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67" r:id="rId2"/>
    <p:sldId id="521" r:id="rId3"/>
    <p:sldId id="683" r:id="rId4"/>
    <p:sldId id="424" r:id="rId5"/>
    <p:sldId id="684" r:id="rId6"/>
    <p:sldId id="685" r:id="rId7"/>
    <p:sldId id="687" r:id="rId8"/>
    <p:sldId id="433" r:id="rId9"/>
    <p:sldId id="502" r:id="rId10"/>
    <p:sldId id="434" r:id="rId11"/>
    <p:sldId id="504" r:id="rId12"/>
    <p:sldId id="681" r:id="rId13"/>
    <p:sldId id="688" r:id="rId14"/>
    <p:sldId id="689" r:id="rId15"/>
    <p:sldId id="665" r:id="rId16"/>
    <p:sldId id="691" r:id="rId17"/>
    <p:sldId id="690" r:id="rId18"/>
    <p:sldId id="6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/>
    <p:restoredTop sz="94674"/>
  </p:normalViewPr>
  <p:slideViewPr>
    <p:cSldViewPr snapToGrid="0" snapToObjects="1">
      <p:cViewPr>
        <p:scale>
          <a:sx n="112" d="100"/>
          <a:sy n="112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698A-DCB8-6146-A83D-DC7A46BB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8BAE1-93B7-AA43-8616-A5677492B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E43B-4D0E-0745-9976-FE29A035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31A4A-4069-A54B-BAD6-7F6778C4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CCBD-0C2A-FD42-BE7D-64881936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BE68-6958-784D-8BA0-B3C43C49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BB71A-CE04-2449-8065-2C168E416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922F-7178-1742-BC94-FEF59862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C381-777E-894D-A434-22B44A38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303C0-A56F-EE4C-BDEE-524CE5ED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9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F2337-E6FF-6743-B906-0C73B3F96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C645A-5A0A-E646-B0EA-A5730141E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C5D3-99F9-C042-956A-CFCF1B17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275E3-A352-8543-9C12-92BD8162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068B6-2B25-264C-AD31-446E7850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0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5974-1AE4-7848-B786-9A8BCCEF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935E-A449-FF40-AE6B-061F8A77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F8784-F0C5-4C4F-A24B-A9D3F5E8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03CCA-E247-6744-9BA7-1A7631C9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882B7-96A3-EE4F-8420-DBD15566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3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0012-F8C3-964B-9465-15DC909B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22C3B-30E3-C74C-9E70-535FDE6D0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41D6-CF71-6E40-92D9-EC565E38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84F7-82A3-6344-8317-743AAEFD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0A3A5-F1D3-5D49-82E2-A822E547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1004-B2FB-A941-9584-C15797B0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3E5A-47DB-8E49-AC8C-BCEF19DE0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CCEBD-0B5C-394D-9D7A-0ACD14EF4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B47D8-A78E-C94D-9D9B-FB95DA8E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BBBD2-A177-274C-95D1-959BF3F0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965A3-B1E0-2344-AA9D-2052BB51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A99-E650-8C47-B435-0EC22AF2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DA560-AC14-8B4F-9731-B8989A13F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0A2F6-795D-AF40-A59C-AE8A6194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F1A61-8218-EA4F-BF54-9137ED170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74CD5-B8C0-AD4E-89A2-C7EC40E9E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742CE-B2E6-4844-8B3A-62B1D238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4/1/22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5B979-9CFF-0543-AB62-A1F51AFE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60386-7467-4B4C-8FA8-2F9B7FFF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7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C7CC-A7FE-4C43-B28D-D463DFA5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1FE7C-DB65-664F-9539-D910AA9D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63A3C-D0DD-F845-A98B-7158DF29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08173-D6D7-6B49-852B-4DBF486D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4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7336C-3569-0D45-805D-D631C251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4/1/22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5607D-CE25-E548-BB5E-D733E360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A98E6-1DD7-764E-A722-2E694F8C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0399-0236-5F49-8403-5793E0B5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688F-63E1-5643-977C-69835E20D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96F00-3320-6046-B260-3E33FBBFF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A5EAF-790A-7A46-AE8C-440B1BF1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5654D-B8CF-9A49-8035-D05428E5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B9538-8A2E-DC49-8F21-3B465F75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9E9B-D458-9B41-B707-36F5C88E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96A65-71AB-8D49-8E48-9B1510E0C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49167-2F56-984D-9AD9-EF789A86C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63C1E-F65E-2348-80FC-D44B21F7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CA8D7-7FA6-734C-9D7F-3614FDBD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A5DAD-0046-EF42-8A55-E989C773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9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1E42B-1BEC-1442-B6BF-52D1FDD4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4F7DA-A639-634C-A1C0-A5A934FA8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E15F9-AC82-4A4D-A9F5-40A15DFCD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B9D7-985E-1A4F-A4DB-40ACFD29861A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2214E-CA57-8A44-A103-3D75E3845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EA11-02D4-8946-A68D-3E2B3082A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.jpe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het.colorado.edu/sims/html/blackbody-spectrum/latest/blackbody-spectrum_e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het.colorado.edu/sims/html/blackbody-spectrum/latest/blackbody-spectrum_e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het.colorado.edu/sims/html/blackbody-spectrum/latest/blackbody-spectrum_e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het.colorado.edu/sims/html/blackbody-spectrum/latest/blackbody-spectrum_e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Blackbody emission</a:t>
            </a:r>
          </a:p>
        </p:txBody>
      </p:sp>
      <p:pic>
        <p:nvPicPr>
          <p:cNvPr id="11" name="Picture 10" descr="http://www.acs.org/content/acs/en/climatescience/energybalance/planetarytemperatures/_jcr_content/articleContent/columnbootstrap_3/column0/image.img.jpg/1374081628417.jpg">
            <a:extLst>
              <a:ext uri="{FF2B5EF4-FFF2-40B4-BE49-F238E27FC236}">
                <a16:creationId xmlns:a16="http://schemas.microsoft.com/office/drawing/2014/main" id="{2C6750C2-157A-2A4C-B5AC-CF2A9452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810" y="875551"/>
            <a:ext cx="6464831" cy="57191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799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2624EC-90D3-454F-B501-C0A2D3D6FE3B}"/>
                  </a:ext>
                </a:extLst>
              </p:cNvPr>
              <p:cNvSpPr/>
              <p:nvPr/>
            </p:nvSpPr>
            <p:spPr>
              <a:xfrm>
                <a:off x="52086" y="3132116"/>
                <a:ext cx="5398455" cy="19459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Example</a:t>
                </a:r>
                <a:r>
                  <a:rPr lang="en-US" sz="2000" dirty="0"/>
                  <a:t>: Your skin emits longwave</a:t>
                </a:r>
              </a:p>
              <a:p>
                <a:r>
                  <a:rPr lang="en-US" sz="2000" dirty="0"/>
                  <a:t>Average human skin temperature is about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33 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000" dirty="0"/>
                  <a:t> so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=33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+273=306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=5.67×1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306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=500 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endParaRPr lang="en-US" sz="20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2624EC-90D3-454F-B501-C0A2D3D6F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" y="3132116"/>
                <a:ext cx="5398455" cy="1945982"/>
              </a:xfrm>
              <a:prstGeom prst="rect">
                <a:avLst/>
              </a:prstGeom>
              <a:blipFill>
                <a:blip r:embed="rId2"/>
                <a:stretch>
                  <a:fillRect l="-703" t="-193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C099988-FC09-2B48-B39E-C5647ECFF12C}"/>
              </a:ext>
            </a:extLst>
          </p:cNvPr>
          <p:cNvGrpSpPr/>
          <p:nvPr/>
        </p:nvGrpSpPr>
        <p:grpSpPr>
          <a:xfrm>
            <a:off x="5845347" y="33406"/>
            <a:ext cx="4434463" cy="2899203"/>
            <a:chOff x="5607841" y="904203"/>
            <a:chExt cx="4434463" cy="2899203"/>
          </a:xfrm>
        </p:grpSpPr>
        <p:pic>
          <p:nvPicPr>
            <p:cNvPr id="11" name="Picture 2" descr="Graph of a function of total emitted energy of a blackbody proportional...  | Download Scientific Diagram">
              <a:extLst>
                <a:ext uri="{FF2B5EF4-FFF2-40B4-BE49-F238E27FC236}">
                  <a16:creationId xmlns:a16="http://schemas.microsoft.com/office/drawing/2014/main" id="{B0EFE4A3-34E7-8C4D-83AF-8A6E6EA13B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841" y="904203"/>
              <a:ext cx="4434463" cy="289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B2CDFA-A929-014D-BB3E-A5779BF2ACE0}"/>
                </a:ext>
              </a:extLst>
            </p:cNvPr>
            <p:cNvSpPr/>
            <p:nvPr/>
          </p:nvSpPr>
          <p:spPr>
            <a:xfrm>
              <a:off x="6361880" y="1269867"/>
              <a:ext cx="2557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Stefan-Boltzmann power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2CECAFA-B1D1-864D-8CF5-80FB56590F4E}"/>
                  </a:ext>
                </a:extLst>
              </p:cNvPr>
              <p:cNvSpPr/>
              <p:nvPr/>
            </p:nvSpPr>
            <p:spPr>
              <a:xfrm>
                <a:off x="0" y="783183"/>
                <a:ext cx="5017527" cy="1876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overall power of emitted light </a:t>
                </a:r>
                <a:r>
                  <a:rPr lang="en-US" dirty="0"/>
                  <a:t>is given by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sSup>
                      <m:sSup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b="1" dirty="0"/>
                  <a:t>Stefan-Boltzmann constant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=5.67×1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Temperature has to be in </a:t>
                </a:r>
                <a:r>
                  <a:rPr lang="en-US" b="1" dirty="0"/>
                  <a:t>degrees Kelvin</a:t>
                </a:r>
                <a:r>
                  <a:rPr lang="en-US" dirty="0"/>
                  <a:t>.</a:t>
                </a:r>
              </a:p>
              <a:p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𝟐𝟕𝟑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2CECAFA-B1D1-864D-8CF5-80FB56590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3183"/>
                <a:ext cx="5017527" cy="1876155"/>
              </a:xfrm>
              <a:prstGeom prst="rect">
                <a:avLst/>
              </a:prstGeom>
              <a:blipFill>
                <a:blip r:embed="rId4"/>
                <a:stretch>
                  <a:fillRect l="-759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4D8F52F-8261-314E-8B4D-0524F3A3767E}"/>
              </a:ext>
            </a:extLst>
          </p:cNvPr>
          <p:cNvSpPr txBox="1"/>
          <p:nvPr/>
        </p:nvSpPr>
        <p:spPr>
          <a:xfrm>
            <a:off x="1" y="33406"/>
            <a:ext cx="5324354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Stefan-Boltzmann</a:t>
            </a:r>
          </a:p>
        </p:txBody>
      </p:sp>
    </p:spTree>
    <p:extLst>
      <p:ext uri="{BB962C8B-B14F-4D97-AF65-F5344CB8AC3E}">
        <p14:creationId xmlns:p14="http://schemas.microsoft.com/office/powerpoint/2010/main" val="418489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2624EC-90D3-454F-B501-C0A2D3D6FE3B}"/>
                  </a:ext>
                </a:extLst>
              </p:cNvPr>
              <p:cNvSpPr/>
              <p:nvPr/>
            </p:nvSpPr>
            <p:spPr>
              <a:xfrm>
                <a:off x="52086" y="3132116"/>
                <a:ext cx="3426220" cy="25545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Example</a:t>
                </a:r>
                <a:r>
                  <a:rPr lang="en-US" sz="2000" dirty="0"/>
                  <a:t>: Earth’s average in pre-industrial times was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dirty="0"/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endParaRPr lang="en-US" sz="2000" b="1" dirty="0"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(Do this in google sheets, </a:t>
                </a:r>
                <a:r>
                  <a:rPr lang="en-US" sz="2000" b="1" dirty="0">
                    <a:ea typeface="Cambria Math" panose="02040503050406030204" pitchFamily="18" charset="0"/>
                  </a:rPr>
                  <a:t>Stefan-Boltzmann </a:t>
                </a:r>
                <a:r>
                  <a:rPr lang="en-US" sz="2000" dirty="0">
                    <a:ea typeface="Cambria Math" panose="02040503050406030204" pitchFamily="18" charset="0"/>
                  </a:rPr>
                  <a:t>template)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2624EC-90D3-454F-B501-C0A2D3D6F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" y="3132116"/>
                <a:ext cx="3426220" cy="2554545"/>
              </a:xfrm>
              <a:prstGeom prst="rect">
                <a:avLst/>
              </a:prstGeom>
              <a:blipFill>
                <a:blip r:embed="rId2"/>
                <a:stretch>
                  <a:fillRect l="-1471" t="-1478" b="-295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C099988-FC09-2B48-B39E-C5647ECFF12C}"/>
              </a:ext>
            </a:extLst>
          </p:cNvPr>
          <p:cNvGrpSpPr/>
          <p:nvPr/>
        </p:nvGrpSpPr>
        <p:grpSpPr>
          <a:xfrm>
            <a:off x="5845347" y="33406"/>
            <a:ext cx="4434463" cy="2899203"/>
            <a:chOff x="5607841" y="904203"/>
            <a:chExt cx="4434463" cy="2899203"/>
          </a:xfrm>
        </p:grpSpPr>
        <p:pic>
          <p:nvPicPr>
            <p:cNvPr id="11" name="Picture 2" descr="Graph of a function of total emitted energy of a blackbody proportional...  | Download Scientific Diagram">
              <a:extLst>
                <a:ext uri="{FF2B5EF4-FFF2-40B4-BE49-F238E27FC236}">
                  <a16:creationId xmlns:a16="http://schemas.microsoft.com/office/drawing/2014/main" id="{B0EFE4A3-34E7-8C4D-83AF-8A6E6EA13B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841" y="904203"/>
              <a:ext cx="4434463" cy="289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B2CDFA-A929-014D-BB3E-A5779BF2ACE0}"/>
                </a:ext>
              </a:extLst>
            </p:cNvPr>
            <p:cNvSpPr/>
            <p:nvPr/>
          </p:nvSpPr>
          <p:spPr>
            <a:xfrm>
              <a:off x="6361880" y="1269867"/>
              <a:ext cx="2557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Stefan-Boltzmann power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2CECAFA-B1D1-864D-8CF5-80FB56590F4E}"/>
                  </a:ext>
                </a:extLst>
              </p:cNvPr>
              <p:cNvSpPr/>
              <p:nvPr/>
            </p:nvSpPr>
            <p:spPr>
              <a:xfrm>
                <a:off x="0" y="783183"/>
                <a:ext cx="5017527" cy="1876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overall power of emitted light </a:t>
                </a:r>
                <a:r>
                  <a:rPr lang="en-US" dirty="0"/>
                  <a:t>is given by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sSup>
                      <m:sSup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b="1" dirty="0"/>
                  <a:t>Stefan-Boltzmann constant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=5.67×1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Temperature has to be in </a:t>
                </a:r>
                <a:r>
                  <a:rPr lang="en-US" b="1" dirty="0"/>
                  <a:t>degrees Kelvin</a:t>
                </a:r>
                <a:r>
                  <a:rPr lang="en-US" dirty="0"/>
                  <a:t>.</a:t>
                </a:r>
              </a:p>
              <a:p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𝟐𝟕𝟑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2CECAFA-B1D1-864D-8CF5-80FB56590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3183"/>
                <a:ext cx="5017527" cy="1876155"/>
              </a:xfrm>
              <a:prstGeom prst="rect">
                <a:avLst/>
              </a:prstGeom>
              <a:blipFill>
                <a:blip r:embed="rId4"/>
                <a:stretch>
                  <a:fillRect l="-759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92E3E-37F3-F94B-A429-7FDFB3610DF0}"/>
              </a:ext>
            </a:extLst>
          </p:cNvPr>
          <p:cNvGrpSpPr/>
          <p:nvPr/>
        </p:nvGrpSpPr>
        <p:grpSpPr>
          <a:xfrm>
            <a:off x="6096000" y="2932609"/>
            <a:ext cx="5773387" cy="3891985"/>
            <a:chOff x="6096000" y="2932609"/>
            <a:chExt cx="5773387" cy="3891985"/>
          </a:xfrm>
        </p:grpSpPr>
        <p:pic>
          <p:nvPicPr>
            <p:cNvPr id="17" name="Picture 16" descr="http://www.acs.org/content/acs/en/climatescience/energybalance/planetarytemperatures/_jcr_content/articleContent/columnbootstrap_3/column0/image.img.jpg/1374081628417.jpg">
              <a:extLst>
                <a:ext uri="{FF2B5EF4-FFF2-40B4-BE49-F238E27FC236}">
                  <a16:creationId xmlns:a16="http://schemas.microsoft.com/office/drawing/2014/main" id="{D7471521-8C6D-8D4C-AAE4-B6081ED26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932609"/>
              <a:ext cx="4399459" cy="3891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E5BE4A-EB46-A94B-91BA-AF49A33F694A}"/>
                </a:ext>
              </a:extLst>
            </p:cNvPr>
            <p:cNvSpPr txBox="1"/>
            <p:nvPr/>
          </p:nvSpPr>
          <p:spPr>
            <a:xfrm>
              <a:off x="8842787" y="5658523"/>
              <a:ext cx="462579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6974BA-D0C4-094E-B5FB-E1DD49F7106D}"/>
                </a:ext>
              </a:extLst>
            </p:cNvPr>
            <p:cNvSpPr txBox="1"/>
            <p:nvPr/>
          </p:nvSpPr>
          <p:spPr>
            <a:xfrm>
              <a:off x="10646066" y="5489245"/>
              <a:ext cx="1223321" cy="64633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Earth at 14 degrees C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F65A6B0-00A3-FC48-BD3C-374E4FE06827}"/>
              </a:ext>
            </a:extLst>
          </p:cNvPr>
          <p:cNvSpPr txBox="1"/>
          <p:nvPr/>
        </p:nvSpPr>
        <p:spPr>
          <a:xfrm>
            <a:off x="1" y="33406"/>
            <a:ext cx="5324354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Stefan-Boltzmann</a:t>
            </a:r>
          </a:p>
        </p:txBody>
      </p:sp>
    </p:spTree>
    <p:extLst>
      <p:ext uri="{BB962C8B-B14F-4D97-AF65-F5344CB8AC3E}">
        <p14:creationId xmlns:p14="http://schemas.microsoft.com/office/powerpoint/2010/main" val="72433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2624EC-90D3-454F-B501-C0A2D3D6FE3B}"/>
                  </a:ext>
                </a:extLst>
              </p:cNvPr>
              <p:cNvSpPr/>
              <p:nvPr/>
            </p:nvSpPr>
            <p:spPr>
              <a:xfrm>
                <a:off x="52086" y="3132116"/>
                <a:ext cx="3426220" cy="25545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Example</a:t>
                </a:r>
                <a:r>
                  <a:rPr lang="en-US" sz="2000" dirty="0"/>
                  <a:t>: Earth’s average in pre-industrial times was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000" b="1" dirty="0"/>
                  <a:t> </a:t>
                </a:r>
              </a:p>
              <a:p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287 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endParaRPr lang="en-US" sz="2000" b="1" dirty="0"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(Do this in google sheets, </a:t>
                </a:r>
                <a:r>
                  <a:rPr lang="en-US" sz="2000" b="1" dirty="0">
                    <a:ea typeface="Cambria Math" panose="02040503050406030204" pitchFamily="18" charset="0"/>
                  </a:rPr>
                  <a:t>Stefan-Boltzmann </a:t>
                </a:r>
                <a:r>
                  <a:rPr lang="en-US" sz="2000" dirty="0">
                    <a:ea typeface="Cambria Math" panose="02040503050406030204" pitchFamily="18" charset="0"/>
                  </a:rPr>
                  <a:t>template)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2624EC-90D3-454F-B501-C0A2D3D6F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" y="3132116"/>
                <a:ext cx="3426220" cy="2554545"/>
              </a:xfrm>
              <a:prstGeom prst="rect">
                <a:avLst/>
              </a:prstGeom>
              <a:blipFill>
                <a:blip r:embed="rId2"/>
                <a:stretch>
                  <a:fillRect l="-1471" t="-1478" b="-295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C099988-FC09-2B48-B39E-C5647ECFF12C}"/>
              </a:ext>
            </a:extLst>
          </p:cNvPr>
          <p:cNvGrpSpPr/>
          <p:nvPr/>
        </p:nvGrpSpPr>
        <p:grpSpPr>
          <a:xfrm>
            <a:off x="5845347" y="33406"/>
            <a:ext cx="4434463" cy="2899203"/>
            <a:chOff x="5607841" y="904203"/>
            <a:chExt cx="4434463" cy="2899203"/>
          </a:xfrm>
        </p:grpSpPr>
        <p:pic>
          <p:nvPicPr>
            <p:cNvPr id="11" name="Picture 2" descr="Graph of a function of total emitted energy of a blackbody proportional...  | Download Scientific Diagram">
              <a:extLst>
                <a:ext uri="{FF2B5EF4-FFF2-40B4-BE49-F238E27FC236}">
                  <a16:creationId xmlns:a16="http://schemas.microsoft.com/office/drawing/2014/main" id="{B0EFE4A3-34E7-8C4D-83AF-8A6E6EA13B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841" y="904203"/>
              <a:ext cx="4434463" cy="289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B2CDFA-A929-014D-BB3E-A5779BF2ACE0}"/>
                </a:ext>
              </a:extLst>
            </p:cNvPr>
            <p:cNvSpPr/>
            <p:nvPr/>
          </p:nvSpPr>
          <p:spPr>
            <a:xfrm>
              <a:off x="6361880" y="1269867"/>
              <a:ext cx="2557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Stefan-Boltzmann power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2CECAFA-B1D1-864D-8CF5-80FB56590F4E}"/>
                  </a:ext>
                </a:extLst>
              </p:cNvPr>
              <p:cNvSpPr/>
              <p:nvPr/>
            </p:nvSpPr>
            <p:spPr>
              <a:xfrm>
                <a:off x="0" y="783183"/>
                <a:ext cx="5017527" cy="1876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overall power of emitted light </a:t>
                </a:r>
                <a:r>
                  <a:rPr lang="en-US" dirty="0"/>
                  <a:t>is given by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sSup>
                      <m:sSup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b="1" dirty="0"/>
                  <a:t>Stefan-Boltzmann constant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=5.67×1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Temperature has to be in </a:t>
                </a:r>
                <a:r>
                  <a:rPr lang="en-US" b="1" dirty="0"/>
                  <a:t>degrees Kelvin</a:t>
                </a:r>
                <a:r>
                  <a:rPr lang="en-US" dirty="0"/>
                  <a:t>.</a:t>
                </a:r>
              </a:p>
              <a:p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𝟐𝟕𝟑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2CECAFA-B1D1-864D-8CF5-80FB56590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3183"/>
                <a:ext cx="5017527" cy="1876155"/>
              </a:xfrm>
              <a:prstGeom prst="rect">
                <a:avLst/>
              </a:prstGeom>
              <a:blipFill>
                <a:blip r:embed="rId4"/>
                <a:stretch>
                  <a:fillRect l="-1010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92E3E-37F3-F94B-A429-7FDFB3610DF0}"/>
              </a:ext>
            </a:extLst>
          </p:cNvPr>
          <p:cNvGrpSpPr/>
          <p:nvPr/>
        </p:nvGrpSpPr>
        <p:grpSpPr>
          <a:xfrm>
            <a:off x="6096000" y="2932609"/>
            <a:ext cx="5773387" cy="3891985"/>
            <a:chOff x="6096000" y="2932609"/>
            <a:chExt cx="5773387" cy="3891985"/>
          </a:xfrm>
        </p:grpSpPr>
        <p:pic>
          <p:nvPicPr>
            <p:cNvPr id="17" name="Picture 16" descr="http://www.acs.org/content/acs/en/climatescience/energybalance/planetarytemperatures/_jcr_content/articleContent/columnbootstrap_3/column0/image.img.jpg/1374081628417.jpg">
              <a:extLst>
                <a:ext uri="{FF2B5EF4-FFF2-40B4-BE49-F238E27FC236}">
                  <a16:creationId xmlns:a16="http://schemas.microsoft.com/office/drawing/2014/main" id="{D7471521-8C6D-8D4C-AAE4-B6081ED26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932609"/>
              <a:ext cx="4399459" cy="3891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E5BE4A-EB46-A94B-91BA-AF49A33F694A}"/>
                </a:ext>
              </a:extLst>
            </p:cNvPr>
            <p:cNvSpPr txBox="1"/>
            <p:nvPr/>
          </p:nvSpPr>
          <p:spPr>
            <a:xfrm>
              <a:off x="9557658" y="5741652"/>
              <a:ext cx="502792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320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6974BA-D0C4-094E-B5FB-E1DD49F7106D}"/>
                </a:ext>
              </a:extLst>
            </p:cNvPr>
            <p:cNvSpPr txBox="1"/>
            <p:nvPr/>
          </p:nvSpPr>
          <p:spPr>
            <a:xfrm>
              <a:off x="10646066" y="5489245"/>
              <a:ext cx="1223321" cy="64633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Earth at 14 degrees C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F65A6B0-00A3-FC48-BD3C-374E4FE06827}"/>
              </a:ext>
            </a:extLst>
          </p:cNvPr>
          <p:cNvSpPr txBox="1"/>
          <p:nvPr/>
        </p:nvSpPr>
        <p:spPr>
          <a:xfrm>
            <a:off x="1" y="33406"/>
            <a:ext cx="5324354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Stefan-Boltzmann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0471C-65B3-8245-913B-37E4EBC6E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8130" y="5745634"/>
            <a:ext cx="43815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19D24B-C08A-2C48-928C-3036D86F5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3699" y="5391848"/>
            <a:ext cx="438150" cy="215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C18430-EB69-514D-956C-1F6903DC0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3213" y="5326309"/>
            <a:ext cx="371892" cy="1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2624EC-90D3-454F-B501-C0A2D3D6FE3B}"/>
                  </a:ext>
                </a:extLst>
              </p:cNvPr>
              <p:cNvSpPr/>
              <p:nvPr/>
            </p:nvSpPr>
            <p:spPr>
              <a:xfrm>
                <a:off x="52086" y="3132116"/>
                <a:ext cx="3426220" cy="25545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Example</a:t>
                </a:r>
                <a:r>
                  <a:rPr lang="en-US" sz="2000" dirty="0"/>
                  <a:t>: Earth’s average in pre-industrial times was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000" b="1" dirty="0"/>
                  <a:t> </a:t>
                </a:r>
              </a:p>
              <a:p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287 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=385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endParaRPr lang="en-US" sz="2000" b="1" dirty="0"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(Do this in google sheets , </a:t>
                </a:r>
                <a:r>
                  <a:rPr lang="en-US" sz="2000" b="1" dirty="0">
                    <a:ea typeface="Cambria Math" panose="02040503050406030204" pitchFamily="18" charset="0"/>
                  </a:rPr>
                  <a:t>Stefan-Boltzmann</a:t>
                </a:r>
                <a:r>
                  <a:rPr lang="en-US" sz="2000" dirty="0"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2624EC-90D3-454F-B501-C0A2D3D6F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" y="3132116"/>
                <a:ext cx="3426220" cy="2554545"/>
              </a:xfrm>
              <a:prstGeom prst="rect">
                <a:avLst/>
              </a:prstGeom>
              <a:blipFill>
                <a:blip r:embed="rId2"/>
                <a:stretch>
                  <a:fillRect l="-1471" t="-1478" b="-295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C099988-FC09-2B48-B39E-C5647ECFF12C}"/>
              </a:ext>
            </a:extLst>
          </p:cNvPr>
          <p:cNvGrpSpPr/>
          <p:nvPr/>
        </p:nvGrpSpPr>
        <p:grpSpPr>
          <a:xfrm>
            <a:off x="5845347" y="33406"/>
            <a:ext cx="4434463" cy="2899203"/>
            <a:chOff x="5607841" y="904203"/>
            <a:chExt cx="4434463" cy="2899203"/>
          </a:xfrm>
        </p:grpSpPr>
        <p:pic>
          <p:nvPicPr>
            <p:cNvPr id="11" name="Picture 2" descr="Graph of a function of total emitted energy of a blackbody proportional...  | Download Scientific Diagram">
              <a:extLst>
                <a:ext uri="{FF2B5EF4-FFF2-40B4-BE49-F238E27FC236}">
                  <a16:creationId xmlns:a16="http://schemas.microsoft.com/office/drawing/2014/main" id="{B0EFE4A3-34E7-8C4D-83AF-8A6E6EA13B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841" y="904203"/>
              <a:ext cx="4434463" cy="289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B2CDFA-A929-014D-BB3E-A5779BF2ACE0}"/>
                </a:ext>
              </a:extLst>
            </p:cNvPr>
            <p:cNvSpPr/>
            <p:nvPr/>
          </p:nvSpPr>
          <p:spPr>
            <a:xfrm>
              <a:off x="6361880" y="1269867"/>
              <a:ext cx="2557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Stefan-Boltzmann power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2CECAFA-B1D1-864D-8CF5-80FB56590F4E}"/>
                  </a:ext>
                </a:extLst>
              </p:cNvPr>
              <p:cNvSpPr/>
              <p:nvPr/>
            </p:nvSpPr>
            <p:spPr>
              <a:xfrm>
                <a:off x="0" y="783183"/>
                <a:ext cx="5017527" cy="1876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overall power of emitted light </a:t>
                </a:r>
                <a:r>
                  <a:rPr lang="en-US" dirty="0"/>
                  <a:t>is given by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sSup>
                      <m:sSup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b="1" dirty="0"/>
                  <a:t>Stefan-Boltzmann constant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=5.67×1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Temperature has to be in </a:t>
                </a:r>
                <a:r>
                  <a:rPr lang="en-US" b="1" dirty="0"/>
                  <a:t>degrees Kelvin</a:t>
                </a:r>
                <a:r>
                  <a:rPr lang="en-US" dirty="0"/>
                  <a:t>.</a:t>
                </a:r>
              </a:p>
              <a:p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𝟐𝟕𝟑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2CECAFA-B1D1-864D-8CF5-80FB56590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3183"/>
                <a:ext cx="5017527" cy="1876155"/>
              </a:xfrm>
              <a:prstGeom prst="rect">
                <a:avLst/>
              </a:prstGeom>
              <a:blipFill>
                <a:blip r:embed="rId4"/>
                <a:stretch>
                  <a:fillRect l="-1010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92E3E-37F3-F94B-A429-7FDFB3610DF0}"/>
              </a:ext>
            </a:extLst>
          </p:cNvPr>
          <p:cNvGrpSpPr/>
          <p:nvPr/>
        </p:nvGrpSpPr>
        <p:grpSpPr>
          <a:xfrm>
            <a:off x="6096000" y="2932609"/>
            <a:ext cx="5773387" cy="3891985"/>
            <a:chOff x="6096000" y="2932609"/>
            <a:chExt cx="5773387" cy="3891985"/>
          </a:xfrm>
        </p:grpSpPr>
        <p:pic>
          <p:nvPicPr>
            <p:cNvPr id="17" name="Picture 16" descr="http://www.acs.org/content/acs/en/climatescience/energybalance/planetarytemperatures/_jcr_content/articleContent/columnbootstrap_3/column0/image.img.jpg/1374081628417.jpg">
              <a:extLst>
                <a:ext uri="{FF2B5EF4-FFF2-40B4-BE49-F238E27FC236}">
                  <a16:creationId xmlns:a16="http://schemas.microsoft.com/office/drawing/2014/main" id="{D7471521-8C6D-8D4C-AAE4-B6081ED26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932609"/>
              <a:ext cx="4399459" cy="3891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E5BE4A-EB46-A94B-91BA-AF49A33F694A}"/>
                </a:ext>
              </a:extLst>
            </p:cNvPr>
            <p:cNvSpPr txBox="1"/>
            <p:nvPr/>
          </p:nvSpPr>
          <p:spPr>
            <a:xfrm>
              <a:off x="8842787" y="5658523"/>
              <a:ext cx="462579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6974BA-D0C4-094E-B5FB-E1DD49F7106D}"/>
                </a:ext>
              </a:extLst>
            </p:cNvPr>
            <p:cNvSpPr txBox="1"/>
            <p:nvPr/>
          </p:nvSpPr>
          <p:spPr>
            <a:xfrm>
              <a:off x="10646066" y="5489245"/>
              <a:ext cx="1223321" cy="64633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Earth at 14 degrees C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F65A6B0-00A3-FC48-BD3C-374E4FE06827}"/>
              </a:ext>
            </a:extLst>
          </p:cNvPr>
          <p:cNvSpPr txBox="1"/>
          <p:nvPr/>
        </p:nvSpPr>
        <p:spPr>
          <a:xfrm>
            <a:off x="1" y="33406"/>
            <a:ext cx="5324354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Stefan-Boltzmann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032436-12D4-3C48-832E-85138784A40A}"/>
              </a:ext>
            </a:extLst>
          </p:cNvPr>
          <p:cNvSpPr txBox="1"/>
          <p:nvPr/>
        </p:nvSpPr>
        <p:spPr>
          <a:xfrm>
            <a:off x="8848883" y="5640235"/>
            <a:ext cx="462579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385</a:t>
            </a:r>
          </a:p>
        </p:txBody>
      </p:sp>
    </p:spTree>
    <p:extLst>
      <p:ext uri="{BB962C8B-B14F-4D97-AF65-F5344CB8AC3E}">
        <p14:creationId xmlns:p14="http://schemas.microsoft.com/office/powerpoint/2010/main" val="120126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2624EC-90D3-454F-B501-C0A2D3D6FE3B}"/>
                  </a:ext>
                </a:extLst>
              </p:cNvPr>
              <p:cNvSpPr/>
              <p:nvPr/>
            </p:nvSpPr>
            <p:spPr>
              <a:xfrm>
                <a:off x="52086" y="3132116"/>
                <a:ext cx="3426220" cy="25545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Example</a:t>
                </a:r>
                <a:r>
                  <a:rPr lang="en-US" sz="2000" dirty="0"/>
                  <a:t>: Earth’s average now is about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dirty="0"/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endParaRPr lang="en-US" sz="2000" b="1" dirty="0"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(Do this in google sheets, </a:t>
                </a:r>
                <a:r>
                  <a:rPr lang="en-US" sz="2000" b="1" dirty="0">
                    <a:ea typeface="Cambria Math" panose="02040503050406030204" pitchFamily="18" charset="0"/>
                  </a:rPr>
                  <a:t>Stefan-Boltzmann </a:t>
                </a:r>
                <a:r>
                  <a:rPr lang="en-US" sz="2000" dirty="0">
                    <a:ea typeface="Cambria Math" panose="02040503050406030204" pitchFamily="18" charset="0"/>
                  </a:rPr>
                  <a:t>template)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2624EC-90D3-454F-B501-C0A2D3D6F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" y="3132116"/>
                <a:ext cx="3426220" cy="2554545"/>
              </a:xfrm>
              <a:prstGeom prst="rect">
                <a:avLst/>
              </a:prstGeom>
              <a:blipFill>
                <a:blip r:embed="rId2"/>
                <a:stretch>
                  <a:fillRect l="-1471" t="-1478" b="-295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C099988-FC09-2B48-B39E-C5647ECFF12C}"/>
              </a:ext>
            </a:extLst>
          </p:cNvPr>
          <p:cNvGrpSpPr/>
          <p:nvPr/>
        </p:nvGrpSpPr>
        <p:grpSpPr>
          <a:xfrm>
            <a:off x="5845347" y="33406"/>
            <a:ext cx="4434463" cy="2899203"/>
            <a:chOff x="5607841" y="904203"/>
            <a:chExt cx="4434463" cy="2899203"/>
          </a:xfrm>
        </p:grpSpPr>
        <p:pic>
          <p:nvPicPr>
            <p:cNvPr id="11" name="Picture 2" descr="Graph of a function of total emitted energy of a blackbody proportional...  | Download Scientific Diagram">
              <a:extLst>
                <a:ext uri="{FF2B5EF4-FFF2-40B4-BE49-F238E27FC236}">
                  <a16:creationId xmlns:a16="http://schemas.microsoft.com/office/drawing/2014/main" id="{B0EFE4A3-34E7-8C4D-83AF-8A6E6EA13B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841" y="904203"/>
              <a:ext cx="4434463" cy="289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B2CDFA-A929-014D-BB3E-A5779BF2ACE0}"/>
                </a:ext>
              </a:extLst>
            </p:cNvPr>
            <p:cNvSpPr/>
            <p:nvPr/>
          </p:nvSpPr>
          <p:spPr>
            <a:xfrm>
              <a:off x="6361880" y="1269867"/>
              <a:ext cx="2557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Stefan-Boltzmann power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2CECAFA-B1D1-864D-8CF5-80FB56590F4E}"/>
                  </a:ext>
                </a:extLst>
              </p:cNvPr>
              <p:cNvSpPr/>
              <p:nvPr/>
            </p:nvSpPr>
            <p:spPr>
              <a:xfrm>
                <a:off x="0" y="783183"/>
                <a:ext cx="5017527" cy="1876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overall power of emitted light </a:t>
                </a:r>
                <a:r>
                  <a:rPr lang="en-US" dirty="0"/>
                  <a:t>is given by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sSup>
                      <m:sSup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b="1" dirty="0"/>
                  <a:t>Stefan-Boltzmann constant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=5.67×1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Temperature has to be in </a:t>
                </a:r>
                <a:r>
                  <a:rPr lang="en-US" b="1" dirty="0"/>
                  <a:t>degrees Kelvin</a:t>
                </a:r>
                <a:r>
                  <a:rPr lang="en-US" dirty="0"/>
                  <a:t>.</a:t>
                </a:r>
              </a:p>
              <a:p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𝟐𝟕𝟑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2CECAFA-B1D1-864D-8CF5-80FB56590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3183"/>
                <a:ext cx="5017527" cy="1876155"/>
              </a:xfrm>
              <a:prstGeom prst="rect">
                <a:avLst/>
              </a:prstGeom>
              <a:blipFill>
                <a:blip r:embed="rId4"/>
                <a:stretch>
                  <a:fillRect l="-759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92E3E-37F3-F94B-A429-7FDFB3610DF0}"/>
              </a:ext>
            </a:extLst>
          </p:cNvPr>
          <p:cNvGrpSpPr/>
          <p:nvPr/>
        </p:nvGrpSpPr>
        <p:grpSpPr>
          <a:xfrm>
            <a:off x="6096000" y="2932609"/>
            <a:ext cx="5773387" cy="3891985"/>
            <a:chOff x="6096000" y="2932609"/>
            <a:chExt cx="5773387" cy="3891985"/>
          </a:xfrm>
        </p:grpSpPr>
        <p:pic>
          <p:nvPicPr>
            <p:cNvPr id="17" name="Picture 16" descr="http://www.acs.org/content/acs/en/climatescience/energybalance/planetarytemperatures/_jcr_content/articleContent/columnbootstrap_3/column0/image.img.jpg/1374081628417.jpg">
              <a:extLst>
                <a:ext uri="{FF2B5EF4-FFF2-40B4-BE49-F238E27FC236}">
                  <a16:creationId xmlns:a16="http://schemas.microsoft.com/office/drawing/2014/main" id="{D7471521-8C6D-8D4C-AAE4-B6081ED26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932609"/>
              <a:ext cx="4399459" cy="3891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E5BE4A-EB46-A94B-91BA-AF49A33F694A}"/>
                </a:ext>
              </a:extLst>
            </p:cNvPr>
            <p:cNvSpPr txBox="1"/>
            <p:nvPr/>
          </p:nvSpPr>
          <p:spPr>
            <a:xfrm>
              <a:off x="8842787" y="5658523"/>
              <a:ext cx="462579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6974BA-D0C4-094E-B5FB-E1DD49F7106D}"/>
                </a:ext>
              </a:extLst>
            </p:cNvPr>
            <p:cNvSpPr txBox="1"/>
            <p:nvPr/>
          </p:nvSpPr>
          <p:spPr>
            <a:xfrm>
              <a:off x="10646066" y="5489245"/>
              <a:ext cx="1223321" cy="64633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Earth at 15 degrees C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F65A6B0-00A3-FC48-BD3C-374E4FE06827}"/>
              </a:ext>
            </a:extLst>
          </p:cNvPr>
          <p:cNvSpPr txBox="1"/>
          <p:nvPr/>
        </p:nvSpPr>
        <p:spPr>
          <a:xfrm>
            <a:off x="1" y="33406"/>
            <a:ext cx="5324354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Stefan-Boltzmann</a:t>
            </a:r>
          </a:p>
        </p:txBody>
      </p:sp>
    </p:spTree>
    <p:extLst>
      <p:ext uri="{BB962C8B-B14F-4D97-AF65-F5344CB8AC3E}">
        <p14:creationId xmlns:p14="http://schemas.microsoft.com/office/powerpoint/2010/main" val="154304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2624EC-90D3-454F-B501-C0A2D3D6FE3B}"/>
                  </a:ext>
                </a:extLst>
              </p:cNvPr>
              <p:cNvSpPr/>
              <p:nvPr/>
            </p:nvSpPr>
            <p:spPr>
              <a:xfrm>
                <a:off x="52086" y="3132116"/>
                <a:ext cx="3426220" cy="25615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Example</a:t>
                </a:r>
                <a:r>
                  <a:rPr lang="en-US" sz="2000" dirty="0"/>
                  <a:t>: Earth’s average now is about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𝟐𝟖𝟖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𝟑𝟗𝟎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𝐦</m:t>
                          </m:r>
                        </m:e>
                        <m:sup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ea typeface="Cambria Math" panose="02040503050406030204" pitchFamily="18" charset="0"/>
                </a:endParaRPr>
              </a:p>
              <a:p>
                <a:endParaRPr lang="en-US" sz="2000" b="1" dirty="0"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(Do this in google sheets, </a:t>
                </a:r>
                <a:r>
                  <a:rPr lang="en-US" sz="2000" b="1" dirty="0">
                    <a:ea typeface="Cambria Math" panose="02040503050406030204" pitchFamily="18" charset="0"/>
                  </a:rPr>
                  <a:t>Stefan-Boltzmann </a:t>
                </a:r>
                <a:r>
                  <a:rPr lang="en-US" sz="2000" dirty="0">
                    <a:ea typeface="Cambria Math" panose="02040503050406030204" pitchFamily="18" charset="0"/>
                  </a:rPr>
                  <a:t>template)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2624EC-90D3-454F-B501-C0A2D3D6F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" y="3132116"/>
                <a:ext cx="3426220" cy="2561535"/>
              </a:xfrm>
              <a:prstGeom prst="rect">
                <a:avLst/>
              </a:prstGeom>
              <a:blipFill>
                <a:blip r:embed="rId2"/>
                <a:stretch>
                  <a:fillRect l="-1471" t="-1478" b="-295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C099988-FC09-2B48-B39E-C5647ECFF12C}"/>
              </a:ext>
            </a:extLst>
          </p:cNvPr>
          <p:cNvGrpSpPr/>
          <p:nvPr/>
        </p:nvGrpSpPr>
        <p:grpSpPr>
          <a:xfrm>
            <a:off x="5845347" y="33406"/>
            <a:ext cx="4434463" cy="2899203"/>
            <a:chOff x="5607841" y="904203"/>
            <a:chExt cx="4434463" cy="2899203"/>
          </a:xfrm>
        </p:grpSpPr>
        <p:pic>
          <p:nvPicPr>
            <p:cNvPr id="11" name="Picture 2" descr="Graph of a function of total emitted energy of a blackbody proportional...  | Download Scientific Diagram">
              <a:extLst>
                <a:ext uri="{FF2B5EF4-FFF2-40B4-BE49-F238E27FC236}">
                  <a16:creationId xmlns:a16="http://schemas.microsoft.com/office/drawing/2014/main" id="{B0EFE4A3-34E7-8C4D-83AF-8A6E6EA13B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841" y="904203"/>
              <a:ext cx="4434463" cy="289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B2CDFA-A929-014D-BB3E-A5779BF2ACE0}"/>
                </a:ext>
              </a:extLst>
            </p:cNvPr>
            <p:cNvSpPr/>
            <p:nvPr/>
          </p:nvSpPr>
          <p:spPr>
            <a:xfrm>
              <a:off x="6361880" y="1269867"/>
              <a:ext cx="2557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Stefan-Boltzmann power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2CECAFA-B1D1-864D-8CF5-80FB56590F4E}"/>
                  </a:ext>
                </a:extLst>
              </p:cNvPr>
              <p:cNvSpPr/>
              <p:nvPr/>
            </p:nvSpPr>
            <p:spPr>
              <a:xfrm>
                <a:off x="0" y="783183"/>
                <a:ext cx="5017527" cy="1876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overall power of emitted light </a:t>
                </a:r>
                <a:r>
                  <a:rPr lang="en-US" dirty="0"/>
                  <a:t>is given by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sSup>
                      <m:sSup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b="1" dirty="0"/>
                  <a:t>Stefan-Boltzmann constant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=5.67×1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Temperature has to be in </a:t>
                </a:r>
                <a:r>
                  <a:rPr lang="en-US" b="1" dirty="0"/>
                  <a:t>degrees Kelvin</a:t>
                </a:r>
                <a:r>
                  <a:rPr lang="en-US" dirty="0"/>
                  <a:t>.</a:t>
                </a:r>
              </a:p>
              <a:p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𝟐𝟕𝟑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2CECAFA-B1D1-864D-8CF5-80FB56590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3183"/>
                <a:ext cx="5017527" cy="1876155"/>
              </a:xfrm>
              <a:prstGeom prst="rect">
                <a:avLst/>
              </a:prstGeom>
              <a:blipFill>
                <a:blip r:embed="rId4"/>
                <a:stretch>
                  <a:fillRect l="-759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6CA1306-73A1-8342-A1C5-4401B5877AE8}"/>
              </a:ext>
            </a:extLst>
          </p:cNvPr>
          <p:cNvGrpSpPr/>
          <p:nvPr/>
        </p:nvGrpSpPr>
        <p:grpSpPr>
          <a:xfrm>
            <a:off x="6096000" y="2932609"/>
            <a:ext cx="5773387" cy="3891985"/>
            <a:chOff x="6096000" y="2932609"/>
            <a:chExt cx="5773387" cy="3891985"/>
          </a:xfrm>
        </p:grpSpPr>
        <p:pic>
          <p:nvPicPr>
            <p:cNvPr id="17" name="Picture 16" descr="http://www.acs.org/content/acs/en/climatescience/energybalance/planetarytemperatures/_jcr_content/articleContent/columnbootstrap_3/column0/image.img.jpg/1374081628417.jpg">
              <a:extLst>
                <a:ext uri="{FF2B5EF4-FFF2-40B4-BE49-F238E27FC236}">
                  <a16:creationId xmlns:a16="http://schemas.microsoft.com/office/drawing/2014/main" id="{5DA5067A-C6B9-4847-B939-0B43810D8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932609"/>
              <a:ext cx="4399459" cy="3891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AD7242-2579-934E-8076-38DC2723B960}"/>
                </a:ext>
              </a:extLst>
            </p:cNvPr>
            <p:cNvSpPr txBox="1"/>
            <p:nvPr/>
          </p:nvSpPr>
          <p:spPr>
            <a:xfrm>
              <a:off x="8842787" y="5658523"/>
              <a:ext cx="462579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390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F13470-4790-6340-AE9B-96A946B574E5}"/>
                </a:ext>
              </a:extLst>
            </p:cNvPr>
            <p:cNvSpPr txBox="1"/>
            <p:nvPr/>
          </p:nvSpPr>
          <p:spPr>
            <a:xfrm>
              <a:off x="10646066" y="5489245"/>
              <a:ext cx="1223321" cy="64633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Earth at 15 degrees C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23A8350-EC72-1D4D-871C-7B001A9EA377}"/>
              </a:ext>
            </a:extLst>
          </p:cNvPr>
          <p:cNvSpPr txBox="1"/>
          <p:nvPr/>
        </p:nvSpPr>
        <p:spPr>
          <a:xfrm>
            <a:off x="1" y="33406"/>
            <a:ext cx="5324354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Stefan-Boltzmann</a:t>
            </a:r>
          </a:p>
        </p:txBody>
      </p:sp>
    </p:spTree>
    <p:extLst>
      <p:ext uri="{BB962C8B-B14F-4D97-AF65-F5344CB8AC3E}">
        <p14:creationId xmlns:p14="http://schemas.microsoft.com/office/powerpoint/2010/main" val="452388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D02E-E503-0F4A-A014-1E5A68AC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handout below here</a:t>
            </a:r>
          </a:p>
        </p:txBody>
      </p:sp>
    </p:spTree>
    <p:extLst>
      <p:ext uri="{BB962C8B-B14F-4D97-AF65-F5344CB8AC3E}">
        <p14:creationId xmlns:p14="http://schemas.microsoft.com/office/powerpoint/2010/main" val="280390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92E3E-37F3-F94B-A429-7FDFB3610DF0}"/>
              </a:ext>
            </a:extLst>
          </p:cNvPr>
          <p:cNvGrpSpPr/>
          <p:nvPr/>
        </p:nvGrpSpPr>
        <p:grpSpPr>
          <a:xfrm>
            <a:off x="2528207" y="889165"/>
            <a:ext cx="6643997" cy="5355771"/>
            <a:chOff x="6096000" y="2932609"/>
            <a:chExt cx="4399459" cy="3891985"/>
          </a:xfrm>
        </p:grpSpPr>
        <p:pic>
          <p:nvPicPr>
            <p:cNvPr id="17" name="Picture 16" descr="http://www.acs.org/content/acs/en/climatescience/energybalance/planetarytemperatures/_jcr_content/articleContent/columnbootstrap_3/column0/image.img.jpg/1374081628417.jpg">
              <a:extLst>
                <a:ext uri="{FF2B5EF4-FFF2-40B4-BE49-F238E27FC236}">
                  <a16:creationId xmlns:a16="http://schemas.microsoft.com/office/drawing/2014/main" id="{D7471521-8C6D-8D4C-AAE4-B6081ED26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932609"/>
              <a:ext cx="4399459" cy="3891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E5BE4A-EB46-A94B-91BA-AF49A33F694A}"/>
                </a:ext>
              </a:extLst>
            </p:cNvPr>
            <p:cNvSpPr txBox="1"/>
            <p:nvPr/>
          </p:nvSpPr>
          <p:spPr>
            <a:xfrm>
              <a:off x="9736017" y="5246089"/>
              <a:ext cx="376097" cy="223658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320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F65A6B0-00A3-FC48-BD3C-374E4FE06827}"/>
              </a:ext>
            </a:extLst>
          </p:cNvPr>
          <p:cNvSpPr txBox="1"/>
          <p:nvPr/>
        </p:nvSpPr>
        <p:spPr>
          <a:xfrm>
            <a:off x="-10390" y="2233"/>
            <a:ext cx="9476508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The Simple Radiative Balance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88EEC8-11A2-ED44-BA3A-01B5910D9FB8}"/>
              </a:ext>
            </a:extLst>
          </p:cNvPr>
          <p:cNvSpPr txBox="1"/>
          <p:nvPr/>
        </p:nvSpPr>
        <p:spPr>
          <a:xfrm>
            <a:off x="6552825" y="4309767"/>
            <a:ext cx="1074101" cy="73866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Use Stefan-Boltzmann formula</a:t>
            </a:r>
          </a:p>
        </p:txBody>
      </p:sp>
    </p:spTree>
    <p:extLst>
      <p:ext uri="{BB962C8B-B14F-4D97-AF65-F5344CB8AC3E}">
        <p14:creationId xmlns:p14="http://schemas.microsoft.com/office/powerpoint/2010/main" val="321990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6F26BB-D2BA-DE46-B256-D005E657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9" y="662633"/>
            <a:ext cx="9715499" cy="6092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45608-F675-6C47-A8EE-4550D8DDDA00}"/>
              </a:ext>
            </a:extLst>
          </p:cNvPr>
          <p:cNvSpPr txBox="1"/>
          <p:nvPr/>
        </p:nvSpPr>
        <p:spPr>
          <a:xfrm>
            <a:off x="-10390" y="2233"/>
            <a:ext cx="9476508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The Simple Radiative Balance model</a:t>
            </a:r>
          </a:p>
        </p:txBody>
      </p:sp>
    </p:spTree>
    <p:extLst>
      <p:ext uri="{BB962C8B-B14F-4D97-AF65-F5344CB8AC3E}">
        <p14:creationId xmlns:p14="http://schemas.microsoft.com/office/powerpoint/2010/main" val="77508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35F7AB-FEF4-7D40-B551-E3E0B02F26AF}"/>
                  </a:ext>
                </a:extLst>
              </p:cNvPr>
              <p:cNvSpPr txBox="1"/>
              <p:nvPr/>
            </p:nvSpPr>
            <p:spPr>
              <a:xfrm>
                <a:off x="95516" y="5161383"/>
                <a:ext cx="12000968" cy="158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Wien’s Law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=2900 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i="1" dirty="0"/>
                  <a:t>K</a:t>
                </a:r>
                <a:r>
                  <a:rPr lang="en-US" sz="2400" dirty="0"/>
                  <a:t>) of the blackbody (in degrees Kelvin)</a:t>
                </a:r>
              </a:p>
              <a:p>
                <a:r>
                  <a:rPr lang="en-US" sz="2400" dirty="0"/>
                  <a:t>Example: Earth’s temperature is about 290 K,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𝟐𝟗𝟎𝟎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𝟐𝟗𝟎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den>
                    </m:f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35F7AB-FEF4-7D40-B551-E3E0B02F2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6" y="5161383"/>
                <a:ext cx="12000968" cy="1580369"/>
              </a:xfrm>
              <a:prstGeom prst="rect">
                <a:avLst/>
              </a:prstGeom>
              <a:blipFill>
                <a:blip r:embed="rId2"/>
                <a:stretch>
                  <a:fillRect l="-74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Reminder: Blackbody Spectra and Wien’s Law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F22A59-540E-7249-B64E-D2BEF8068258}"/>
              </a:ext>
            </a:extLst>
          </p:cNvPr>
          <p:cNvGrpSpPr>
            <a:grpSpLocks noChangeAspect="1"/>
          </p:cNvGrpSpPr>
          <p:nvPr/>
        </p:nvGrpSpPr>
        <p:grpSpPr>
          <a:xfrm>
            <a:off x="1302217" y="906386"/>
            <a:ext cx="9051641" cy="3940281"/>
            <a:chOff x="6804561" y="1388402"/>
            <a:chExt cx="4793396" cy="208661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9049B6-A141-1E48-A566-3177A7E3C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362" b="59041"/>
            <a:stretch/>
          </p:blipFill>
          <p:spPr>
            <a:xfrm>
              <a:off x="6804561" y="1388402"/>
              <a:ext cx="4793396" cy="176678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D21CAAB-8115-1E4E-9134-59D6CE5C85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1996"/>
            <a:stretch/>
          </p:blipFill>
          <p:spPr>
            <a:xfrm>
              <a:off x="6804561" y="3066283"/>
              <a:ext cx="4793396" cy="408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453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35F7AB-FEF4-7D40-B551-E3E0B02F26AF}"/>
                  </a:ext>
                </a:extLst>
              </p:cNvPr>
              <p:cNvSpPr txBox="1"/>
              <p:nvPr/>
            </p:nvSpPr>
            <p:spPr>
              <a:xfrm>
                <a:off x="95516" y="5161383"/>
                <a:ext cx="12000968" cy="158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Wien’s Law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=2900 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i="1" dirty="0"/>
                  <a:t>K</a:t>
                </a:r>
                <a:r>
                  <a:rPr lang="en-US" sz="2400" dirty="0"/>
                  <a:t>) of the blackbody (in degrees Kelvin)</a:t>
                </a:r>
              </a:p>
              <a:p>
                <a:r>
                  <a:rPr lang="en-US" sz="2400" dirty="0"/>
                  <a:t>Example: Earth’s temperature is about 290 K,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𝟐𝟗𝟎𝟎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𝟐𝟗𝟎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35F7AB-FEF4-7D40-B551-E3E0B02F2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6" y="5161383"/>
                <a:ext cx="12000968" cy="1580369"/>
              </a:xfrm>
              <a:prstGeom prst="rect">
                <a:avLst/>
              </a:prstGeom>
              <a:blipFill>
                <a:blip r:embed="rId2"/>
                <a:stretch>
                  <a:fillRect l="-74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Reminder: Blackbody Spectra and Wien’s Law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F22A59-540E-7249-B64E-D2BEF8068258}"/>
              </a:ext>
            </a:extLst>
          </p:cNvPr>
          <p:cNvGrpSpPr>
            <a:grpSpLocks noChangeAspect="1"/>
          </p:cNvGrpSpPr>
          <p:nvPr/>
        </p:nvGrpSpPr>
        <p:grpSpPr>
          <a:xfrm>
            <a:off x="1302217" y="906386"/>
            <a:ext cx="9051641" cy="3940281"/>
            <a:chOff x="6804561" y="1388402"/>
            <a:chExt cx="4793396" cy="208661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9049B6-A141-1E48-A566-3177A7E3C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362" b="59041"/>
            <a:stretch/>
          </p:blipFill>
          <p:spPr>
            <a:xfrm>
              <a:off x="6804561" y="1388402"/>
              <a:ext cx="4793396" cy="176678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D21CAAB-8115-1E4E-9134-59D6CE5C85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1996"/>
            <a:stretch/>
          </p:blipFill>
          <p:spPr>
            <a:xfrm>
              <a:off x="6804561" y="3066283"/>
              <a:ext cx="4793396" cy="408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214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Reminder: Blackbody Spectra and Wien’s Law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7BAA3B-3C41-8A45-9DBB-FD9C529063E5}"/>
              </a:ext>
            </a:extLst>
          </p:cNvPr>
          <p:cNvSpPr txBox="1"/>
          <p:nvPr/>
        </p:nvSpPr>
        <p:spPr>
          <a:xfrm>
            <a:off x="0" y="59167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linkClick r:id="rId2"/>
              </a:rPr>
              <a:t>https://phet.colorado.edu/sims/html/blackbody-spectrum/latest/blackbody-spectrum_en.html</a:t>
            </a:r>
            <a:r>
              <a:rPr lang="en-US" sz="24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5328A-E127-624A-A679-2EB1AD62633B}"/>
              </a:ext>
            </a:extLst>
          </p:cNvPr>
          <p:cNvSpPr txBox="1"/>
          <p:nvPr/>
        </p:nvSpPr>
        <p:spPr>
          <a:xfrm>
            <a:off x="4865179" y="1601650"/>
            <a:ext cx="6662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you can see that the peak of the red curve has shifted a little toward lower wavelengths.</a:t>
            </a:r>
          </a:p>
          <a:p>
            <a:endParaRPr lang="en-US" sz="2400" dirty="0"/>
          </a:p>
          <a:p>
            <a:r>
              <a:rPr lang="en-US" sz="2400" dirty="0"/>
              <a:t>How hot is that body?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B5F560-A637-BD48-B7E6-2EC4CF271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05" y="1601650"/>
            <a:ext cx="3699073" cy="34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9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Reminder: Blackbody Spectra and Wien’s Law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7BAA3B-3C41-8A45-9DBB-FD9C529063E5}"/>
              </a:ext>
            </a:extLst>
          </p:cNvPr>
          <p:cNvSpPr txBox="1"/>
          <p:nvPr/>
        </p:nvSpPr>
        <p:spPr>
          <a:xfrm>
            <a:off x="0" y="59167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linkClick r:id="rId2"/>
              </a:rPr>
              <a:t>https://phet.colorado.edu/sims/html/blackbody-spectrum/latest/blackbody-spectrum_en.html</a:t>
            </a:r>
            <a:r>
              <a:rPr lang="en-US" sz="24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F5328A-E127-624A-A679-2EB1AD62633B}"/>
                  </a:ext>
                </a:extLst>
              </p:cNvPr>
              <p:cNvSpPr txBox="1"/>
              <p:nvPr/>
            </p:nvSpPr>
            <p:spPr>
              <a:xfrm>
                <a:off x="4865179" y="1601650"/>
                <a:ext cx="6662588" cy="252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Here you can see that the peak of the red curve has shifted a little toward lower wavelengths.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How hot is that body?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𝟐𝟗𝟎𝟎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𝟑𝟔𝟑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F5328A-E127-624A-A679-2EB1AD626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79" y="1601650"/>
                <a:ext cx="6662588" cy="2523511"/>
              </a:xfrm>
              <a:prstGeom prst="rect">
                <a:avLst/>
              </a:prstGeom>
              <a:blipFill>
                <a:blip r:embed="rId3"/>
                <a:stretch>
                  <a:fillRect l="-1524" t="-2010" r="-952" b="-2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FB5F560-A637-BD48-B7E6-2EC4CF271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105" y="1601650"/>
            <a:ext cx="3699073" cy="34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Reminder: Blackbody Spectra and Wien’s Law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7BAA3B-3C41-8A45-9DBB-FD9C529063E5}"/>
              </a:ext>
            </a:extLst>
          </p:cNvPr>
          <p:cNvSpPr txBox="1"/>
          <p:nvPr/>
        </p:nvSpPr>
        <p:spPr>
          <a:xfrm>
            <a:off x="0" y="59167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linkClick r:id="rId2"/>
              </a:rPr>
              <a:t>https://phet.colorado.edu/sims/html/blackbody-spectrum/latest/blackbody-spectrum_en.html</a:t>
            </a:r>
            <a:r>
              <a:rPr lang="en-US" sz="24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F5328A-E127-624A-A679-2EB1AD62633B}"/>
                  </a:ext>
                </a:extLst>
              </p:cNvPr>
              <p:cNvSpPr txBox="1"/>
              <p:nvPr/>
            </p:nvSpPr>
            <p:spPr>
              <a:xfrm>
                <a:off x="4865179" y="1601650"/>
                <a:ext cx="6662588" cy="3631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Here you can see that the peak of the red curve has shifted a little toward lower wavelengths.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How hot is that body?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𝟐𝟗𝟎𝟎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𝟑𝟔𝟑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 degrees Celsius?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F5328A-E127-624A-A679-2EB1AD626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79" y="1601650"/>
                <a:ext cx="6662588" cy="3631507"/>
              </a:xfrm>
              <a:prstGeom prst="rect">
                <a:avLst/>
              </a:prstGeom>
              <a:blipFill>
                <a:blip r:embed="rId3"/>
                <a:stretch>
                  <a:fillRect l="-1524" t="-1399" r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FB5F560-A637-BD48-B7E6-2EC4CF271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105" y="1601650"/>
            <a:ext cx="3699073" cy="34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2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Reminder: Blackbody Spectra and Wien’s Law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7BAA3B-3C41-8A45-9DBB-FD9C529063E5}"/>
              </a:ext>
            </a:extLst>
          </p:cNvPr>
          <p:cNvSpPr txBox="1"/>
          <p:nvPr/>
        </p:nvSpPr>
        <p:spPr>
          <a:xfrm>
            <a:off x="0" y="59167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linkClick r:id="rId2"/>
              </a:rPr>
              <a:t>https://phet.colorado.edu/sims/html/blackbody-spectrum/latest/blackbody-spectrum_en.html</a:t>
            </a:r>
            <a:r>
              <a:rPr lang="en-US" sz="24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F5328A-E127-624A-A679-2EB1AD62633B}"/>
                  </a:ext>
                </a:extLst>
              </p:cNvPr>
              <p:cNvSpPr txBox="1"/>
              <p:nvPr/>
            </p:nvSpPr>
            <p:spPr>
              <a:xfrm>
                <a:off x="4865179" y="1601650"/>
                <a:ext cx="6662588" cy="400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Here you can see that the peak of the red curve has shifted a little toward lower wavelengths.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How hot is that body?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𝟐𝟗𝟎𝟎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𝟑𝟔𝟑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 degrees Celsius?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𝟐𝟕𝟑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𝟗𝟎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400" dirty="0"/>
                  <a:t> (nearly boiling!)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F5328A-E127-624A-A679-2EB1AD626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79" y="1601650"/>
                <a:ext cx="6662588" cy="4000839"/>
              </a:xfrm>
              <a:prstGeom prst="rect">
                <a:avLst/>
              </a:prstGeom>
              <a:blipFill>
                <a:blip r:embed="rId3"/>
                <a:stretch>
                  <a:fillRect l="-1524" t="-1266" r="-952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FB5F560-A637-BD48-B7E6-2EC4CF271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105" y="1601650"/>
            <a:ext cx="3699073" cy="34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8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E96B53-F513-C04E-BA8F-9C0C65E4B683}"/>
              </a:ext>
            </a:extLst>
          </p:cNvPr>
          <p:cNvSpPr txBox="1"/>
          <p:nvPr/>
        </p:nvSpPr>
        <p:spPr>
          <a:xfrm>
            <a:off x="0" y="33406"/>
            <a:ext cx="12023999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Stefan-Boltzmann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099988-FC09-2B48-B39E-C5647ECFF12C}"/>
              </a:ext>
            </a:extLst>
          </p:cNvPr>
          <p:cNvGrpSpPr/>
          <p:nvPr/>
        </p:nvGrpSpPr>
        <p:grpSpPr>
          <a:xfrm>
            <a:off x="1166105" y="1531639"/>
            <a:ext cx="9386838" cy="3568899"/>
            <a:chOff x="655466" y="904203"/>
            <a:chExt cx="9386838" cy="356889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83D697-95CA-1041-A2A0-4469C8141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466" y="974214"/>
              <a:ext cx="3699073" cy="3498888"/>
            </a:xfrm>
            <a:prstGeom prst="rect">
              <a:avLst/>
            </a:prstGeom>
          </p:spPr>
        </p:pic>
        <p:pic>
          <p:nvPicPr>
            <p:cNvPr id="11" name="Picture 2" descr="Graph of a function of total emitted energy of a blackbody proportional...  | Download Scientific Diagram">
              <a:extLst>
                <a:ext uri="{FF2B5EF4-FFF2-40B4-BE49-F238E27FC236}">
                  <a16:creationId xmlns:a16="http://schemas.microsoft.com/office/drawing/2014/main" id="{B0EFE4A3-34E7-8C4D-83AF-8A6E6EA13B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841" y="904203"/>
              <a:ext cx="4434463" cy="289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7EB65337-7360-8C4A-865A-B2E7BD8E29BC}"/>
                </a:ext>
              </a:extLst>
            </p:cNvPr>
            <p:cNvCxnSpPr>
              <a:cxnSpLocks/>
            </p:cNvCxnSpPr>
            <p:nvPr/>
          </p:nvCxnSpPr>
          <p:spPr>
            <a:xfrm>
              <a:off x="1388962" y="1454533"/>
              <a:ext cx="8156972" cy="374799"/>
            </a:xfrm>
            <a:prstGeom prst="curvedConnector3">
              <a:avLst/>
            </a:prstGeom>
            <a:ln w="38100">
              <a:solidFill>
                <a:srgbClr val="FF0000">
                  <a:alpha val="61000"/>
                </a:srgb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8FB291D2-D897-9842-8CF0-559D79DFE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4628" y="2824375"/>
              <a:ext cx="7088067" cy="756205"/>
            </a:xfrm>
            <a:prstGeom prst="curvedConnector3">
              <a:avLst/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B2CDFA-A929-014D-BB3E-A5779BF2ACE0}"/>
                </a:ext>
              </a:extLst>
            </p:cNvPr>
            <p:cNvSpPr/>
            <p:nvPr/>
          </p:nvSpPr>
          <p:spPr>
            <a:xfrm>
              <a:off x="6361880" y="1269867"/>
              <a:ext cx="2557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Stefan-Boltzmann power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3B264CD-CE42-A540-8D1A-F3DEBB2E3835}"/>
              </a:ext>
            </a:extLst>
          </p:cNvPr>
          <p:cNvSpPr txBox="1"/>
          <p:nvPr/>
        </p:nvSpPr>
        <p:spPr>
          <a:xfrm>
            <a:off x="5779300" y="4622520"/>
            <a:ext cx="5943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Stefan-Boltzmann power is the total energy emitted by each square meter of an object (like the surface of the Earth, or your skin), summed over all the wavelengths.</a:t>
            </a:r>
          </a:p>
        </p:txBody>
      </p:sp>
    </p:spTree>
    <p:extLst>
      <p:ext uri="{BB962C8B-B14F-4D97-AF65-F5344CB8AC3E}">
        <p14:creationId xmlns:p14="http://schemas.microsoft.com/office/powerpoint/2010/main" val="163772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E96B53-F513-C04E-BA8F-9C0C65E4B683}"/>
              </a:ext>
            </a:extLst>
          </p:cNvPr>
          <p:cNvSpPr txBox="1"/>
          <p:nvPr/>
        </p:nvSpPr>
        <p:spPr>
          <a:xfrm>
            <a:off x="1" y="33406"/>
            <a:ext cx="5324354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Stefan-Boltzmann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099988-FC09-2B48-B39E-C5647ECFF12C}"/>
              </a:ext>
            </a:extLst>
          </p:cNvPr>
          <p:cNvGrpSpPr/>
          <p:nvPr/>
        </p:nvGrpSpPr>
        <p:grpSpPr>
          <a:xfrm>
            <a:off x="5845347" y="33406"/>
            <a:ext cx="4434463" cy="2899203"/>
            <a:chOff x="5607841" y="904203"/>
            <a:chExt cx="4434463" cy="2899203"/>
          </a:xfrm>
        </p:grpSpPr>
        <p:pic>
          <p:nvPicPr>
            <p:cNvPr id="11" name="Picture 2" descr="Graph of a function of total emitted energy of a blackbody proportional...  | Download Scientific Diagram">
              <a:extLst>
                <a:ext uri="{FF2B5EF4-FFF2-40B4-BE49-F238E27FC236}">
                  <a16:creationId xmlns:a16="http://schemas.microsoft.com/office/drawing/2014/main" id="{B0EFE4A3-34E7-8C4D-83AF-8A6E6EA13B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841" y="904203"/>
              <a:ext cx="4434463" cy="289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B2CDFA-A929-014D-BB3E-A5779BF2ACE0}"/>
                </a:ext>
              </a:extLst>
            </p:cNvPr>
            <p:cNvSpPr/>
            <p:nvPr/>
          </p:nvSpPr>
          <p:spPr>
            <a:xfrm>
              <a:off x="6361880" y="1269867"/>
              <a:ext cx="2557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Stefan-Boltzmann power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2CECAFA-B1D1-864D-8CF5-80FB56590F4E}"/>
                  </a:ext>
                </a:extLst>
              </p:cNvPr>
              <p:cNvSpPr/>
              <p:nvPr/>
            </p:nvSpPr>
            <p:spPr>
              <a:xfrm>
                <a:off x="0" y="783183"/>
                <a:ext cx="5017527" cy="1876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overall power of emitted light </a:t>
                </a:r>
                <a:r>
                  <a:rPr lang="en-US" dirty="0"/>
                  <a:t>is given by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sSup>
                      <m:sSup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b="1" dirty="0"/>
                  <a:t>Stefan-Boltzmann constant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=5.67×1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Temperature has to be in </a:t>
                </a:r>
                <a:r>
                  <a:rPr lang="en-US" b="1" dirty="0"/>
                  <a:t>degrees Kelvin</a:t>
                </a:r>
                <a:r>
                  <a:rPr lang="en-US" dirty="0"/>
                  <a:t>.</a:t>
                </a:r>
              </a:p>
              <a:p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𝟐𝟕𝟑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2CECAFA-B1D1-864D-8CF5-80FB56590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3183"/>
                <a:ext cx="5017527" cy="1876155"/>
              </a:xfrm>
              <a:prstGeom prst="rect">
                <a:avLst/>
              </a:prstGeom>
              <a:blipFill>
                <a:blip r:embed="rId3"/>
                <a:stretch>
                  <a:fillRect l="-759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52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870</Words>
  <Application>Microsoft Macintosh PowerPoint</Application>
  <PresentationFormat>Widescreen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Blackbody emission</vt:lpstr>
      <vt:lpstr>Reminder: Blackbody Spectra and Wien’s Law</vt:lpstr>
      <vt:lpstr>Reminder: Blackbody Spectra and Wien’s Law</vt:lpstr>
      <vt:lpstr>Reminder: Blackbody Spectra and Wien’s Law</vt:lpstr>
      <vt:lpstr>Reminder: Blackbody Spectra and Wien’s Law</vt:lpstr>
      <vt:lpstr>Reminder: Blackbody Spectra and Wien’s Law</vt:lpstr>
      <vt:lpstr>Reminder: Blackbody Spectra and Wien’s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handout below here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154</cp:revision>
  <cp:lastPrinted>2022-03-31T21:04:22Z</cp:lastPrinted>
  <dcterms:created xsi:type="dcterms:W3CDTF">2020-09-22T14:29:12Z</dcterms:created>
  <dcterms:modified xsi:type="dcterms:W3CDTF">2022-04-01T19:54:49Z</dcterms:modified>
</cp:coreProperties>
</file>