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06" r:id="rId2"/>
    <p:sldId id="607" r:id="rId3"/>
    <p:sldId id="610" r:id="rId4"/>
    <p:sldId id="634" r:id="rId5"/>
    <p:sldId id="611" r:id="rId6"/>
    <p:sldId id="613" r:id="rId7"/>
    <p:sldId id="615" r:id="rId8"/>
    <p:sldId id="616" r:id="rId9"/>
    <p:sldId id="619" r:id="rId10"/>
    <p:sldId id="620" r:id="rId11"/>
    <p:sldId id="617" r:id="rId12"/>
    <p:sldId id="618" r:id="rId13"/>
    <p:sldId id="622" r:id="rId14"/>
    <p:sldId id="623" r:id="rId15"/>
    <p:sldId id="624" r:id="rId16"/>
    <p:sldId id="626" r:id="rId17"/>
    <p:sldId id="605" r:id="rId18"/>
    <p:sldId id="633" r:id="rId19"/>
    <p:sldId id="635" r:id="rId20"/>
    <p:sldId id="629" r:id="rId21"/>
    <p:sldId id="630" r:id="rId22"/>
    <p:sldId id="631" r:id="rId23"/>
    <p:sldId id="632" r:id="rId24"/>
    <p:sldId id="6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F35-8BFC-634A-A53D-D2890058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73B0B-F90B-1C42-97A8-5150E4B15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40E0-72D0-1F48-8116-A96228D5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ECAA-0FFB-C341-87CC-C337A57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52CB-F879-F749-838E-D604F894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C731-4889-2848-9FDE-C1A64D0D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A5D4-6419-8C4F-A6AC-50CF1927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D612-8A74-6C45-9028-54FA973D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CE13-A53E-C846-AB20-CAFC5576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C879-98D0-854C-A555-22BB07D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38129-BA47-C244-983A-F8A73BCD2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37077-453D-1049-942B-CAB31CD1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DD14-45FD-4448-A20B-9B023FBF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7485-CF50-9240-91C7-02BD1999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236F-6C89-B540-A3F0-1A26FB4D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4BDB-B3F4-4A48-A96C-A0ED0838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0747-8ABC-8641-8450-1BC4FCB8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AD79-736E-AD4E-B7EB-B5C58F3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921D-B4CC-B34F-9112-287D8C5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7B31-FAA3-5443-AAB7-23063B3A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CDA-D8DC-444E-B017-D342043B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FF11-68A4-FD4B-92D1-9731CAA5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3BBE-7D9D-474D-8FA5-6159BF2E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17A6-45F5-B54C-86C2-F7F50194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1B2C-7C5A-E047-A130-28D05C0B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8497-1ECA-8C46-812D-BA5CE1A6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E3CE-6B25-CF4A-B059-6531614B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0FC0B-60FE-4F41-AB7B-F653ACC43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4650-F2BF-9F4A-A669-817DEBBC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0EBE-1661-8C48-ACAF-35FF5D58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EA9B-DEDB-6F47-ACA0-7CEFC972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3C76-C285-9843-AA14-BD742C79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374A-81C7-8F49-9127-04609245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9791-B9EE-B844-AE63-578027D41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3B1CE-0B8E-B442-8ECD-D8CF4CB6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1B1BC-F385-E144-BD68-59E7CD6B7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13F00-52C9-C24E-A07E-4A79ECAE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18A4D-BF01-A643-AC5A-316FDAB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84A59-19D3-2A4D-9E31-B1743959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35E-4FB2-BB4F-BAF4-8A137E2D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164F4-6AFA-4F42-AA3C-810105F9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BD24C-6285-644A-9262-9F4451A4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CA0AB-D199-EA40-9619-74A5B50F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B5BA7-9046-7347-803B-05AF9119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610AA-0F38-B44A-A2DC-1C0DC9A0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2036C-0C87-8D45-A067-D6D6A78A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C788-92FF-8843-AF65-FB742CE8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FC92-9096-E243-B087-E2054F44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E4F9-FC48-A44F-9604-92F716E6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761D-9B0A-E645-AA6B-70574016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EB37-7E9F-A448-8BBE-D595D64E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1790-BBF3-274D-A7D6-E5BC7BFB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CEE6-2848-674D-AD85-2FFACDDE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54CCB-236C-4946-85B0-668B00B5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EF643-2AEA-EA41-9FF5-83504E5E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36FD-DCB0-B449-B902-4FA473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A8C4E-AFE6-E04C-B295-C26926E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35A69-8009-EF44-9CD3-1424B71E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89206-EC67-C64C-949F-F816518F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631D-9150-E64D-9BE9-65568803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8841-60FF-EB4B-BF20-E76A58A1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7F5C-BE3A-3F4B-BD35-B31D28024D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F632-36F0-1346-A77D-C0923175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D66A-1EF9-BC4B-82D2-180410088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C30D-1DF1-9B44-B60F-D0F3B8C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cSCJ-Rc8t0Av4jr4a6SVClcLqz_yYyKJf9ia8s-u2hs/ed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480430" cy="452176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About lab this afternoon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83086-4616-964D-B962-B539872D26C0}"/>
              </a:ext>
            </a:extLst>
          </p:cNvPr>
          <p:cNvSpPr/>
          <p:nvPr/>
        </p:nvSpPr>
        <p:spPr>
          <a:xfrm>
            <a:off x="1112321" y="920776"/>
            <a:ext cx="9587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https://docs.google.com/document/d/1cSCJ-Rc8t0Av4jr4a6SVClcLqz_yYyKJf9ia8s-u2hs/edit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3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Structural Formulas of Carbon-containing molecules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E5D06-4A02-CD44-A64B-21DA0E246D49}"/>
              </a:ext>
            </a:extLst>
          </p:cNvPr>
          <p:cNvSpPr txBox="1"/>
          <p:nvPr/>
        </p:nvSpPr>
        <p:spPr>
          <a:xfrm>
            <a:off x="415637" y="985652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8B4AB-D6AC-CE4F-8AC9-C3B8050A5469}"/>
              </a:ext>
            </a:extLst>
          </p:cNvPr>
          <p:cNvSpPr txBox="1"/>
          <p:nvPr/>
        </p:nvSpPr>
        <p:spPr>
          <a:xfrm>
            <a:off x="5081040" y="985652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B44F-2CD1-E54A-A753-9D9CDB7DEBFF}"/>
              </a:ext>
            </a:extLst>
          </p:cNvPr>
          <p:cNvSpPr txBox="1"/>
          <p:nvPr/>
        </p:nvSpPr>
        <p:spPr>
          <a:xfrm>
            <a:off x="9121011" y="973777"/>
            <a:ext cx="106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2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44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Structural Formulas of Carbon-containing molecules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E5D06-4A02-CD44-A64B-21DA0E246D49}"/>
              </a:ext>
            </a:extLst>
          </p:cNvPr>
          <p:cNvSpPr txBox="1"/>
          <p:nvPr/>
        </p:nvSpPr>
        <p:spPr>
          <a:xfrm>
            <a:off x="415636" y="985652"/>
            <a:ext cx="216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6</a:t>
            </a:r>
            <a:r>
              <a:rPr lang="en-US" sz="2400" dirty="0"/>
              <a:t> (Ethane)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8B4AB-D6AC-CE4F-8AC9-C3B8050A5469}"/>
              </a:ext>
            </a:extLst>
          </p:cNvPr>
          <p:cNvSpPr txBox="1"/>
          <p:nvPr/>
        </p:nvSpPr>
        <p:spPr>
          <a:xfrm>
            <a:off x="5081040" y="985652"/>
            <a:ext cx="193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4</a:t>
            </a:r>
            <a:r>
              <a:rPr lang="en-US" sz="2400" dirty="0"/>
              <a:t> (Ethene)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B44F-2CD1-E54A-A753-9D9CDB7DEBFF}"/>
              </a:ext>
            </a:extLst>
          </p:cNvPr>
          <p:cNvSpPr txBox="1"/>
          <p:nvPr/>
        </p:nvSpPr>
        <p:spPr>
          <a:xfrm>
            <a:off x="9121010" y="973777"/>
            <a:ext cx="242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 (Ethyne)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9F37D2-4B07-E74B-AD46-E3EA097F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0" y="1447317"/>
            <a:ext cx="2705837" cy="1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2BB004-D541-534A-B4FB-06B26CEB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3328762"/>
            <a:ext cx="1962443" cy="1500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C330FE-CC78-9D49-802F-C295C324D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5200134"/>
            <a:ext cx="1962443" cy="15290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7EEAB0-B028-8F46-96A1-0B319872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99" y="1738969"/>
            <a:ext cx="128646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0DDB0-8640-6C4A-80DE-97AD37440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671" y="3307944"/>
            <a:ext cx="1847611" cy="1428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0F0CD-F3FE-5D48-BE2F-1A1BD98AA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1010" y="3328762"/>
            <a:ext cx="2059655" cy="120032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58411-CE80-2942-9FA5-07CD5500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98" y="2163508"/>
            <a:ext cx="1815094" cy="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2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Making</a:t>
            </a:r>
            <a:r>
              <a:rPr lang="en-US" sz="3000" b="1" i="1" dirty="0">
                <a:latin typeface="+mn-lt"/>
              </a:rPr>
              <a:t> Lewis Structures</a:t>
            </a:r>
            <a:r>
              <a:rPr lang="en-US" sz="3000" b="1" dirty="0">
                <a:latin typeface="+mn-lt"/>
              </a:rPr>
              <a:t> from </a:t>
            </a:r>
            <a:r>
              <a:rPr lang="en-US" sz="3000" b="1" i="1" dirty="0">
                <a:latin typeface="+mn-lt"/>
              </a:rPr>
              <a:t>Structural Formulas</a:t>
            </a:r>
            <a:endParaRPr lang="en-US" sz="3000" b="1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9F37D2-4B07-E74B-AD46-E3EA097F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0" y="1447317"/>
            <a:ext cx="2705837" cy="1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7EEAB0-B028-8F46-96A1-0B319872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99" y="1738969"/>
            <a:ext cx="128646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58411-CE80-2942-9FA5-07CD5500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98" y="2163508"/>
            <a:ext cx="1815094" cy="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Electron Orbital - Key Stage Wiki">
            <a:extLst>
              <a:ext uri="{FF2B5EF4-FFF2-40B4-BE49-F238E27FC236}">
                <a16:creationId xmlns:a16="http://schemas.microsoft.com/office/drawing/2014/main" id="{85A93C40-76C8-FA4E-BF48-E138B1CB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3" y="3383280"/>
            <a:ext cx="8253733" cy="32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6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Making</a:t>
            </a:r>
            <a:r>
              <a:rPr lang="en-US" sz="3000" b="1" i="1" dirty="0">
                <a:latin typeface="+mn-lt"/>
              </a:rPr>
              <a:t> Lewis Structures</a:t>
            </a:r>
            <a:r>
              <a:rPr lang="en-US" sz="3000" b="1" dirty="0">
                <a:latin typeface="+mn-lt"/>
              </a:rPr>
              <a:t> from </a:t>
            </a:r>
            <a:r>
              <a:rPr lang="en-US" sz="3000" b="1" i="1" dirty="0">
                <a:latin typeface="+mn-lt"/>
              </a:rPr>
              <a:t>Structural Formulas</a:t>
            </a:r>
            <a:endParaRPr lang="en-US" sz="3000" b="1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9F37D2-4B07-E74B-AD46-E3EA097F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0" y="1447317"/>
            <a:ext cx="2705837" cy="1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7EEAB0-B028-8F46-96A1-0B319872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99" y="1738969"/>
            <a:ext cx="128646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58411-CE80-2942-9FA5-07CD5500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98" y="2163508"/>
            <a:ext cx="1815094" cy="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A7680-AD33-EA46-BC96-09BAE59A6F73}"/>
              </a:ext>
            </a:extLst>
          </p:cNvPr>
          <p:cNvSpPr txBox="1"/>
          <p:nvPr/>
        </p:nvSpPr>
        <p:spPr>
          <a:xfrm>
            <a:off x="155140" y="4880735"/>
            <a:ext cx="1203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Structural Formulas are also Lewis Structures because Carbon has four valence electrons </a:t>
            </a:r>
          </a:p>
        </p:txBody>
      </p:sp>
    </p:spTree>
    <p:extLst>
      <p:ext uri="{BB962C8B-B14F-4D97-AF65-F5344CB8AC3E}">
        <p14:creationId xmlns:p14="http://schemas.microsoft.com/office/powerpoint/2010/main" val="412053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Structural Formulas of Oxygen-containing molecules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E5D06-4A02-CD44-A64B-21DA0E246D49}"/>
              </a:ext>
            </a:extLst>
          </p:cNvPr>
          <p:cNvSpPr txBox="1"/>
          <p:nvPr/>
        </p:nvSpPr>
        <p:spPr>
          <a:xfrm>
            <a:off x="2676699" y="985651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8B4AB-D6AC-CE4F-8AC9-C3B8050A5469}"/>
              </a:ext>
            </a:extLst>
          </p:cNvPr>
          <p:cNvSpPr txBox="1"/>
          <p:nvPr/>
        </p:nvSpPr>
        <p:spPr>
          <a:xfrm>
            <a:off x="7541607" y="985651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72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2B33D3C-1F66-0D4E-BCBC-1104DED2D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05" y="2167195"/>
            <a:ext cx="1766094" cy="5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0519474-58A4-8B4D-A8BD-10DB61AD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04" y="3422929"/>
            <a:ext cx="2015475" cy="9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CB2D52A-F7F8-614E-8AD9-C74B28D6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7732">
            <a:off x="1730004" y="4722999"/>
            <a:ext cx="2015475" cy="17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AF81118-E623-7E4C-AE29-CACEC0325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67358" r="38053" b="11311"/>
          <a:stretch/>
        </p:blipFill>
        <p:spPr bwMode="auto">
          <a:xfrm>
            <a:off x="6564797" y="1973417"/>
            <a:ext cx="3240457" cy="12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29A79C7-FCAB-444B-ABC5-397A5BFC6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1" t="21708" r="10460" b="32285"/>
          <a:stretch/>
        </p:blipFill>
        <p:spPr bwMode="auto">
          <a:xfrm>
            <a:off x="6513934" y="3422929"/>
            <a:ext cx="2943186" cy="1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073A4-2C03-CE42-82F2-42A0805CE524}"/>
              </a:ext>
            </a:extLst>
          </p:cNvPr>
          <p:cNvSpPr txBox="1"/>
          <p:nvPr/>
        </p:nvSpPr>
        <p:spPr>
          <a:xfrm>
            <a:off x="2676699" y="985651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FB463-1C7E-004E-8CCE-AF35BB03C7BB}"/>
              </a:ext>
            </a:extLst>
          </p:cNvPr>
          <p:cNvSpPr txBox="1"/>
          <p:nvPr/>
        </p:nvSpPr>
        <p:spPr>
          <a:xfrm>
            <a:off x="7541607" y="985651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996701-A512-AB49-8362-8921E735B8A7}"/>
              </a:ext>
            </a:extLst>
          </p:cNvPr>
          <p:cNvSpPr txBox="1">
            <a:spLocks/>
          </p:cNvSpPr>
          <p:nvPr/>
        </p:nvSpPr>
        <p:spPr>
          <a:xfrm>
            <a:off x="1" y="-1"/>
            <a:ext cx="10480430" cy="758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Structural Formulas of Oxygen-containing molecules</a:t>
            </a:r>
            <a:endParaRPr lang="en-US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10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898801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Lewis Structures of Oxygen-containing molecules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99EBBAC-DEE1-4149-B6C9-7CDDE098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05" y="2167195"/>
            <a:ext cx="1766094" cy="5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BDFBB1A-9839-AF45-AFFB-57BE74945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67358" r="38053" b="11311"/>
          <a:stretch/>
        </p:blipFill>
        <p:spPr bwMode="auto">
          <a:xfrm>
            <a:off x="6564797" y="1973417"/>
            <a:ext cx="3240457" cy="12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2204B-74F8-3642-8082-D0C69BBB0677}"/>
              </a:ext>
            </a:extLst>
          </p:cNvPr>
          <p:cNvSpPr txBox="1"/>
          <p:nvPr/>
        </p:nvSpPr>
        <p:spPr>
          <a:xfrm>
            <a:off x="2676699" y="985651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AFC84-502F-834F-A32C-76606E3DE185}"/>
              </a:ext>
            </a:extLst>
          </p:cNvPr>
          <p:cNvSpPr txBox="1"/>
          <p:nvPr/>
        </p:nvSpPr>
        <p:spPr>
          <a:xfrm>
            <a:off x="7541607" y="985651"/>
            <a:ext cx="10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A08D78-03FC-C741-9811-E3ABE3AC1047}"/>
              </a:ext>
            </a:extLst>
          </p:cNvPr>
          <p:cNvGrpSpPr/>
          <p:nvPr/>
        </p:nvGrpSpPr>
        <p:grpSpPr>
          <a:xfrm rot="402711">
            <a:off x="3478910" y="2107619"/>
            <a:ext cx="142427" cy="152401"/>
            <a:chOff x="4785756" y="2861953"/>
            <a:chExt cx="142427" cy="1524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5742BC-EF30-534A-A2C0-6C16D9C370E3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7D03EE-DCA8-9549-B69E-7B8B7D74F60D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E3D23C-C745-4444-B0F2-72936D82DFEB}"/>
              </a:ext>
            </a:extLst>
          </p:cNvPr>
          <p:cNvGrpSpPr/>
          <p:nvPr/>
        </p:nvGrpSpPr>
        <p:grpSpPr>
          <a:xfrm rot="4663464">
            <a:off x="3468077" y="2658123"/>
            <a:ext cx="142427" cy="152401"/>
            <a:chOff x="4785756" y="2861953"/>
            <a:chExt cx="142427" cy="1524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499B11-B23A-0B43-AA1E-3033C1798A88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5E3FAF-F5B7-7E43-924A-A2A270904ED3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E42A2-89DA-744A-BF87-2B1C34D0E80B}"/>
              </a:ext>
            </a:extLst>
          </p:cNvPr>
          <p:cNvGrpSpPr/>
          <p:nvPr/>
        </p:nvGrpSpPr>
        <p:grpSpPr>
          <a:xfrm rot="4663464">
            <a:off x="1637195" y="2112306"/>
            <a:ext cx="142427" cy="152401"/>
            <a:chOff x="4785756" y="2861953"/>
            <a:chExt cx="142427" cy="1524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E68D41-4F6A-7746-AB94-08EDED1D789D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A18B84-CF74-734D-9C2C-E827114A5703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F50A98-6C21-4440-8DFC-8E1C27742E72}"/>
              </a:ext>
            </a:extLst>
          </p:cNvPr>
          <p:cNvGrpSpPr/>
          <p:nvPr/>
        </p:nvGrpSpPr>
        <p:grpSpPr>
          <a:xfrm rot="402711">
            <a:off x="1632435" y="2659910"/>
            <a:ext cx="142427" cy="152401"/>
            <a:chOff x="4785756" y="2861953"/>
            <a:chExt cx="142427" cy="15240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2A3892-5DA1-9F4E-A62A-E5622CD0577E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5F046C-5EF5-654D-8F82-B4EFF15B9BA1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B47556-0FB1-FE4D-A735-BF36D1544219}"/>
              </a:ext>
            </a:extLst>
          </p:cNvPr>
          <p:cNvGrpSpPr/>
          <p:nvPr/>
        </p:nvGrpSpPr>
        <p:grpSpPr>
          <a:xfrm rot="4680396">
            <a:off x="7390762" y="1930467"/>
            <a:ext cx="142427" cy="152401"/>
            <a:chOff x="4785756" y="2861953"/>
            <a:chExt cx="142427" cy="1524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7CA217-5763-6A41-A6C0-F9EF37C273B9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A17163-AC57-A74F-8AB1-B5141589C174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4EC723-E237-9445-B167-699F01C09975}"/>
              </a:ext>
            </a:extLst>
          </p:cNvPr>
          <p:cNvGrpSpPr/>
          <p:nvPr/>
        </p:nvGrpSpPr>
        <p:grpSpPr>
          <a:xfrm rot="4680396">
            <a:off x="8539174" y="2700595"/>
            <a:ext cx="142427" cy="152401"/>
            <a:chOff x="4785756" y="2861953"/>
            <a:chExt cx="142427" cy="1524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E35E28-383D-EC49-A4EE-1A5B766B7214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42972-07D6-8F4F-BB0C-F725CCDD341A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058E71-E936-0F4D-B447-9079C2A87F70}"/>
              </a:ext>
            </a:extLst>
          </p:cNvPr>
          <p:cNvGrpSpPr/>
          <p:nvPr/>
        </p:nvGrpSpPr>
        <p:grpSpPr>
          <a:xfrm rot="10436224">
            <a:off x="8177245" y="2700433"/>
            <a:ext cx="142427" cy="152401"/>
            <a:chOff x="4785756" y="2861953"/>
            <a:chExt cx="142427" cy="1524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654EF8C-C926-A948-BC66-03B392A46EC5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EB2206F-CA2B-AB4D-A4B3-1F24F6AFBB8D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CEFB8-86D5-BC41-8CFF-3CC23451763A}"/>
              </a:ext>
            </a:extLst>
          </p:cNvPr>
          <p:cNvGrpSpPr/>
          <p:nvPr/>
        </p:nvGrpSpPr>
        <p:grpSpPr>
          <a:xfrm rot="10436224">
            <a:off x="7781005" y="1871095"/>
            <a:ext cx="142427" cy="152401"/>
            <a:chOff x="4785756" y="2861953"/>
            <a:chExt cx="142427" cy="15240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CDA4BDB-EDF2-1F44-AC94-8C72E3666A1B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6F6962D-3CD7-5B4E-9F97-D003EC9BDB9F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79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727857" cy="43536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Correlation between bond </a:t>
            </a:r>
            <a:r>
              <a:rPr lang="en-US" sz="3000" b="1" i="1" dirty="0">
                <a:latin typeface="+mn-lt"/>
              </a:rPr>
              <a:t>order, </a:t>
            </a:r>
            <a:r>
              <a:rPr lang="en-US" sz="3000" b="1" dirty="0">
                <a:latin typeface="+mn-lt"/>
              </a:rPr>
              <a:t>bond </a:t>
            </a:r>
            <a:r>
              <a:rPr lang="en-US" sz="3000" b="1" i="1" dirty="0">
                <a:latin typeface="+mn-lt"/>
              </a:rPr>
              <a:t>strength</a:t>
            </a:r>
            <a:r>
              <a:rPr lang="en-US" sz="3000" b="1" dirty="0">
                <a:latin typeface="+mn-lt"/>
              </a:rPr>
              <a:t>, and bond </a:t>
            </a:r>
            <a:r>
              <a:rPr lang="en-US" sz="3000" b="1" i="1" dirty="0">
                <a:latin typeface="+mn-lt"/>
              </a:rPr>
              <a:t>length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AB9E6E-4A43-834B-BAA8-44B487250471}"/>
              </a:ext>
            </a:extLst>
          </p:cNvPr>
          <p:cNvGrpSpPr/>
          <p:nvPr/>
        </p:nvGrpSpPr>
        <p:grpSpPr>
          <a:xfrm>
            <a:off x="846207" y="654356"/>
            <a:ext cx="2823906" cy="5756054"/>
            <a:chOff x="3273522" y="654356"/>
            <a:chExt cx="2823906" cy="57560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A923DC-6EA6-4648-B96F-2410FF7B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97962">
              <a:off x="3273522" y="654356"/>
              <a:ext cx="2694735" cy="20606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52FC25-962B-DD45-A2D0-2DC11AB6D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424" y="2668588"/>
              <a:ext cx="2472930" cy="191233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56C88A-470E-DA47-8A41-D653E09D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69014">
              <a:off x="3313539" y="4788011"/>
              <a:ext cx="2783889" cy="162239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6074E35-4174-654C-BECA-5AE4D7AAB3C3}"/>
              </a:ext>
            </a:extLst>
          </p:cNvPr>
          <p:cNvSpPr/>
          <p:nvPr/>
        </p:nvSpPr>
        <p:spPr>
          <a:xfrm>
            <a:off x="2051539" y="6405824"/>
            <a:ext cx="968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openstax.org</a:t>
            </a:r>
            <a:r>
              <a:rPr lang="en-US" sz="1200" dirty="0"/>
              <a:t>/books/chemistry-atoms-first-2e/pages/9-4-strengths-of-ionic-and-covalent-bonds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652FE3F-79F4-C844-982A-960E0BF42AB3}"/>
              </a:ext>
            </a:extLst>
          </p:cNvPr>
          <p:cNvSpPr/>
          <p:nvPr/>
        </p:nvSpPr>
        <p:spPr>
          <a:xfrm>
            <a:off x="4674950" y="1033879"/>
            <a:ext cx="1130531" cy="433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39C77-1F26-5149-B0A3-CA4F047C26ED}"/>
              </a:ext>
            </a:extLst>
          </p:cNvPr>
          <p:cNvSpPr txBox="1"/>
          <p:nvPr/>
        </p:nvSpPr>
        <p:spPr>
          <a:xfrm>
            <a:off x="5805481" y="1633840"/>
            <a:ext cx="3323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bond </a:t>
            </a:r>
            <a:r>
              <a:rPr lang="en-US" sz="2400" b="1" dirty="0"/>
              <a:t>order</a:t>
            </a:r>
            <a:r>
              <a:rPr lang="en-US" sz="2400" dirty="0"/>
              <a:t> (between carbon atoms) </a:t>
            </a:r>
          </a:p>
          <a:p>
            <a:endParaRPr lang="en-US" sz="2400" dirty="0"/>
          </a:p>
          <a:p>
            <a:r>
              <a:rPr lang="en-US" sz="2400" b="1" dirty="0"/>
              <a:t>Stronger</a:t>
            </a:r>
            <a:r>
              <a:rPr lang="en-US" sz="2400" dirty="0"/>
              <a:t> C-C bonds</a:t>
            </a:r>
          </a:p>
          <a:p>
            <a:endParaRPr lang="en-US" sz="2400" dirty="0"/>
          </a:p>
          <a:p>
            <a:r>
              <a:rPr lang="en-US" sz="2400" b="1" dirty="0"/>
              <a:t>Shorter</a:t>
            </a:r>
            <a:r>
              <a:rPr lang="en-US" sz="2400" dirty="0"/>
              <a:t> bond lengths</a:t>
            </a:r>
          </a:p>
        </p:txBody>
      </p:sp>
    </p:spTree>
    <p:extLst>
      <p:ext uri="{BB962C8B-B14F-4D97-AF65-F5344CB8AC3E}">
        <p14:creationId xmlns:p14="http://schemas.microsoft.com/office/powerpoint/2010/main" val="427198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AB9E6E-4A43-834B-BAA8-44B487250471}"/>
              </a:ext>
            </a:extLst>
          </p:cNvPr>
          <p:cNvGrpSpPr/>
          <p:nvPr/>
        </p:nvGrpSpPr>
        <p:grpSpPr>
          <a:xfrm>
            <a:off x="846207" y="654356"/>
            <a:ext cx="2823906" cy="5756054"/>
            <a:chOff x="3273522" y="654356"/>
            <a:chExt cx="2823906" cy="57560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A923DC-6EA6-4648-B96F-2410FF7B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97962">
              <a:off x="3273522" y="654356"/>
              <a:ext cx="2694735" cy="20606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52FC25-962B-DD45-A2D0-2DC11AB6D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424" y="2668588"/>
              <a:ext cx="2472930" cy="191233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56C88A-470E-DA47-8A41-D653E09D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69014">
              <a:off x="3313539" y="4788011"/>
              <a:ext cx="2783889" cy="162239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6074E35-4174-654C-BECA-5AE4D7AAB3C3}"/>
              </a:ext>
            </a:extLst>
          </p:cNvPr>
          <p:cNvSpPr/>
          <p:nvPr/>
        </p:nvSpPr>
        <p:spPr>
          <a:xfrm>
            <a:off x="2051539" y="6405824"/>
            <a:ext cx="968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openstax.org</a:t>
            </a:r>
            <a:r>
              <a:rPr lang="en-US" sz="1200" dirty="0"/>
              <a:t>/books/chemistry-atoms-first-2e/pages/9-4-strengths-of-ionic-and-covalent-bonds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652FE3F-79F4-C844-982A-960E0BF42AB3}"/>
              </a:ext>
            </a:extLst>
          </p:cNvPr>
          <p:cNvSpPr/>
          <p:nvPr/>
        </p:nvSpPr>
        <p:spPr>
          <a:xfrm>
            <a:off x="4674950" y="1033879"/>
            <a:ext cx="1130531" cy="433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DFD9-6E67-C74D-9524-8D4E8029F390}"/>
              </a:ext>
            </a:extLst>
          </p:cNvPr>
          <p:cNvSpPr txBox="1"/>
          <p:nvPr/>
        </p:nvSpPr>
        <p:spPr>
          <a:xfrm>
            <a:off x="6081252" y="4398881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Reasons</a:t>
            </a:r>
            <a:r>
              <a:rPr lang="en-US" sz="2400" dirty="0"/>
              <a:t> for exploring this in Spartan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much stronger?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much shorter?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Practice at making Structural Formulas and Lewis Structures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3E61CDC-5A29-594E-839C-B1A0DDD5FD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727857" cy="4353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Correlation between bond </a:t>
            </a:r>
            <a:r>
              <a:rPr lang="en-US" sz="3000" b="1" i="1">
                <a:latin typeface="+mn-lt"/>
              </a:rPr>
              <a:t>order, </a:t>
            </a:r>
            <a:r>
              <a:rPr lang="en-US" sz="3000" b="1">
                <a:latin typeface="+mn-lt"/>
              </a:rPr>
              <a:t>bond </a:t>
            </a:r>
            <a:r>
              <a:rPr lang="en-US" sz="3000" b="1" i="1">
                <a:latin typeface="+mn-lt"/>
              </a:rPr>
              <a:t>strength</a:t>
            </a:r>
            <a:r>
              <a:rPr lang="en-US" sz="3000" b="1">
                <a:latin typeface="+mn-lt"/>
              </a:rPr>
              <a:t>, and bond </a:t>
            </a:r>
            <a:r>
              <a:rPr lang="en-US" sz="3000" b="1" i="1">
                <a:latin typeface="+mn-lt"/>
              </a:rPr>
              <a:t>length</a:t>
            </a:r>
            <a:endParaRPr lang="en-US" sz="3000" b="1" i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7C481A-DE4F-E848-983F-B3D5E743A11B}"/>
              </a:ext>
            </a:extLst>
          </p:cNvPr>
          <p:cNvSpPr txBox="1"/>
          <p:nvPr/>
        </p:nvSpPr>
        <p:spPr>
          <a:xfrm>
            <a:off x="5805481" y="1633840"/>
            <a:ext cx="3323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bond </a:t>
            </a:r>
            <a:r>
              <a:rPr lang="en-US" sz="2400" b="1" dirty="0"/>
              <a:t>order</a:t>
            </a:r>
            <a:r>
              <a:rPr lang="en-US" sz="2400" dirty="0"/>
              <a:t> (between carbon atoms) </a:t>
            </a:r>
          </a:p>
          <a:p>
            <a:endParaRPr lang="en-US" sz="2400" dirty="0"/>
          </a:p>
          <a:p>
            <a:r>
              <a:rPr lang="en-US" sz="2400" b="1" dirty="0"/>
              <a:t>Stronger</a:t>
            </a:r>
            <a:r>
              <a:rPr lang="en-US" sz="2400" dirty="0"/>
              <a:t> C-C bonds</a:t>
            </a:r>
          </a:p>
          <a:p>
            <a:endParaRPr lang="en-US" sz="2400" dirty="0"/>
          </a:p>
          <a:p>
            <a:r>
              <a:rPr lang="en-US" sz="2400" b="1" dirty="0"/>
              <a:t>Shorter</a:t>
            </a:r>
            <a:r>
              <a:rPr lang="en-US" sz="2400" dirty="0"/>
              <a:t> bond lengths</a:t>
            </a:r>
          </a:p>
        </p:txBody>
      </p:sp>
    </p:spTree>
    <p:extLst>
      <p:ext uri="{BB962C8B-B14F-4D97-AF65-F5344CB8AC3E}">
        <p14:creationId xmlns:p14="http://schemas.microsoft.com/office/powerpoint/2010/main" val="392049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AB9E6E-4A43-834B-BAA8-44B487250471}"/>
              </a:ext>
            </a:extLst>
          </p:cNvPr>
          <p:cNvGrpSpPr/>
          <p:nvPr/>
        </p:nvGrpSpPr>
        <p:grpSpPr>
          <a:xfrm>
            <a:off x="846207" y="654356"/>
            <a:ext cx="2823906" cy="5756054"/>
            <a:chOff x="3273522" y="654356"/>
            <a:chExt cx="2823906" cy="57560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A923DC-6EA6-4648-B96F-2410FF7B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97962">
              <a:off x="3273522" y="654356"/>
              <a:ext cx="2694735" cy="20606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52FC25-962B-DD45-A2D0-2DC11AB6D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424" y="2668588"/>
              <a:ext cx="2472930" cy="191233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56C88A-470E-DA47-8A41-D653E09D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69014">
              <a:off x="3313539" y="4788011"/>
              <a:ext cx="2783889" cy="162239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6074E35-4174-654C-BECA-5AE4D7AAB3C3}"/>
              </a:ext>
            </a:extLst>
          </p:cNvPr>
          <p:cNvSpPr/>
          <p:nvPr/>
        </p:nvSpPr>
        <p:spPr>
          <a:xfrm>
            <a:off x="2051539" y="6405824"/>
            <a:ext cx="968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openstax.org</a:t>
            </a:r>
            <a:r>
              <a:rPr lang="en-US" sz="1200" dirty="0"/>
              <a:t>/books/chemistry-atoms-first-2e/pages/9-4-strengths-of-ionic-and-covalent-bonds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652FE3F-79F4-C844-982A-960E0BF42AB3}"/>
              </a:ext>
            </a:extLst>
          </p:cNvPr>
          <p:cNvSpPr/>
          <p:nvPr/>
        </p:nvSpPr>
        <p:spPr>
          <a:xfrm>
            <a:off x="4674950" y="1033879"/>
            <a:ext cx="1130531" cy="433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DFD9-6E67-C74D-9524-8D4E8029F390}"/>
              </a:ext>
            </a:extLst>
          </p:cNvPr>
          <p:cNvSpPr txBox="1"/>
          <p:nvPr/>
        </p:nvSpPr>
        <p:spPr>
          <a:xfrm>
            <a:off x="6081252" y="4398881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</a:t>
            </a:r>
            <a:r>
              <a:rPr lang="en-US" sz="2400" dirty="0"/>
              <a:t> in exploring this in Spartan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build the molecules &amp; fragments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Number of </a:t>
            </a:r>
            <a:r>
              <a:rPr lang="en-US" sz="2400" b="1" dirty="0"/>
              <a:t>unpaired electrons </a:t>
            </a:r>
            <a:r>
              <a:rPr lang="en-US" sz="2400" dirty="0"/>
              <a:t>in fragments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interpret the molecular energies to infer bond strengths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3E61CDC-5A29-594E-839C-B1A0DDD5FD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727857" cy="4353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Correlation between bond </a:t>
            </a:r>
            <a:r>
              <a:rPr lang="en-US" sz="3000" b="1" i="1">
                <a:latin typeface="+mn-lt"/>
              </a:rPr>
              <a:t>order, </a:t>
            </a:r>
            <a:r>
              <a:rPr lang="en-US" sz="3000" b="1">
                <a:latin typeface="+mn-lt"/>
              </a:rPr>
              <a:t>bond </a:t>
            </a:r>
            <a:r>
              <a:rPr lang="en-US" sz="3000" b="1" i="1">
                <a:latin typeface="+mn-lt"/>
              </a:rPr>
              <a:t>strength</a:t>
            </a:r>
            <a:r>
              <a:rPr lang="en-US" sz="3000" b="1">
                <a:latin typeface="+mn-lt"/>
              </a:rPr>
              <a:t>, and bond </a:t>
            </a:r>
            <a:r>
              <a:rPr lang="en-US" sz="3000" b="1" i="1">
                <a:latin typeface="+mn-lt"/>
              </a:rPr>
              <a:t>length</a:t>
            </a:r>
            <a:endParaRPr lang="en-US" sz="3000" b="1" i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7C481A-DE4F-E848-983F-B3D5E743A11B}"/>
              </a:ext>
            </a:extLst>
          </p:cNvPr>
          <p:cNvSpPr txBox="1"/>
          <p:nvPr/>
        </p:nvSpPr>
        <p:spPr>
          <a:xfrm>
            <a:off x="5805481" y="1633840"/>
            <a:ext cx="3323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bond </a:t>
            </a:r>
            <a:r>
              <a:rPr lang="en-US" sz="2400" b="1" dirty="0"/>
              <a:t>order</a:t>
            </a:r>
            <a:r>
              <a:rPr lang="en-US" sz="2400" dirty="0"/>
              <a:t> (between carbon atoms) </a:t>
            </a:r>
          </a:p>
          <a:p>
            <a:endParaRPr lang="en-US" sz="2400" dirty="0"/>
          </a:p>
          <a:p>
            <a:r>
              <a:rPr lang="en-US" sz="2400" b="1" dirty="0"/>
              <a:t>Stronger</a:t>
            </a:r>
            <a:r>
              <a:rPr lang="en-US" sz="2400" dirty="0"/>
              <a:t> C-C bonds</a:t>
            </a:r>
          </a:p>
          <a:p>
            <a:endParaRPr lang="en-US" sz="2400" dirty="0"/>
          </a:p>
          <a:p>
            <a:r>
              <a:rPr lang="en-US" sz="2400" b="1" dirty="0"/>
              <a:t>Shorter</a:t>
            </a:r>
            <a:r>
              <a:rPr lang="en-US" sz="2400" dirty="0"/>
              <a:t> bond lengths</a:t>
            </a:r>
          </a:p>
        </p:txBody>
      </p:sp>
    </p:spTree>
    <p:extLst>
      <p:ext uri="{BB962C8B-B14F-4D97-AF65-F5344CB8AC3E}">
        <p14:creationId xmlns:p14="http://schemas.microsoft.com/office/powerpoint/2010/main" val="16591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Structural Formulas of Nitrogen-containing molecules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EC63A-48CC-0449-8928-97914F6E2C03}"/>
              </a:ext>
            </a:extLst>
          </p:cNvPr>
          <p:cNvSpPr/>
          <p:nvPr/>
        </p:nvSpPr>
        <p:spPr>
          <a:xfrm>
            <a:off x="245423" y="758525"/>
            <a:ext cx="237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4B2E-244E-A843-A17B-DDE31C1AB8E3}"/>
              </a:ext>
            </a:extLst>
          </p:cNvPr>
          <p:cNvSpPr/>
          <p:nvPr/>
        </p:nvSpPr>
        <p:spPr>
          <a:xfrm>
            <a:off x="4629853" y="7585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01082-4104-BE45-B94A-FB8B749ED9D8}"/>
              </a:ext>
            </a:extLst>
          </p:cNvPr>
          <p:cNvSpPr/>
          <p:nvPr/>
        </p:nvSpPr>
        <p:spPr>
          <a:xfrm>
            <a:off x="9107763" y="755050"/>
            <a:ext cx="33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6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9F37D2-4B07-E74B-AD46-E3EA097F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0" y="1447317"/>
            <a:ext cx="2705837" cy="1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7EEAB0-B028-8F46-96A1-0B319872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99" y="1738969"/>
            <a:ext cx="128646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58411-CE80-2942-9FA5-07CD5500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98" y="2163508"/>
            <a:ext cx="1815094" cy="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25AFA3-766E-1F46-8313-C6E05D34815D}"/>
              </a:ext>
            </a:extLst>
          </p:cNvPr>
          <p:cNvCxnSpPr/>
          <p:nvPr/>
        </p:nvCxnSpPr>
        <p:spPr>
          <a:xfrm>
            <a:off x="1512916" y="3724102"/>
            <a:ext cx="0" cy="864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38458D-0352-664E-9B60-107ECD3B7A01}"/>
              </a:ext>
            </a:extLst>
          </p:cNvPr>
          <p:cNvSpPr txBox="1"/>
          <p:nvPr/>
        </p:nvSpPr>
        <p:spPr>
          <a:xfrm>
            <a:off x="1828800" y="3724102"/>
            <a:ext cx="206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Split down the middle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21A0562-A890-D34E-B6F8-780FA9B76D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80430" cy="452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Lewis Structures of fragments </a:t>
            </a:r>
            <a:endParaRPr lang="en-US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04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9F37D2-4B07-E74B-AD46-E3EA097F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0" y="1447317"/>
            <a:ext cx="2705837" cy="1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7EEAB0-B028-8F46-96A1-0B319872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99" y="1738969"/>
            <a:ext cx="128646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58411-CE80-2942-9FA5-07CD5500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98" y="2163508"/>
            <a:ext cx="1815094" cy="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25AFA3-766E-1F46-8313-C6E05D34815D}"/>
              </a:ext>
            </a:extLst>
          </p:cNvPr>
          <p:cNvCxnSpPr/>
          <p:nvPr/>
        </p:nvCxnSpPr>
        <p:spPr>
          <a:xfrm>
            <a:off x="1512916" y="3724102"/>
            <a:ext cx="0" cy="864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38458D-0352-664E-9B60-107ECD3B7A01}"/>
              </a:ext>
            </a:extLst>
          </p:cNvPr>
          <p:cNvSpPr txBox="1"/>
          <p:nvPr/>
        </p:nvSpPr>
        <p:spPr>
          <a:xfrm>
            <a:off x="1828800" y="3724102"/>
            <a:ext cx="206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Split down the middle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21A0562-A890-D34E-B6F8-780FA9B76D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80430" cy="452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Lewis Structures of fragments </a:t>
            </a:r>
            <a:endParaRPr lang="en-US" sz="3000" b="1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FA2035-BDFF-784A-B369-BE7B8B8C51F7}"/>
              </a:ext>
            </a:extLst>
          </p:cNvPr>
          <p:cNvGrpSpPr/>
          <p:nvPr/>
        </p:nvGrpSpPr>
        <p:grpSpPr>
          <a:xfrm>
            <a:off x="1895005" y="4677678"/>
            <a:ext cx="1117204" cy="1830274"/>
            <a:chOff x="2850976" y="4719243"/>
            <a:chExt cx="1117204" cy="183027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C21E3A2-DE65-FB41-B103-99F47A2829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60"/>
            <a:stretch/>
          </p:blipFill>
          <p:spPr bwMode="auto">
            <a:xfrm>
              <a:off x="2859578" y="4719243"/>
              <a:ext cx="1108602" cy="1830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544C46-DC96-6D4F-B5DC-7E83D3A79C0A}"/>
                </a:ext>
              </a:extLst>
            </p:cNvPr>
            <p:cNvSpPr/>
            <p:nvPr/>
          </p:nvSpPr>
          <p:spPr>
            <a:xfrm rot="4663464">
              <a:off x="2850026" y="5591826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468415-DDA1-B141-A7B5-0DEDB2892D15}"/>
              </a:ext>
            </a:extLst>
          </p:cNvPr>
          <p:cNvGrpSpPr/>
          <p:nvPr/>
        </p:nvGrpSpPr>
        <p:grpSpPr>
          <a:xfrm>
            <a:off x="153742" y="4719243"/>
            <a:ext cx="1020694" cy="1788709"/>
            <a:chOff x="153742" y="4719243"/>
            <a:chExt cx="1020694" cy="178870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611A64-5D80-BE4C-A797-E4EFEB6616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44"/>
            <a:stretch/>
          </p:blipFill>
          <p:spPr bwMode="auto">
            <a:xfrm>
              <a:off x="153742" y="4719243"/>
              <a:ext cx="926914" cy="17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A3B4B3-5EA9-7B47-9768-C9C9630FB40A}"/>
                </a:ext>
              </a:extLst>
            </p:cNvPr>
            <p:cNvSpPr/>
            <p:nvPr/>
          </p:nvSpPr>
          <p:spPr>
            <a:xfrm rot="4663464">
              <a:off x="1102234" y="5577970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CF8F68-2258-E047-8A2B-B525E59F7545}"/>
              </a:ext>
            </a:extLst>
          </p:cNvPr>
          <p:cNvSpPr txBox="1"/>
          <p:nvPr/>
        </p:nvSpPr>
        <p:spPr>
          <a:xfrm>
            <a:off x="3394364" y="5127073"/>
            <a:ext cx="435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</a:t>
            </a:r>
            <a:r>
              <a:rPr lang="en-US" sz="2400" dirty="0"/>
              <a:t> unpaired electron for each CH</a:t>
            </a:r>
            <a:r>
              <a:rPr lang="en-US" sz="2400" baseline="-25000" dirty="0"/>
              <a:t>3</a:t>
            </a:r>
            <a:r>
              <a:rPr lang="en-US" sz="2400" dirty="0"/>
              <a:t> fragment</a:t>
            </a:r>
          </a:p>
        </p:txBody>
      </p:sp>
    </p:spTree>
    <p:extLst>
      <p:ext uri="{BB962C8B-B14F-4D97-AF65-F5344CB8AC3E}">
        <p14:creationId xmlns:p14="http://schemas.microsoft.com/office/powerpoint/2010/main" val="425215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9F37D2-4B07-E74B-AD46-E3EA097F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0" y="1447317"/>
            <a:ext cx="2705837" cy="1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58411-CE80-2942-9FA5-07CD5500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98" y="2163508"/>
            <a:ext cx="1815094" cy="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0AD1A73-1377-6E47-99BE-E50BF0640684}"/>
              </a:ext>
            </a:extLst>
          </p:cNvPr>
          <p:cNvGrpSpPr/>
          <p:nvPr/>
        </p:nvGrpSpPr>
        <p:grpSpPr>
          <a:xfrm>
            <a:off x="6075131" y="3718983"/>
            <a:ext cx="2377440" cy="864523"/>
            <a:chOff x="1512916" y="3724102"/>
            <a:chExt cx="2377440" cy="8645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C25AFA3-766E-1F46-8313-C6E05D34815D}"/>
                </a:ext>
              </a:extLst>
            </p:cNvPr>
            <p:cNvCxnSpPr/>
            <p:nvPr/>
          </p:nvCxnSpPr>
          <p:spPr>
            <a:xfrm>
              <a:off x="1512916" y="3724102"/>
              <a:ext cx="0" cy="8645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38458D-0352-664E-9B60-107ECD3B7A01}"/>
                </a:ext>
              </a:extLst>
            </p:cNvPr>
            <p:cNvSpPr txBox="1"/>
            <p:nvPr/>
          </p:nvSpPr>
          <p:spPr>
            <a:xfrm>
              <a:off x="1828800" y="3724102"/>
              <a:ext cx="2061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Split down the middle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B21A0562-A890-D34E-B6F8-780FA9B76D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80430" cy="452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Lewis Structures of fragments </a:t>
            </a:r>
            <a:endParaRPr lang="en-US" sz="3000" b="1" dirty="0">
              <a:latin typeface="+mn-lt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07FBA99-AE9E-0C49-8374-F820EB1D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99" y="1891369"/>
            <a:ext cx="128646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6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9F37D2-4B07-E74B-AD46-E3EA097F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0" y="1447317"/>
            <a:ext cx="2705837" cy="1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58411-CE80-2942-9FA5-07CD5500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98" y="2163508"/>
            <a:ext cx="1815094" cy="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0AD1A73-1377-6E47-99BE-E50BF0640684}"/>
              </a:ext>
            </a:extLst>
          </p:cNvPr>
          <p:cNvGrpSpPr/>
          <p:nvPr/>
        </p:nvGrpSpPr>
        <p:grpSpPr>
          <a:xfrm>
            <a:off x="6075131" y="3718983"/>
            <a:ext cx="2377440" cy="864523"/>
            <a:chOff x="1512916" y="3724102"/>
            <a:chExt cx="2377440" cy="8645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C25AFA3-766E-1F46-8313-C6E05D34815D}"/>
                </a:ext>
              </a:extLst>
            </p:cNvPr>
            <p:cNvCxnSpPr/>
            <p:nvPr/>
          </p:nvCxnSpPr>
          <p:spPr>
            <a:xfrm>
              <a:off x="1512916" y="3724102"/>
              <a:ext cx="0" cy="8645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38458D-0352-664E-9B60-107ECD3B7A01}"/>
                </a:ext>
              </a:extLst>
            </p:cNvPr>
            <p:cNvSpPr txBox="1"/>
            <p:nvPr/>
          </p:nvSpPr>
          <p:spPr>
            <a:xfrm>
              <a:off x="1828800" y="3724102"/>
              <a:ext cx="2061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Split down the middle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B21A0562-A890-D34E-B6F8-780FA9B76D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80430" cy="452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Lewis Structures of fragments </a:t>
            </a:r>
            <a:endParaRPr lang="en-US" sz="30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F8F68-2258-E047-8A2B-B525E59F7545}"/>
              </a:ext>
            </a:extLst>
          </p:cNvPr>
          <p:cNvSpPr txBox="1"/>
          <p:nvPr/>
        </p:nvSpPr>
        <p:spPr>
          <a:xfrm>
            <a:off x="942355" y="5173701"/>
            <a:ext cx="393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Two</a:t>
            </a:r>
            <a:r>
              <a:rPr lang="en-US" sz="2400" dirty="0"/>
              <a:t> unpaired electrons for each CH</a:t>
            </a:r>
            <a:r>
              <a:rPr lang="en-US" sz="2400" baseline="-25000" dirty="0"/>
              <a:t>2</a:t>
            </a:r>
            <a:r>
              <a:rPr lang="en-US" sz="2400" dirty="0"/>
              <a:t> fragment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07FBA99-AE9E-0C49-8374-F820EB1D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99" y="1891369"/>
            <a:ext cx="128646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72209-8FF5-1845-918B-AB8DD1B21B9D}"/>
              </a:ext>
            </a:extLst>
          </p:cNvPr>
          <p:cNvGrpSpPr/>
          <p:nvPr/>
        </p:nvGrpSpPr>
        <p:grpSpPr>
          <a:xfrm>
            <a:off x="5344447" y="4994786"/>
            <a:ext cx="548430" cy="1200329"/>
            <a:chOff x="5344447" y="4994786"/>
            <a:chExt cx="548430" cy="120032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F7EEAB0-B028-8F46-96A1-0B31987254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38"/>
            <a:stretch/>
          </p:blipFill>
          <p:spPr bwMode="auto">
            <a:xfrm>
              <a:off x="5344447" y="4994786"/>
              <a:ext cx="512805" cy="120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479610-CC9F-2C4B-9EC1-E594EA23C66F}"/>
                </a:ext>
              </a:extLst>
            </p:cNvPr>
            <p:cNvGrpSpPr/>
            <p:nvPr/>
          </p:nvGrpSpPr>
          <p:grpSpPr>
            <a:xfrm>
              <a:off x="5800331" y="5440450"/>
              <a:ext cx="92546" cy="336647"/>
              <a:chOff x="5800331" y="5440450"/>
              <a:chExt cx="92546" cy="336647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5758F-DA4C-C041-AB97-DF3C268DB05E}"/>
                  </a:ext>
                </a:extLst>
              </p:cNvPr>
              <p:cNvSpPr/>
              <p:nvPr/>
            </p:nvSpPr>
            <p:spPr>
              <a:xfrm rot="4663464">
                <a:off x="5820675" y="5441400"/>
                <a:ext cx="731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B315EF6-54E3-844A-B256-475B024CF07E}"/>
                  </a:ext>
                </a:extLst>
              </p:cNvPr>
              <p:cNvSpPr/>
              <p:nvPr/>
            </p:nvSpPr>
            <p:spPr>
              <a:xfrm rot="4663464">
                <a:off x="5799381" y="5704895"/>
                <a:ext cx="731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F9DC74-6110-4846-9D5E-CA8B88D4FE5C}"/>
              </a:ext>
            </a:extLst>
          </p:cNvPr>
          <p:cNvGrpSpPr/>
          <p:nvPr/>
        </p:nvGrpSpPr>
        <p:grpSpPr>
          <a:xfrm>
            <a:off x="6717404" y="4989036"/>
            <a:ext cx="601668" cy="1200329"/>
            <a:chOff x="6717404" y="4989036"/>
            <a:chExt cx="601668" cy="1200329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01B2AEB-AC52-4148-BB3C-1C5DD2D822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38"/>
            <a:stretch/>
          </p:blipFill>
          <p:spPr bwMode="auto">
            <a:xfrm>
              <a:off x="6806267" y="4989036"/>
              <a:ext cx="512805" cy="120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3D34F0-8FEE-9841-986B-966C9E5D8CAC}"/>
                </a:ext>
              </a:extLst>
            </p:cNvPr>
            <p:cNvGrpSpPr/>
            <p:nvPr/>
          </p:nvGrpSpPr>
          <p:grpSpPr>
            <a:xfrm>
              <a:off x="6717404" y="5397135"/>
              <a:ext cx="92547" cy="343385"/>
              <a:chOff x="5821626" y="5433711"/>
              <a:chExt cx="92547" cy="3433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5611AA7-DCC8-904C-81D3-AADF706E5462}"/>
                  </a:ext>
                </a:extLst>
              </p:cNvPr>
              <p:cNvSpPr/>
              <p:nvPr/>
            </p:nvSpPr>
            <p:spPr>
              <a:xfrm rot="4663464">
                <a:off x="5841971" y="5434661"/>
                <a:ext cx="731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D930329-A233-0C43-AC54-79DD00601343}"/>
                  </a:ext>
                </a:extLst>
              </p:cNvPr>
              <p:cNvSpPr/>
              <p:nvPr/>
            </p:nvSpPr>
            <p:spPr>
              <a:xfrm rot="4663464">
                <a:off x="5820676" y="5704894"/>
                <a:ext cx="731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80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21A0562-A890-D34E-B6F8-780FA9B76D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80430" cy="452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Bond Strength and Reaction Progress Diagrams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7CF289-A378-5443-B625-73B7BDC31481}"/>
              </a:ext>
            </a:extLst>
          </p:cNvPr>
          <p:cNvGrpSpPr/>
          <p:nvPr/>
        </p:nvGrpSpPr>
        <p:grpSpPr>
          <a:xfrm>
            <a:off x="656502" y="530824"/>
            <a:ext cx="9006660" cy="1830274"/>
            <a:chOff x="155140" y="1405752"/>
            <a:chExt cx="9006660" cy="183027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59F37D2-4B07-E74B-AD46-E3EA097F8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40" y="1447317"/>
              <a:ext cx="2705837" cy="178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C25AFA3-766E-1F46-8313-C6E05D34815D}"/>
                </a:ext>
              </a:extLst>
            </p:cNvPr>
            <p:cNvCxnSpPr>
              <a:cxnSpLocks/>
            </p:cNvCxnSpPr>
            <p:nvPr/>
          </p:nvCxnSpPr>
          <p:spPr>
            <a:xfrm>
              <a:off x="3954666" y="2337430"/>
              <a:ext cx="13508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B4B571-E05A-1441-9FF6-E9D5E3382974}"/>
                </a:ext>
              </a:extLst>
            </p:cNvPr>
            <p:cNvGrpSpPr/>
            <p:nvPr/>
          </p:nvGrpSpPr>
          <p:grpSpPr>
            <a:xfrm>
              <a:off x="6303333" y="1405752"/>
              <a:ext cx="2858467" cy="1830274"/>
              <a:chOff x="153742" y="4677678"/>
              <a:chExt cx="2858467" cy="183027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8FA2035-BDFF-784A-B369-BE7B8B8C51F7}"/>
                  </a:ext>
                </a:extLst>
              </p:cNvPr>
              <p:cNvGrpSpPr/>
              <p:nvPr/>
            </p:nvGrpSpPr>
            <p:grpSpPr>
              <a:xfrm>
                <a:off x="1895005" y="4677678"/>
                <a:ext cx="1117204" cy="1830274"/>
                <a:chOff x="2850976" y="4719243"/>
                <a:chExt cx="1117204" cy="1830274"/>
              </a:xfrm>
            </p:grpSpPr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4C21E3A2-DE65-FB41-B103-99F47A2829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960"/>
                <a:stretch/>
              </p:blipFill>
              <p:spPr bwMode="auto">
                <a:xfrm>
                  <a:off x="2859578" y="4719243"/>
                  <a:ext cx="1108602" cy="1830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F544C46-DC96-6D4F-B5DC-7E83D3A79C0A}"/>
                    </a:ext>
                  </a:extLst>
                </p:cNvPr>
                <p:cNvSpPr/>
                <p:nvPr/>
              </p:nvSpPr>
              <p:spPr>
                <a:xfrm rot="4663464">
                  <a:off x="2850026" y="5591826"/>
                  <a:ext cx="73152" cy="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B468415-DDA1-B141-A7B5-0DEDB2892D15}"/>
                  </a:ext>
                </a:extLst>
              </p:cNvPr>
              <p:cNvGrpSpPr/>
              <p:nvPr/>
            </p:nvGrpSpPr>
            <p:grpSpPr>
              <a:xfrm>
                <a:off x="153742" y="4719243"/>
                <a:ext cx="1020694" cy="1788709"/>
                <a:chOff x="153742" y="4719243"/>
                <a:chExt cx="1020694" cy="1788709"/>
              </a:xfrm>
            </p:grpSpPr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01611A64-5D80-BE4C-A797-E4EFEB6616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5744"/>
                <a:stretch/>
              </p:blipFill>
              <p:spPr bwMode="auto">
                <a:xfrm>
                  <a:off x="153742" y="4719243"/>
                  <a:ext cx="926914" cy="1788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8A3B4B3-5EA9-7B47-9768-C9C9630FB40A}"/>
                    </a:ext>
                  </a:extLst>
                </p:cNvPr>
                <p:cNvSpPr/>
                <p:nvPr/>
              </p:nvSpPr>
              <p:spPr>
                <a:xfrm rot="4663464">
                  <a:off x="1102234" y="5577970"/>
                  <a:ext cx="73152" cy="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DD641-4C10-5246-B064-60A2B24BA644}"/>
                  </a:ext>
                </a:extLst>
              </p:cNvPr>
              <p:cNvSpPr txBox="1"/>
              <p:nvPr/>
            </p:nvSpPr>
            <p:spPr>
              <a:xfrm>
                <a:off x="184976" y="5553615"/>
                <a:ext cx="11461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As a chemical equation</a:t>
                </a:r>
                <a:r>
                  <a:rPr lang="en-US" sz="24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r>
                  <a:rPr lang="en-US" sz="2400" dirty="0"/>
                  <a:t>So the energy rise here </a:t>
                </a:r>
                <a:r>
                  <a:rPr lang="en-US" sz="2400" i="1" dirty="0"/>
                  <a:t>is</a:t>
                </a:r>
                <a:r>
                  <a:rPr lang="en-US" sz="2400" dirty="0"/>
                  <a:t> the bond strength, and must be equal to the energy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/>
                  <a:t> molecule fragments, minus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400" dirty="0"/>
                  <a:t> molecule. Which you can get from Spartan …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DD641-4C10-5246-B064-60A2B24BA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6" y="5553615"/>
                <a:ext cx="11461063" cy="1200329"/>
              </a:xfrm>
              <a:prstGeom prst="rect">
                <a:avLst/>
              </a:prstGeom>
              <a:blipFill>
                <a:blip r:embed="rId3"/>
                <a:stretch>
                  <a:fillRect l="-775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C75CD97-AEB7-384D-B52B-977987382141}"/>
              </a:ext>
            </a:extLst>
          </p:cNvPr>
          <p:cNvGrpSpPr/>
          <p:nvPr/>
        </p:nvGrpSpPr>
        <p:grpSpPr>
          <a:xfrm>
            <a:off x="507081" y="2309844"/>
            <a:ext cx="11370064" cy="2845767"/>
            <a:chOff x="577419" y="3214190"/>
            <a:chExt cx="11370064" cy="284576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11379C0-1447-BD49-B817-28440D398332}"/>
                </a:ext>
              </a:extLst>
            </p:cNvPr>
            <p:cNvSpPr/>
            <p:nvPr/>
          </p:nvSpPr>
          <p:spPr>
            <a:xfrm>
              <a:off x="1473169" y="3808444"/>
              <a:ext cx="7164475" cy="1941514"/>
            </a:xfrm>
            <a:custGeom>
              <a:avLst/>
              <a:gdLst>
                <a:gd name="connsiteX0" fmla="*/ 0 w 7164475"/>
                <a:gd name="connsiteY0" fmla="*/ 1941514 h 1941514"/>
                <a:gd name="connsiteX1" fmla="*/ 1195754 w 7164475"/>
                <a:gd name="connsiteY1" fmla="*/ 1921417 h 1941514"/>
                <a:gd name="connsiteX2" fmla="*/ 1406769 w 7164475"/>
                <a:gd name="connsiteY2" fmla="*/ 1921417 h 1941514"/>
                <a:gd name="connsiteX3" fmla="*/ 1768510 w 7164475"/>
                <a:gd name="connsiteY3" fmla="*/ 1891272 h 1941514"/>
                <a:gd name="connsiteX4" fmla="*/ 2190541 w 7164475"/>
                <a:gd name="connsiteY4" fmla="*/ 1720450 h 1941514"/>
                <a:gd name="connsiteX5" fmla="*/ 2893925 w 7164475"/>
                <a:gd name="connsiteY5" fmla="*/ 1137645 h 1941514"/>
                <a:gd name="connsiteX6" fmla="*/ 3295859 w 7164475"/>
                <a:gd name="connsiteY6" fmla="*/ 675421 h 1941514"/>
                <a:gd name="connsiteX7" fmla="*/ 3547068 w 7164475"/>
                <a:gd name="connsiteY7" fmla="*/ 404116 h 1941514"/>
                <a:gd name="connsiteX8" fmla="*/ 3928906 w 7164475"/>
                <a:gd name="connsiteY8" fmla="*/ 173004 h 1941514"/>
                <a:gd name="connsiteX9" fmla="*/ 4340888 w 7164475"/>
                <a:gd name="connsiteY9" fmla="*/ 62472 h 1941514"/>
                <a:gd name="connsiteX10" fmla="*/ 5034224 w 7164475"/>
                <a:gd name="connsiteY10" fmla="*/ 2182 h 1941514"/>
                <a:gd name="connsiteX11" fmla="*/ 5536642 w 7164475"/>
                <a:gd name="connsiteY11" fmla="*/ 12230 h 1941514"/>
                <a:gd name="connsiteX12" fmla="*/ 6260123 w 7164475"/>
                <a:gd name="connsiteY12" fmla="*/ 12230 h 1941514"/>
                <a:gd name="connsiteX13" fmla="*/ 7164475 w 7164475"/>
                <a:gd name="connsiteY13" fmla="*/ 12230 h 1941514"/>
                <a:gd name="connsiteX14" fmla="*/ 7164475 w 7164475"/>
                <a:gd name="connsiteY14" fmla="*/ 12230 h 194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64475" h="1941514">
                  <a:moveTo>
                    <a:pt x="0" y="1941514"/>
                  </a:moveTo>
                  <a:lnTo>
                    <a:pt x="1195754" y="1921417"/>
                  </a:lnTo>
                  <a:cubicBezTo>
                    <a:pt x="1430215" y="1918068"/>
                    <a:pt x="1311310" y="1926441"/>
                    <a:pt x="1406769" y="1921417"/>
                  </a:cubicBezTo>
                  <a:cubicBezTo>
                    <a:pt x="1502228" y="1916393"/>
                    <a:pt x="1637881" y="1924766"/>
                    <a:pt x="1768510" y="1891272"/>
                  </a:cubicBezTo>
                  <a:cubicBezTo>
                    <a:pt x="1899139" y="1857778"/>
                    <a:pt x="2002972" y="1846054"/>
                    <a:pt x="2190541" y="1720450"/>
                  </a:cubicBezTo>
                  <a:cubicBezTo>
                    <a:pt x="2378110" y="1594846"/>
                    <a:pt x="2709705" y="1311816"/>
                    <a:pt x="2893925" y="1137645"/>
                  </a:cubicBezTo>
                  <a:cubicBezTo>
                    <a:pt x="3078145" y="963474"/>
                    <a:pt x="3187002" y="797676"/>
                    <a:pt x="3295859" y="675421"/>
                  </a:cubicBezTo>
                  <a:cubicBezTo>
                    <a:pt x="3404716" y="553166"/>
                    <a:pt x="3441560" y="487852"/>
                    <a:pt x="3547068" y="404116"/>
                  </a:cubicBezTo>
                  <a:cubicBezTo>
                    <a:pt x="3652576" y="320380"/>
                    <a:pt x="3796603" y="229945"/>
                    <a:pt x="3928906" y="173004"/>
                  </a:cubicBezTo>
                  <a:cubicBezTo>
                    <a:pt x="4061209" y="116063"/>
                    <a:pt x="4156668" y="90942"/>
                    <a:pt x="4340888" y="62472"/>
                  </a:cubicBezTo>
                  <a:cubicBezTo>
                    <a:pt x="4525108" y="34002"/>
                    <a:pt x="4834932" y="10556"/>
                    <a:pt x="5034224" y="2182"/>
                  </a:cubicBezTo>
                  <a:cubicBezTo>
                    <a:pt x="5233516" y="-6192"/>
                    <a:pt x="5536642" y="12230"/>
                    <a:pt x="5536642" y="12230"/>
                  </a:cubicBezTo>
                  <a:lnTo>
                    <a:pt x="6260123" y="12230"/>
                  </a:lnTo>
                  <a:lnTo>
                    <a:pt x="7164475" y="12230"/>
                  </a:lnTo>
                  <a:lnTo>
                    <a:pt x="7164475" y="12230"/>
                  </a:lnTo>
                </a:path>
              </a:pathLst>
            </a:cu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4A8776-A79E-834D-B6EC-6F9C120C9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730" y="3808444"/>
              <a:ext cx="0" cy="202068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14D8D5-9DB5-0246-A33A-CF6D55AD8C10}"/>
                </a:ext>
              </a:extLst>
            </p:cNvPr>
            <p:cNvSpPr txBox="1"/>
            <p:nvPr/>
          </p:nvSpPr>
          <p:spPr>
            <a:xfrm rot="16200000">
              <a:off x="256556" y="4548369"/>
              <a:ext cx="1103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Energy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7CC2DB-EDFA-864B-BF7A-2D16A689F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510" y="5809029"/>
              <a:ext cx="7978644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E0F2C2-3D77-2D41-BEE9-4F314B3526CF}"/>
                </a:ext>
              </a:extLst>
            </p:cNvPr>
            <p:cNvSpPr txBox="1"/>
            <p:nvPr/>
          </p:nvSpPr>
          <p:spPr>
            <a:xfrm>
              <a:off x="9283798" y="5598292"/>
              <a:ext cx="2663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Reaction Progress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B97EB83-C17D-9844-8AE2-B8502B18DC86}"/>
                    </a:ext>
                  </a:extLst>
                </p:cNvPr>
                <p:cNvSpPr/>
                <p:nvPr/>
              </p:nvSpPr>
              <p:spPr>
                <a:xfrm>
                  <a:off x="1819885" y="5145392"/>
                  <a:ext cx="9788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B97EB83-C17D-9844-8AE2-B8502B18DC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885" y="5145392"/>
                  <a:ext cx="978858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282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19B6530-911E-C942-B383-2224E9B1CF86}"/>
                    </a:ext>
                  </a:extLst>
                </p:cNvPr>
                <p:cNvSpPr/>
                <p:nvPr/>
              </p:nvSpPr>
              <p:spPr>
                <a:xfrm>
                  <a:off x="5772161" y="3214190"/>
                  <a:ext cx="16732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CH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CH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19B6530-911E-C942-B383-2224E9B1C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161" y="3214190"/>
                  <a:ext cx="167321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C4121F1-840B-4A47-B7DF-04A7B3FBF2A2}"/>
              </a:ext>
            </a:extLst>
          </p:cNvPr>
          <p:cNvSpPr txBox="1"/>
          <p:nvPr/>
        </p:nvSpPr>
        <p:spPr>
          <a:xfrm>
            <a:off x="5591291" y="3482933"/>
            <a:ext cx="380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This diagram is called a </a:t>
            </a:r>
            <a:r>
              <a:rPr lang="en-US" sz="2400" b="1" dirty="0"/>
              <a:t>Reaction Progress Diagram</a:t>
            </a:r>
          </a:p>
        </p:txBody>
      </p:sp>
    </p:spTree>
    <p:extLst>
      <p:ext uri="{BB962C8B-B14F-4D97-AF65-F5344CB8AC3E}">
        <p14:creationId xmlns:p14="http://schemas.microsoft.com/office/powerpoint/2010/main" val="243123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Structural Formulas of Nitrogen-containing molecules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EC63A-48CC-0449-8928-97914F6E2C03}"/>
              </a:ext>
            </a:extLst>
          </p:cNvPr>
          <p:cNvSpPr/>
          <p:nvPr/>
        </p:nvSpPr>
        <p:spPr>
          <a:xfrm>
            <a:off x="245422" y="758525"/>
            <a:ext cx="283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(Hydrazine)</a:t>
            </a:r>
            <a:endParaRPr lang="en-US" sz="2400" baseline="-25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4B2E-244E-A843-A17B-DDE31C1AB8E3}"/>
              </a:ext>
            </a:extLst>
          </p:cNvPr>
          <p:cNvSpPr/>
          <p:nvPr/>
        </p:nvSpPr>
        <p:spPr>
          <a:xfrm>
            <a:off x="4629853" y="758524"/>
            <a:ext cx="2958479" cy="45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Diimide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01082-4104-BE45-B94A-FB8B749ED9D8}"/>
              </a:ext>
            </a:extLst>
          </p:cNvPr>
          <p:cNvSpPr/>
          <p:nvPr/>
        </p:nvSpPr>
        <p:spPr>
          <a:xfrm>
            <a:off x="9107763" y="755050"/>
            <a:ext cx="33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(Nitrogen gas)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B9E1A-04C9-E849-A684-B85D6B7B5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20" b="48779"/>
          <a:stretch/>
        </p:blipFill>
        <p:spPr>
          <a:xfrm>
            <a:off x="303299" y="1370516"/>
            <a:ext cx="2023727" cy="16578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CE795C-A316-4944-A63C-99CEB573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22" y="1517049"/>
            <a:ext cx="2216068" cy="1420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35B0E-FDB7-5E42-BF0B-12024C07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84356">
            <a:off x="4680810" y="4699961"/>
            <a:ext cx="2394489" cy="1823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4108F-333B-BE4D-BAE6-9EB37D0B9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8897" flipV="1">
            <a:off x="4962362" y="3161572"/>
            <a:ext cx="1937608" cy="1518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16CB21-0113-9A4F-963E-6E699204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3857" y="3028320"/>
            <a:ext cx="2023727" cy="1235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716342-2D3A-DF4F-BE6B-D139566CA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47" y="3178646"/>
            <a:ext cx="2023727" cy="14285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B18B65-C1FB-5147-BCF1-4EA60D978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27" y="4584928"/>
            <a:ext cx="2731186" cy="2099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159751-840A-F44E-9669-BF34A56BE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371" y="4264316"/>
            <a:ext cx="2622474" cy="195989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674CA6E-55D0-6F40-B23F-5A3933A39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5193" b="11433"/>
          <a:stretch/>
        </p:blipFill>
        <p:spPr bwMode="auto">
          <a:xfrm>
            <a:off x="9027602" y="1525834"/>
            <a:ext cx="145620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9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Reminder about the nomenclature: </a:t>
            </a:r>
            <a:r>
              <a:rPr lang="en-US" sz="3000" b="1" i="1" dirty="0">
                <a:latin typeface="+mn-lt"/>
              </a:rPr>
              <a:t>Bond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EC63A-48CC-0449-8928-97914F6E2C03}"/>
              </a:ext>
            </a:extLst>
          </p:cNvPr>
          <p:cNvSpPr/>
          <p:nvPr/>
        </p:nvSpPr>
        <p:spPr>
          <a:xfrm>
            <a:off x="245422" y="758525"/>
            <a:ext cx="283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(Hydrazine)</a:t>
            </a:r>
            <a:endParaRPr lang="en-US" sz="2400" baseline="-25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4B2E-244E-A843-A17B-DDE31C1AB8E3}"/>
              </a:ext>
            </a:extLst>
          </p:cNvPr>
          <p:cNvSpPr/>
          <p:nvPr/>
        </p:nvSpPr>
        <p:spPr>
          <a:xfrm>
            <a:off x="4629853" y="758524"/>
            <a:ext cx="2958479" cy="45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Diimide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01082-4104-BE45-B94A-FB8B749ED9D8}"/>
              </a:ext>
            </a:extLst>
          </p:cNvPr>
          <p:cNvSpPr/>
          <p:nvPr/>
        </p:nvSpPr>
        <p:spPr>
          <a:xfrm>
            <a:off x="9107763" y="755050"/>
            <a:ext cx="33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(Nitrogen gas)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B9E1A-04C9-E849-A684-B85D6B7B5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20" b="48779"/>
          <a:stretch/>
        </p:blipFill>
        <p:spPr>
          <a:xfrm>
            <a:off x="303299" y="1370516"/>
            <a:ext cx="2023727" cy="16578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CE795C-A316-4944-A63C-99CEB573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22" y="1517049"/>
            <a:ext cx="2216068" cy="14202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674CA6E-55D0-6F40-B23F-5A3933A39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5193" b="11433"/>
          <a:stretch/>
        </p:blipFill>
        <p:spPr bwMode="auto">
          <a:xfrm>
            <a:off x="9027602" y="1525834"/>
            <a:ext cx="145620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29D20-D23A-B543-8C39-CDF6D32BD7DD}"/>
              </a:ext>
            </a:extLst>
          </p:cNvPr>
          <p:cNvSpPr txBox="1"/>
          <p:nvPr/>
        </p:nvSpPr>
        <p:spPr>
          <a:xfrm>
            <a:off x="105665" y="3657601"/>
            <a:ext cx="311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Bond order between Nitrogen atoms is </a:t>
            </a:r>
            <a:r>
              <a:rPr lang="en-US" sz="24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0F024-5DA2-9D40-A112-36D157B492B9}"/>
              </a:ext>
            </a:extLst>
          </p:cNvPr>
          <p:cNvSpPr txBox="1"/>
          <p:nvPr/>
        </p:nvSpPr>
        <p:spPr>
          <a:xfrm>
            <a:off x="4470005" y="3657600"/>
            <a:ext cx="311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Bond order between Nitrogen atoms is </a:t>
            </a:r>
            <a:r>
              <a:rPr lang="en-US" sz="2400" b="1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98DAB-490F-AE49-8C78-786F55DAC07A}"/>
              </a:ext>
            </a:extLst>
          </p:cNvPr>
          <p:cNvSpPr txBox="1"/>
          <p:nvPr/>
        </p:nvSpPr>
        <p:spPr>
          <a:xfrm>
            <a:off x="8834345" y="3657599"/>
            <a:ext cx="311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Bond order between Nitrogen atoms is </a:t>
            </a:r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5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Valence shell electrons</a:t>
            </a:r>
            <a:endParaRPr lang="en-US" sz="3000" b="1" i="1" dirty="0">
              <a:latin typeface="+mn-lt"/>
            </a:endParaRPr>
          </a:p>
        </p:txBody>
      </p:sp>
      <p:pic>
        <p:nvPicPr>
          <p:cNvPr id="11" name="Picture 4" descr="Electron Orbital - Key Stage Wiki">
            <a:extLst>
              <a:ext uri="{FF2B5EF4-FFF2-40B4-BE49-F238E27FC236}">
                <a16:creationId xmlns:a16="http://schemas.microsoft.com/office/drawing/2014/main" id="{1707CBCE-75D1-1C4A-BB0B-C1F8D980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88" y="2132311"/>
            <a:ext cx="9742861" cy="37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D909D-3C02-1841-B68F-E791AF07EF11}"/>
              </a:ext>
            </a:extLst>
          </p:cNvPr>
          <p:cNvSpPr txBox="1"/>
          <p:nvPr/>
        </p:nvSpPr>
        <p:spPr>
          <a:xfrm>
            <a:off x="130629" y="938152"/>
            <a:ext cx="1152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worry most about the electrons that are in the outermost shell, also called the </a:t>
            </a:r>
            <a:r>
              <a:rPr lang="en-US" sz="2400" b="1" dirty="0"/>
              <a:t>valence shell</a:t>
            </a:r>
            <a:r>
              <a:rPr lang="en-US" sz="2400" dirty="0"/>
              <a:t>. You should memorize the number of valence shell electrons in groups 4-7.</a:t>
            </a:r>
          </a:p>
        </p:txBody>
      </p:sp>
    </p:spTree>
    <p:extLst>
      <p:ext uri="{BB962C8B-B14F-4D97-AF65-F5344CB8AC3E}">
        <p14:creationId xmlns:p14="http://schemas.microsoft.com/office/powerpoint/2010/main" val="214587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Making</a:t>
            </a:r>
            <a:r>
              <a:rPr lang="en-US" sz="3000" b="1" i="1" dirty="0">
                <a:latin typeface="+mn-lt"/>
              </a:rPr>
              <a:t> Lewis Structures</a:t>
            </a:r>
            <a:r>
              <a:rPr lang="en-US" sz="3000" b="1" dirty="0">
                <a:latin typeface="+mn-lt"/>
              </a:rPr>
              <a:t> from </a:t>
            </a:r>
            <a:r>
              <a:rPr lang="en-US" sz="3000" b="1" i="1" dirty="0">
                <a:latin typeface="+mn-lt"/>
              </a:rPr>
              <a:t>Structural Formulas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169C8-488D-BA4F-AD66-445ACAE6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20" b="48779"/>
          <a:stretch/>
        </p:blipFill>
        <p:spPr>
          <a:xfrm>
            <a:off x="528930" y="3039274"/>
            <a:ext cx="2501976" cy="2049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C9959-894B-B64C-BDC4-C7705AB1CB6D}"/>
              </a:ext>
            </a:extLst>
          </p:cNvPr>
          <p:cNvSpPr txBox="1"/>
          <p:nvPr/>
        </p:nvSpPr>
        <p:spPr>
          <a:xfrm>
            <a:off x="130629" y="938152"/>
            <a:ext cx="1098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dots, in pairs if possible, around each atom until it has the total number of electrons in its valence shell. Each bond counts as two valence-shell electrons.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35E31B-D2C6-FD4F-9FD5-1983B91E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29" y="3014354"/>
            <a:ext cx="2737774" cy="1754664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3C234B1-2533-C34F-8AA8-91E97D6BC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5193" b="11433"/>
          <a:stretch/>
        </p:blipFill>
        <p:spPr bwMode="auto">
          <a:xfrm>
            <a:off x="8877973" y="3198167"/>
            <a:ext cx="145620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2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Making</a:t>
            </a:r>
            <a:r>
              <a:rPr lang="en-US" sz="3000" b="1" i="1" dirty="0">
                <a:latin typeface="+mn-lt"/>
              </a:rPr>
              <a:t> Lewis Structures</a:t>
            </a:r>
            <a:r>
              <a:rPr lang="en-US" sz="3000" b="1" dirty="0">
                <a:latin typeface="+mn-lt"/>
              </a:rPr>
              <a:t> from </a:t>
            </a:r>
            <a:r>
              <a:rPr lang="en-US" sz="3000" b="1" i="1" dirty="0">
                <a:latin typeface="+mn-lt"/>
              </a:rPr>
              <a:t>Structural Formulas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169C8-488D-BA4F-AD66-445ACAE6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20" b="48779"/>
          <a:stretch/>
        </p:blipFill>
        <p:spPr>
          <a:xfrm>
            <a:off x="528930" y="3039274"/>
            <a:ext cx="2501976" cy="2049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C9959-894B-B64C-BDC4-C7705AB1CB6D}"/>
              </a:ext>
            </a:extLst>
          </p:cNvPr>
          <p:cNvSpPr txBox="1"/>
          <p:nvPr/>
        </p:nvSpPr>
        <p:spPr>
          <a:xfrm>
            <a:off x="130629" y="938152"/>
            <a:ext cx="1098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dots, in pairs if possible, around each atom until it has the total number of electrons in its valence shell (outermost shell).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0671C0-F5D8-AB4B-8BDA-D5204F0F2122}"/>
              </a:ext>
            </a:extLst>
          </p:cNvPr>
          <p:cNvGrpSpPr/>
          <p:nvPr/>
        </p:nvGrpSpPr>
        <p:grpSpPr>
          <a:xfrm rot="20784549">
            <a:off x="1399311" y="3703122"/>
            <a:ext cx="142427" cy="152401"/>
            <a:chOff x="4785756" y="2861953"/>
            <a:chExt cx="142427" cy="1524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DEAF01-E35F-4D4A-83DB-3A488C0BB175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27B988-3C0E-794E-BDFF-DB80B0DF5836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A1BF46-02A3-3944-BD51-84BCF863E568}"/>
              </a:ext>
            </a:extLst>
          </p:cNvPr>
          <p:cNvGrpSpPr/>
          <p:nvPr/>
        </p:nvGrpSpPr>
        <p:grpSpPr>
          <a:xfrm rot="2568692">
            <a:off x="2430486" y="4009901"/>
            <a:ext cx="142427" cy="152401"/>
            <a:chOff x="4785756" y="2861953"/>
            <a:chExt cx="142427" cy="1524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EA5CDE-9A2D-414F-BDDD-ED31FFEDA96D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92B31D-57DD-014B-8A73-FDF86E33FB65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C35E31B-D2C6-FD4F-9FD5-1983B91E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29" y="3014354"/>
            <a:ext cx="2737774" cy="1754664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E846E05-5909-3648-8DC1-F28795A35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5193" b="11433"/>
          <a:stretch/>
        </p:blipFill>
        <p:spPr bwMode="auto">
          <a:xfrm>
            <a:off x="8877973" y="3198167"/>
            <a:ext cx="145620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3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Making</a:t>
            </a:r>
            <a:r>
              <a:rPr lang="en-US" sz="3000" b="1" i="1" dirty="0">
                <a:latin typeface="+mn-lt"/>
              </a:rPr>
              <a:t> Lewis Structures</a:t>
            </a:r>
            <a:r>
              <a:rPr lang="en-US" sz="3000" b="1" dirty="0">
                <a:latin typeface="+mn-lt"/>
              </a:rPr>
              <a:t> from </a:t>
            </a:r>
            <a:r>
              <a:rPr lang="en-US" sz="3000" b="1" i="1" dirty="0">
                <a:latin typeface="+mn-lt"/>
              </a:rPr>
              <a:t>Structural Formulas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169C8-488D-BA4F-AD66-445ACAE6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20" b="48779"/>
          <a:stretch/>
        </p:blipFill>
        <p:spPr>
          <a:xfrm>
            <a:off x="528930" y="3039274"/>
            <a:ext cx="2501976" cy="2049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C9959-894B-B64C-BDC4-C7705AB1CB6D}"/>
              </a:ext>
            </a:extLst>
          </p:cNvPr>
          <p:cNvSpPr txBox="1"/>
          <p:nvPr/>
        </p:nvSpPr>
        <p:spPr>
          <a:xfrm>
            <a:off x="130629" y="938152"/>
            <a:ext cx="1098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dots, in pairs if possible, around each atom until it has the total number of electrons in its valence shell (outermost shell).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0671C0-F5D8-AB4B-8BDA-D5204F0F2122}"/>
              </a:ext>
            </a:extLst>
          </p:cNvPr>
          <p:cNvGrpSpPr/>
          <p:nvPr/>
        </p:nvGrpSpPr>
        <p:grpSpPr>
          <a:xfrm rot="20784549">
            <a:off x="1399311" y="3703122"/>
            <a:ext cx="142427" cy="152401"/>
            <a:chOff x="4785756" y="2861953"/>
            <a:chExt cx="142427" cy="1524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DEAF01-E35F-4D4A-83DB-3A488C0BB175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27B988-3C0E-794E-BDFF-DB80B0DF5836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A1BF46-02A3-3944-BD51-84BCF863E568}"/>
              </a:ext>
            </a:extLst>
          </p:cNvPr>
          <p:cNvGrpSpPr/>
          <p:nvPr/>
        </p:nvGrpSpPr>
        <p:grpSpPr>
          <a:xfrm rot="2568692">
            <a:off x="2430486" y="4009901"/>
            <a:ext cx="142427" cy="152401"/>
            <a:chOff x="4785756" y="2861953"/>
            <a:chExt cx="142427" cy="1524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EA5CDE-9A2D-414F-BDDD-ED31FFEDA96D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92B31D-57DD-014B-8A73-FDF86E33FB65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C35E31B-D2C6-FD4F-9FD5-1983B91E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29" y="3014354"/>
            <a:ext cx="2737774" cy="17546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AA2BF6B-2366-BA43-B2D6-F4F00108FF51}"/>
              </a:ext>
            </a:extLst>
          </p:cNvPr>
          <p:cNvGrpSpPr/>
          <p:nvPr/>
        </p:nvGrpSpPr>
        <p:grpSpPr>
          <a:xfrm rot="5623407">
            <a:off x="4833256" y="3135085"/>
            <a:ext cx="142427" cy="152401"/>
            <a:chOff x="4785756" y="2861953"/>
            <a:chExt cx="142427" cy="1524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C08E68-0049-104C-A4A9-ABD62EEA5067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23543A-753D-2F45-93AB-37A86CA6555B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043DFB-6123-3B49-B506-62DB850FC72D}"/>
              </a:ext>
            </a:extLst>
          </p:cNvPr>
          <p:cNvGrpSpPr/>
          <p:nvPr/>
        </p:nvGrpSpPr>
        <p:grpSpPr>
          <a:xfrm rot="21233839">
            <a:off x="6054433" y="3156856"/>
            <a:ext cx="142427" cy="152401"/>
            <a:chOff x="4785756" y="2861953"/>
            <a:chExt cx="142427" cy="1524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49D8FE-7241-B348-A5AF-51C3A45BFCA6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30F497-DBDE-AC4F-9439-CEA07221FE36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E632108-6910-B54B-B12E-ACF4F4688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5193" b="11433"/>
          <a:stretch/>
        </p:blipFill>
        <p:spPr bwMode="auto">
          <a:xfrm>
            <a:off x="8877973" y="3198167"/>
            <a:ext cx="145620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9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0480430" cy="758525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Making</a:t>
            </a:r>
            <a:r>
              <a:rPr lang="en-US" sz="3000" b="1" i="1" dirty="0">
                <a:latin typeface="+mn-lt"/>
              </a:rPr>
              <a:t> Lewis Structures</a:t>
            </a:r>
            <a:r>
              <a:rPr lang="en-US" sz="3000" b="1" dirty="0">
                <a:latin typeface="+mn-lt"/>
              </a:rPr>
              <a:t> from </a:t>
            </a:r>
            <a:r>
              <a:rPr lang="en-US" sz="3000" b="1" i="1" dirty="0">
                <a:latin typeface="+mn-lt"/>
              </a:rPr>
              <a:t>Structural Formulas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169C8-488D-BA4F-AD66-445ACAE6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20" b="48779"/>
          <a:stretch/>
        </p:blipFill>
        <p:spPr>
          <a:xfrm>
            <a:off x="528930" y="3039274"/>
            <a:ext cx="2501976" cy="2049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C9959-894B-B64C-BDC4-C7705AB1CB6D}"/>
              </a:ext>
            </a:extLst>
          </p:cNvPr>
          <p:cNvSpPr txBox="1"/>
          <p:nvPr/>
        </p:nvSpPr>
        <p:spPr>
          <a:xfrm>
            <a:off x="130629" y="938152"/>
            <a:ext cx="1098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dots, in pairs if possible, around each atom until it has the total number of electrons in its valence shell (outermost shell).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0671C0-F5D8-AB4B-8BDA-D5204F0F2122}"/>
              </a:ext>
            </a:extLst>
          </p:cNvPr>
          <p:cNvGrpSpPr/>
          <p:nvPr/>
        </p:nvGrpSpPr>
        <p:grpSpPr>
          <a:xfrm rot="20784549">
            <a:off x="1399311" y="3703122"/>
            <a:ext cx="142427" cy="152401"/>
            <a:chOff x="4785756" y="2861953"/>
            <a:chExt cx="142427" cy="1524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DEAF01-E35F-4D4A-83DB-3A488C0BB175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27B988-3C0E-794E-BDFF-DB80B0DF5836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A1BF46-02A3-3944-BD51-84BCF863E568}"/>
              </a:ext>
            </a:extLst>
          </p:cNvPr>
          <p:cNvGrpSpPr/>
          <p:nvPr/>
        </p:nvGrpSpPr>
        <p:grpSpPr>
          <a:xfrm rot="2568692">
            <a:off x="2430486" y="4009901"/>
            <a:ext cx="142427" cy="152401"/>
            <a:chOff x="4785756" y="2861953"/>
            <a:chExt cx="142427" cy="1524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EA5CDE-9A2D-414F-BDDD-ED31FFEDA96D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92B31D-57DD-014B-8A73-FDF86E33FB65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C35E31B-D2C6-FD4F-9FD5-1983B91E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29" y="3014354"/>
            <a:ext cx="2737774" cy="17546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AA2BF6B-2366-BA43-B2D6-F4F00108FF51}"/>
              </a:ext>
            </a:extLst>
          </p:cNvPr>
          <p:cNvGrpSpPr/>
          <p:nvPr/>
        </p:nvGrpSpPr>
        <p:grpSpPr>
          <a:xfrm rot="5623407">
            <a:off x="4833256" y="3135085"/>
            <a:ext cx="142427" cy="152401"/>
            <a:chOff x="4785756" y="2861953"/>
            <a:chExt cx="142427" cy="1524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C08E68-0049-104C-A4A9-ABD62EEA5067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23543A-753D-2F45-93AB-37A86CA6555B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043DFB-6123-3B49-B506-62DB850FC72D}"/>
              </a:ext>
            </a:extLst>
          </p:cNvPr>
          <p:cNvGrpSpPr/>
          <p:nvPr/>
        </p:nvGrpSpPr>
        <p:grpSpPr>
          <a:xfrm rot="21233839">
            <a:off x="6054433" y="3156856"/>
            <a:ext cx="142427" cy="152401"/>
            <a:chOff x="4785756" y="2861953"/>
            <a:chExt cx="142427" cy="1524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49D8FE-7241-B348-A5AF-51C3A45BFCA6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30F497-DBDE-AC4F-9439-CEA07221FE36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E632108-6910-B54B-B12E-ACF4F4688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5193" b="11433"/>
          <a:stretch/>
        </p:blipFill>
        <p:spPr bwMode="auto">
          <a:xfrm>
            <a:off x="8877973" y="3198167"/>
            <a:ext cx="145620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1DDAABC-6938-5B45-911A-0AB9B720C8CF}"/>
              </a:ext>
            </a:extLst>
          </p:cNvPr>
          <p:cNvGrpSpPr/>
          <p:nvPr/>
        </p:nvGrpSpPr>
        <p:grpSpPr>
          <a:xfrm rot="2446845">
            <a:off x="8833651" y="3422169"/>
            <a:ext cx="142427" cy="152401"/>
            <a:chOff x="4785756" y="2861953"/>
            <a:chExt cx="142427" cy="1524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145FC5-C8A3-A140-A540-448CF0A5B863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718B5C-0F9B-884D-AA40-A00D06B5B857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261549-66DA-F248-87A5-F9A0AC03797C}"/>
              </a:ext>
            </a:extLst>
          </p:cNvPr>
          <p:cNvGrpSpPr/>
          <p:nvPr/>
        </p:nvGrpSpPr>
        <p:grpSpPr>
          <a:xfrm rot="2446845">
            <a:off x="10266206" y="3408317"/>
            <a:ext cx="142427" cy="152401"/>
            <a:chOff x="4785756" y="2861953"/>
            <a:chExt cx="142427" cy="1524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3EFE92B-58C8-C642-831E-BC2B0E66FBA6}"/>
                </a:ext>
              </a:extLst>
            </p:cNvPr>
            <p:cNvSpPr/>
            <p:nvPr/>
          </p:nvSpPr>
          <p:spPr>
            <a:xfrm>
              <a:off x="4785756" y="2861953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A02FE4-7EDC-FF4A-823E-3BBB58BF941C}"/>
                </a:ext>
              </a:extLst>
            </p:cNvPr>
            <p:cNvSpPr/>
            <p:nvPr/>
          </p:nvSpPr>
          <p:spPr>
            <a:xfrm>
              <a:off x="4855031" y="2943102"/>
              <a:ext cx="73152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1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612</Words>
  <Application>Microsoft Macintosh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About lab this afternoon</vt:lpstr>
      <vt:lpstr>Structural Formulas of Nitrogen-containing molecules</vt:lpstr>
      <vt:lpstr>Structural Formulas of Nitrogen-containing molecules</vt:lpstr>
      <vt:lpstr>Reminder about the nomenclature: Bond Order</vt:lpstr>
      <vt:lpstr>Valence shell electrons</vt:lpstr>
      <vt:lpstr>Making Lewis Structures from Structural Formulas</vt:lpstr>
      <vt:lpstr>Making Lewis Structures from Structural Formulas</vt:lpstr>
      <vt:lpstr>Making Lewis Structures from Structural Formulas</vt:lpstr>
      <vt:lpstr>Making Lewis Structures from Structural Formulas</vt:lpstr>
      <vt:lpstr>Structural Formulas of Carbon-containing molecules</vt:lpstr>
      <vt:lpstr>Structural Formulas of Carbon-containing molecules</vt:lpstr>
      <vt:lpstr>Making Lewis Structures from Structural Formulas</vt:lpstr>
      <vt:lpstr>Making Lewis Structures from Structural Formulas</vt:lpstr>
      <vt:lpstr>Structural Formulas of Oxygen-containing molecules</vt:lpstr>
      <vt:lpstr>PowerPoint Presentation</vt:lpstr>
      <vt:lpstr>Lewis Structures of Oxygen-containing molecules</vt:lpstr>
      <vt:lpstr>Correlation between bond order, bond strength, and bond length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can do with these patterns </dc:title>
  <dc:creator>Steven</dc:creator>
  <cp:lastModifiedBy>Steven</cp:lastModifiedBy>
  <cp:revision>46</cp:revision>
  <dcterms:created xsi:type="dcterms:W3CDTF">2021-03-09T21:40:06Z</dcterms:created>
  <dcterms:modified xsi:type="dcterms:W3CDTF">2022-03-10T19:22:35Z</dcterms:modified>
</cp:coreProperties>
</file>