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474" r:id="rId2"/>
    <p:sldId id="37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7"/>
  </p:normalViewPr>
  <p:slideViewPr>
    <p:cSldViewPr snapToGrid="0">
      <p:cViewPr varScale="1">
        <p:scale>
          <a:sx n="106" d="100"/>
          <a:sy n="106"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F478B-242F-493E-B5B6-1D8374F59236}" type="datetimeFigureOut">
              <a:rPr lang="en-US" smtClean="0"/>
              <a:t>3/23/22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A50F5-CEB8-4CD5-B8F5-829BCDEDD2B2}" type="slidenum">
              <a:rPr lang="en-US" smtClean="0"/>
              <a:t>‹#›</a:t>
            </a:fld>
            <a:endParaRPr lang="en-US"/>
          </a:p>
        </p:txBody>
      </p:sp>
    </p:spTree>
    <p:extLst>
      <p:ext uri="{BB962C8B-B14F-4D97-AF65-F5344CB8AC3E}">
        <p14:creationId xmlns:p14="http://schemas.microsoft.com/office/powerpoint/2010/main" val="40404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simple cartoon I use to introduce photosynthesis to students. </a:t>
            </a:r>
          </a:p>
        </p:txBody>
      </p:sp>
      <p:sp>
        <p:nvSpPr>
          <p:cNvPr id="4" name="Slide Number Placeholder 3"/>
          <p:cNvSpPr>
            <a:spLocks noGrp="1"/>
          </p:cNvSpPr>
          <p:nvPr>
            <p:ph type="sldNum" sz="quarter" idx="5"/>
          </p:nvPr>
        </p:nvSpPr>
        <p:spPr/>
        <p:txBody>
          <a:bodyPr/>
          <a:lstStyle/>
          <a:p>
            <a:fld id="{F7EA50F5-CEB8-4CD5-B8F5-829BCDEDD2B2}" type="slidenum">
              <a:rPr lang="en-US" smtClean="0"/>
              <a:t>1</a:t>
            </a:fld>
            <a:endParaRPr lang="en-US"/>
          </a:p>
        </p:txBody>
      </p:sp>
    </p:spTree>
    <p:extLst>
      <p:ext uri="{BB962C8B-B14F-4D97-AF65-F5344CB8AC3E}">
        <p14:creationId xmlns:p14="http://schemas.microsoft.com/office/powerpoint/2010/main" val="60424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rPr>
              <a:t>Structure of chlorophyll molecules in chloroplasts of plants. I don’t really talk about this much but it’s nice to have on hand in case a student wants to know how it works. </a:t>
            </a:r>
          </a:p>
          <a:p>
            <a:endParaRPr lang="en-US" dirty="0">
              <a:latin typeface="Arial"/>
            </a:endParaRPr>
          </a:p>
        </p:txBody>
      </p:sp>
    </p:spTree>
    <p:extLst>
      <p:ext uri="{BB962C8B-B14F-4D97-AF65-F5344CB8AC3E}">
        <p14:creationId xmlns:p14="http://schemas.microsoft.com/office/powerpoint/2010/main" val="362488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5412-F540-4C7D-ACF0-F5198AE9E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386FB-C82C-4E34-9153-94D8614C3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DA49F-E94C-4DDF-82CF-C95EA148FB88}"/>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D1D4928F-2313-455F-B82C-BF528CDFA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275F3-A3DE-436E-9DF3-565B46597DC8}"/>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416801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A498-433D-414F-A1C9-CFC8B73A24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E4491-AEEF-4A1C-80D3-615B576CA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1ACC7-8228-44CF-AC14-D2BA433264FF}"/>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CBF827AD-D624-4C12-B178-1030710BC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73151-DC28-411A-81BE-6E0CB4FFBF06}"/>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41091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4A654-6D67-4769-B906-7B7D1E5292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6E3A09-A759-4B8F-BF2E-48E4FFBD5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A609-6B95-44C0-A40E-BA6F9B07F584}"/>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5116EA5A-0E90-48E9-AD6E-41BEA6FD1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46063-606D-4B1D-95CF-289C22E394DD}"/>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73310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A80C-8DE6-43CD-BAC7-2B5F2508B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B8B984-D850-48C4-8BD4-1B496E3F17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9FAD2-CE9F-4F69-ACDA-7FB343B67C3F}"/>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A2580514-3F1C-467F-ABCA-BFFC0636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30B5B-241A-44F3-A240-3451B7603AA1}"/>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321559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7A60-32F8-45CC-AB70-8FB21F082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F5AEAB-7556-42DC-ACE1-84026FD039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574F8-AB51-462A-ADF0-C9A4963BA8C3}"/>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C05141DB-1D02-4F4F-8DD0-5AFF4F94B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EA43D-6FD8-47F3-B06C-1AFBEE7ED45B}"/>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380520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24E5-9121-40B7-8136-A2A2A617C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25038-FA6D-4B19-AE43-1646E0C3C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C4032-DBA3-4E59-A7C1-4FDA58CC1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8542FB-4B6D-4CDD-A625-971C2A0BA07A}"/>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6" name="Footer Placeholder 5">
            <a:extLst>
              <a:ext uri="{FF2B5EF4-FFF2-40B4-BE49-F238E27FC236}">
                <a16:creationId xmlns:a16="http://schemas.microsoft.com/office/drawing/2014/main" id="{0F113AEA-B1F1-474F-A748-D55B7D3C1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37AC2-B508-42B6-A6F0-7661DDF170A6}"/>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386596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30FB-E00D-4099-BE1F-41DA59834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58B1B-25EF-447C-A2C0-12B7CD409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1B2106-76FD-4902-9E95-D1804F498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50A04-F3A8-4612-963A-FF7B77BCB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F1184E-4BD6-43A9-9C7B-9D74A43D2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579681-2113-4353-BF43-2B12B3E2D948}"/>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8" name="Footer Placeholder 7">
            <a:extLst>
              <a:ext uri="{FF2B5EF4-FFF2-40B4-BE49-F238E27FC236}">
                <a16:creationId xmlns:a16="http://schemas.microsoft.com/office/drawing/2014/main" id="{D5AD252B-3E59-4FE1-A52E-0BE4FA3200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C366B-A3DE-4BE0-B6A0-E404BFB9A454}"/>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127809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D13F-B00E-4336-AC3F-912F019F8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A5DF6-3E19-4654-AB0F-DF8A171B42B0}"/>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4" name="Footer Placeholder 3">
            <a:extLst>
              <a:ext uri="{FF2B5EF4-FFF2-40B4-BE49-F238E27FC236}">
                <a16:creationId xmlns:a16="http://schemas.microsoft.com/office/drawing/2014/main" id="{709E606C-4B1E-4837-B36D-37ECC3B566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E2C7A-9895-4103-B7A9-1996402681B7}"/>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339294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3197B-4319-4960-9C71-6C8853D277CD}"/>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3" name="Footer Placeholder 2">
            <a:extLst>
              <a:ext uri="{FF2B5EF4-FFF2-40B4-BE49-F238E27FC236}">
                <a16:creationId xmlns:a16="http://schemas.microsoft.com/office/drawing/2014/main" id="{C7AA6719-2242-4002-AC6C-F79ED1016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A2588E-D77F-4739-A189-558D9D8EC735}"/>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7253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C78A-6BA0-4357-851C-65E710098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CAFC6B-F9AE-46DF-9D67-CC2ACB331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D6B07-1CFE-4C01-B900-5FE352140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7F991-0349-4C64-961C-F9B3F4AA951C}"/>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6" name="Footer Placeholder 5">
            <a:extLst>
              <a:ext uri="{FF2B5EF4-FFF2-40B4-BE49-F238E27FC236}">
                <a16:creationId xmlns:a16="http://schemas.microsoft.com/office/drawing/2014/main" id="{5E43A10B-312C-4BB4-9EB2-8C154EA3D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A0C1-02AF-4756-A38D-AA4D995E398A}"/>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416761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D081-2A56-4CAF-9FCD-CB0A7BBE3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196E1-1C98-4BA4-AB23-45D53D035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0CAF8B-EDDB-43FD-92A9-243316381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38A66-A694-4511-BE1D-9C016F365206}"/>
              </a:ext>
            </a:extLst>
          </p:cNvPr>
          <p:cNvSpPr>
            <a:spLocks noGrp="1"/>
          </p:cNvSpPr>
          <p:nvPr>
            <p:ph type="dt" sz="half" idx="10"/>
          </p:nvPr>
        </p:nvSpPr>
        <p:spPr/>
        <p:txBody>
          <a:bodyPr/>
          <a:lstStyle/>
          <a:p>
            <a:fld id="{0AB6F951-BAF8-47E0-9E30-224F558EA4EE}" type="datetimeFigureOut">
              <a:rPr lang="en-US" smtClean="0"/>
              <a:t>3/23/22</a:t>
            </a:fld>
            <a:endParaRPr lang="en-US"/>
          </a:p>
        </p:txBody>
      </p:sp>
      <p:sp>
        <p:nvSpPr>
          <p:cNvPr id="6" name="Footer Placeholder 5">
            <a:extLst>
              <a:ext uri="{FF2B5EF4-FFF2-40B4-BE49-F238E27FC236}">
                <a16:creationId xmlns:a16="http://schemas.microsoft.com/office/drawing/2014/main" id="{3B2225BD-682B-4179-88D2-3DABFE040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727DF-15A5-4D83-BC5E-08E3B4C2B87C}"/>
              </a:ext>
            </a:extLst>
          </p:cNvPr>
          <p:cNvSpPr>
            <a:spLocks noGrp="1"/>
          </p:cNvSpPr>
          <p:nvPr>
            <p:ph type="sldNum" sz="quarter" idx="12"/>
          </p:nvPr>
        </p:nvSpPr>
        <p:spPr/>
        <p:txBody>
          <a:bodyPr/>
          <a:lstStyle/>
          <a:p>
            <a:fld id="{B4DA5FE0-CC6D-4109-A0B2-90A818D38DC6}" type="slidenum">
              <a:rPr lang="en-US" smtClean="0"/>
              <a:t>‹#›</a:t>
            </a:fld>
            <a:endParaRPr lang="en-US"/>
          </a:p>
        </p:txBody>
      </p:sp>
    </p:spTree>
    <p:extLst>
      <p:ext uri="{BB962C8B-B14F-4D97-AF65-F5344CB8AC3E}">
        <p14:creationId xmlns:p14="http://schemas.microsoft.com/office/powerpoint/2010/main" val="398532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B5569-CE31-4F40-9243-DBFF0C73D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61771-73EA-4619-955C-A121D696A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892C1-47DA-42C8-8C83-8BA3A1627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6F951-BAF8-47E0-9E30-224F558EA4EE}" type="datetimeFigureOut">
              <a:rPr lang="en-US" smtClean="0"/>
              <a:t>3/23/22</a:t>
            </a:fld>
            <a:endParaRPr lang="en-US"/>
          </a:p>
        </p:txBody>
      </p:sp>
      <p:sp>
        <p:nvSpPr>
          <p:cNvPr id="5" name="Footer Placeholder 4">
            <a:extLst>
              <a:ext uri="{FF2B5EF4-FFF2-40B4-BE49-F238E27FC236}">
                <a16:creationId xmlns:a16="http://schemas.microsoft.com/office/drawing/2014/main" id="{37F36421-329A-4559-8B37-807B8DF13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1B1575-D3DC-4F52-9D45-462E6678E6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5FE0-CC6D-4109-A0B2-90A818D38DC6}" type="slidenum">
              <a:rPr lang="en-US" smtClean="0"/>
              <a:t>‹#›</a:t>
            </a:fld>
            <a:endParaRPr lang="en-US"/>
          </a:p>
        </p:txBody>
      </p:sp>
    </p:spTree>
    <p:extLst>
      <p:ext uri="{BB962C8B-B14F-4D97-AF65-F5344CB8AC3E}">
        <p14:creationId xmlns:p14="http://schemas.microsoft.com/office/powerpoint/2010/main" val="11228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C955DBD-D6C7-4109-8196-DD0B51561ABB}"/>
              </a:ext>
            </a:extLst>
          </p:cNvPr>
          <p:cNvSpPr/>
          <p:nvPr/>
        </p:nvSpPr>
        <p:spPr>
          <a:xfrm>
            <a:off x="2187019" y="2868104"/>
            <a:ext cx="3157979" cy="23055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un 5">
            <a:extLst>
              <a:ext uri="{FF2B5EF4-FFF2-40B4-BE49-F238E27FC236}">
                <a16:creationId xmlns:a16="http://schemas.microsoft.com/office/drawing/2014/main" id="{F35E3DA7-7A3B-429E-AF92-B9479ECBC1BE}"/>
              </a:ext>
            </a:extLst>
          </p:cNvPr>
          <p:cNvSpPr/>
          <p:nvPr/>
        </p:nvSpPr>
        <p:spPr>
          <a:xfrm>
            <a:off x="1046375" y="471340"/>
            <a:ext cx="1140644" cy="1140644"/>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Lightning Bolt 6">
            <a:extLst>
              <a:ext uri="{FF2B5EF4-FFF2-40B4-BE49-F238E27FC236}">
                <a16:creationId xmlns:a16="http://schemas.microsoft.com/office/drawing/2014/main" id="{661D846F-5733-4DAD-ACFE-D1CB3E2CB66D}"/>
              </a:ext>
            </a:extLst>
          </p:cNvPr>
          <p:cNvSpPr/>
          <p:nvPr/>
        </p:nvSpPr>
        <p:spPr>
          <a:xfrm>
            <a:off x="1791093" y="1772239"/>
            <a:ext cx="857839" cy="857839"/>
          </a:xfrm>
          <a:prstGeom prst="lightningBol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B4791A9-9122-41BC-942A-7983880B1D7D}"/>
              </a:ext>
            </a:extLst>
          </p:cNvPr>
          <p:cNvSpPr txBox="1"/>
          <p:nvPr/>
        </p:nvSpPr>
        <p:spPr>
          <a:xfrm>
            <a:off x="3073138" y="540478"/>
            <a:ext cx="4308050" cy="1754326"/>
          </a:xfrm>
          <a:prstGeom prst="rect">
            <a:avLst/>
          </a:prstGeom>
          <a:noFill/>
        </p:spPr>
        <p:txBody>
          <a:bodyPr wrap="square" rtlCol="0">
            <a:spAutoFit/>
          </a:bodyPr>
          <a:lstStyle/>
          <a:p>
            <a:r>
              <a:rPr lang="en-US" dirty="0"/>
              <a:t>Pigment molecule interacts with sunlight. The energy breaks the bonds in water molecules. Oxygen is “breathed out” by plants as waste and the other products are used to help plants make their own food (ATP and glucose).</a:t>
            </a:r>
          </a:p>
        </p:txBody>
      </p:sp>
      <p:sp>
        <p:nvSpPr>
          <p:cNvPr id="11" name="TextBox 10">
            <a:extLst>
              <a:ext uri="{FF2B5EF4-FFF2-40B4-BE49-F238E27FC236}">
                <a16:creationId xmlns:a16="http://schemas.microsoft.com/office/drawing/2014/main" id="{9E483BE2-F031-40FF-BDD9-E5E60654B840}"/>
              </a:ext>
            </a:extLst>
          </p:cNvPr>
          <p:cNvSpPr txBox="1"/>
          <p:nvPr/>
        </p:nvSpPr>
        <p:spPr>
          <a:xfrm>
            <a:off x="2554663" y="3846137"/>
            <a:ext cx="2743200" cy="369332"/>
          </a:xfrm>
          <a:prstGeom prst="rect">
            <a:avLst/>
          </a:prstGeom>
          <a:noFill/>
        </p:spPr>
        <p:txBody>
          <a:bodyPr wrap="square" rtlCol="0">
            <a:spAutoFit/>
          </a:bodyPr>
          <a:lstStyle/>
          <a:p>
            <a:r>
              <a:rPr lang="en-US" b="1" dirty="0"/>
              <a:t>2 H</a:t>
            </a:r>
            <a:r>
              <a:rPr lang="en-US" b="1" baseline="-25000" dirty="0"/>
              <a:t>2</a:t>
            </a:r>
            <a:r>
              <a:rPr lang="en-US" b="1" dirty="0"/>
              <a:t>O </a:t>
            </a:r>
            <a:r>
              <a:rPr lang="en-US" b="1" dirty="0">
                <a:sym typeface="Wingdings" panose="05000000000000000000" pitchFamily="2" charset="2"/>
              </a:rPr>
              <a:t> O</a:t>
            </a:r>
            <a:r>
              <a:rPr lang="en-US" b="1" baseline="-25000" dirty="0">
                <a:sym typeface="Wingdings" panose="05000000000000000000" pitchFamily="2" charset="2"/>
              </a:rPr>
              <a:t>2</a:t>
            </a:r>
            <a:r>
              <a:rPr lang="en-US" b="1" dirty="0">
                <a:sym typeface="Wingdings" panose="05000000000000000000" pitchFamily="2" charset="2"/>
              </a:rPr>
              <a:t> + 4 H</a:t>
            </a:r>
            <a:r>
              <a:rPr lang="en-US" b="1" baseline="30000" dirty="0">
                <a:sym typeface="Wingdings" panose="05000000000000000000" pitchFamily="2" charset="2"/>
              </a:rPr>
              <a:t>+</a:t>
            </a:r>
            <a:r>
              <a:rPr lang="en-US" b="1" dirty="0">
                <a:sym typeface="Wingdings" panose="05000000000000000000" pitchFamily="2" charset="2"/>
              </a:rPr>
              <a:t> + 4e</a:t>
            </a:r>
            <a:r>
              <a:rPr lang="en-US" b="1" baseline="30000" dirty="0">
                <a:sym typeface="Wingdings" panose="05000000000000000000" pitchFamily="2" charset="2"/>
              </a:rPr>
              <a:t>-</a:t>
            </a:r>
            <a:endParaRPr lang="en-US" b="1" dirty="0"/>
          </a:p>
        </p:txBody>
      </p:sp>
      <p:sp>
        <p:nvSpPr>
          <p:cNvPr id="20" name="Rectangle: Rounded Corners 19">
            <a:extLst>
              <a:ext uri="{FF2B5EF4-FFF2-40B4-BE49-F238E27FC236}">
                <a16:creationId xmlns:a16="http://schemas.microsoft.com/office/drawing/2014/main" id="{3E61C22F-E6AF-4FE2-9210-B8CB70140608}"/>
              </a:ext>
            </a:extLst>
          </p:cNvPr>
          <p:cNvSpPr/>
          <p:nvPr/>
        </p:nvSpPr>
        <p:spPr>
          <a:xfrm>
            <a:off x="7211505" y="3846137"/>
            <a:ext cx="3723588" cy="1074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Can light of any energy catalyze this reaction? </a:t>
            </a:r>
          </a:p>
        </p:txBody>
      </p:sp>
    </p:spTree>
    <p:extLst>
      <p:ext uri="{BB962C8B-B14F-4D97-AF65-F5344CB8AC3E}">
        <p14:creationId xmlns:p14="http://schemas.microsoft.com/office/powerpoint/2010/main" val="425707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147" y="204216"/>
            <a:ext cx="5943600" cy="6449568"/>
          </a:xfrm>
          <a:prstGeom prst="rect">
            <a:avLst/>
          </a:prstGeom>
        </p:spPr>
      </p:pic>
      <p:sp>
        <p:nvSpPr>
          <p:cNvPr id="4" name="Footer Placeholder 3"/>
          <p:cNvSpPr>
            <a:spLocks noGrp="1"/>
          </p:cNvSpPr>
          <p:nvPr>
            <p:ph type="ftr" sz="quarter" idx="3"/>
          </p:nvPr>
        </p:nvSpPr>
        <p:spPr>
          <a:xfrm>
            <a:off x="0" y="6483731"/>
            <a:ext cx="30861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900" b="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a:lstStyle>
          <a:p>
            <a:r>
              <a:rPr lang="en-US">
                <a:solidFill>
                  <a:srgbClr val="000000"/>
                </a:solidFill>
              </a:rPr>
              <a:t>© 2016 Pearson Education, Inc.</a:t>
            </a:r>
            <a:endParaRPr lang="en-US" dirty="0">
              <a:solidFill>
                <a:srgbClr val="000000"/>
              </a:solidFill>
            </a:endParaRPr>
          </a:p>
        </p:txBody>
      </p:sp>
      <p:sp>
        <p:nvSpPr>
          <p:cNvPr id="7" name="TextBox 48"/>
          <p:cNvSpPr txBox="1">
            <a:spLocks noChangeArrowheads="1"/>
          </p:cNvSpPr>
          <p:nvPr/>
        </p:nvSpPr>
        <p:spPr bwMode="auto">
          <a:xfrm>
            <a:off x="4734993" y="536576"/>
            <a:ext cx="3702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20"/>
              </a:lnSpc>
            </a:pPr>
            <a:r>
              <a:rPr lang="en-US" sz="1600" b="1" dirty="0">
                <a:solidFill>
                  <a:srgbClr val="000000"/>
                </a:solidFill>
                <a:latin typeface="Arial"/>
                <a:ea typeface="ＭＳ Ｐゴシック" charset="0"/>
              </a:rPr>
              <a:t>CH</a:t>
            </a:r>
            <a:r>
              <a:rPr lang="en-US" sz="1600" b="1" baseline="-25000" dirty="0">
                <a:solidFill>
                  <a:srgbClr val="000000"/>
                </a:solidFill>
                <a:latin typeface="Arial"/>
                <a:ea typeface="ＭＳ Ｐゴシック" charset="0"/>
              </a:rPr>
              <a:t>3</a:t>
            </a:r>
          </a:p>
        </p:txBody>
      </p:sp>
    </p:spTree>
    <p:extLst>
      <p:ext uri="{BB962C8B-B14F-4D97-AF65-F5344CB8AC3E}">
        <p14:creationId xmlns:p14="http://schemas.microsoft.com/office/powerpoint/2010/main" val="105337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120</Words>
  <Application>Microsoft Macintosh PowerPoint</Application>
  <PresentationFormat>Widescreen</PresentationFormat>
  <Paragraphs>8</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Dependent Reactions</dc:title>
  <dc:creator>Jill McCourt</dc:creator>
  <cp:lastModifiedBy>Steven</cp:lastModifiedBy>
  <cp:revision>3</cp:revision>
  <dcterms:created xsi:type="dcterms:W3CDTF">2021-03-18T01:55:06Z</dcterms:created>
  <dcterms:modified xsi:type="dcterms:W3CDTF">2022-03-23T17:48:35Z</dcterms:modified>
</cp:coreProperties>
</file>