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500" r:id="rId3"/>
    <p:sldId id="499" r:id="rId4"/>
    <p:sldId id="5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0"/>
    <p:restoredTop sz="94674"/>
  </p:normalViewPr>
  <p:slideViewPr>
    <p:cSldViewPr snapToGrid="0" snapToObjects="1">
      <p:cViewPr varScale="1">
        <p:scale>
          <a:sx n="123" d="100"/>
          <a:sy n="123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698A-DCB8-6146-A83D-DC7A46BB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8BAE1-93B7-AA43-8616-A5677492B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E43B-4D0E-0745-9976-FE29A035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31A4A-4069-A54B-BAD6-7F6778C4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CCBD-0C2A-FD42-BE7D-64881936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BE68-6958-784D-8BA0-B3C43C49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BB71A-CE04-2449-8065-2C168E416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922F-7178-1742-BC94-FEF59862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DC381-777E-894D-A434-22B44A38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303C0-A56F-EE4C-BDEE-524CE5ED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9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F2337-E6FF-6743-B906-0C73B3F96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C645A-5A0A-E646-B0EA-A5730141E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C5D3-99F9-C042-956A-CFCF1B17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275E3-A352-8543-9C12-92BD8162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068B6-2B25-264C-AD31-446E7850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0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5974-1AE4-7848-B786-9A8BCCEF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935E-A449-FF40-AE6B-061F8A77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F8784-F0C5-4C4F-A24B-A9D3F5E8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03CCA-E247-6744-9BA7-1A7631C9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882B7-96A3-EE4F-8420-DBD15566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3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0012-F8C3-964B-9465-15DC909B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22C3B-30E3-C74C-9E70-535FDE6D0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41D6-CF71-6E40-92D9-EC565E38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84F7-82A3-6344-8317-743AAEFD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0A3A5-F1D3-5D49-82E2-A822E547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1004-B2FB-A941-9584-C15797B0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93E5A-47DB-8E49-AC8C-BCEF19DE0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CCEBD-0B5C-394D-9D7A-0ACD14EF4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B47D8-A78E-C94D-9D9B-FB95DA8E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BBBD2-A177-274C-95D1-959BF3F0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965A3-B1E0-2344-AA9D-2052BB51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A99-E650-8C47-B435-0EC22AF2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DA560-AC14-8B4F-9731-B8989A13F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0A2F6-795D-AF40-A59C-AE8A6194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F1A61-8218-EA4F-BF54-9137ED170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74CD5-B8C0-AD4E-89A2-C7EC40E9E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742CE-B2E6-4844-8B3A-62B1D238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5B979-9CFF-0543-AB62-A1F51AFE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60386-7467-4B4C-8FA8-2F9B7FFF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7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C7CC-A7FE-4C43-B28D-D463DFA5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1FE7C-DB65-664F-9539-D910AA9D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63A3C-D0DD-F845-A98B-7158DF29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08173-D6D7-6B49-852B-4DBF486D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4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7336C-3569-0D45-805D-D631C251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5607D-CE25-E548-BB5E-D733E360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A98E6-1DD7-764E-A722-2E694F8C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0399-0236-5F49-8403-5793E0B5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688F-63E1-5643-977C-69835E20D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96F00-3320-6046-B260-3E33FBBFF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A5EAF-790A-7A46-AE8C-440B1BF1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5654D-B8CF-9A49-8035-D05428E5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B9538-8A2E-DC49-8F21-3B465F75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9E9B-D458-9B41-B707-36F5C88E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96A65-71AB-8D49-8E48-9B1510E0C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49167-2F56-984D-9AD9-EF789A86C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63C1E-F65E-2348-80FC-D44B21F7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B9D7-985E-1A4F-A4DB-40ACFD2986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CA8D7-7FA6-734C-9D7F-3614FDBD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A5DAD-0046-EF42-8A55-E989C773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9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1E42B-1BEC-1442-B6BF-52D1FDD4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4F7DA-A639-634C-A1C0-A5A934FA8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E15F9-AC82-4A4D-A9F5-40A15DFCD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B9D7-985E-1A4F-A4DB-40ACFD29861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2214E-CA57-8A44-A103-3D75E3845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EA11-02D4-8946-A68D-3E2B3082A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26681-5713-1E4B-9282-77E5479AD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85B90D-C3DE-8E47-8A45-D78D0DF1B5E6}"/>
              </a:ext>
            </a:extLst>
          </p:cNvPr>
          <p:cNvSpPr/>
          <p:nvPr/>
        </p:nvSpPr>
        <p:spPr>
          <a:xfrm>
            <a:off x="583579" y="2173869"/>
            <a:ext cx="2174488" cy="212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B53EC-2382-754E-95C6-4A05199FE40D}"/>
              </a:ext>
            </a:extLst>
          </p:cNvPr>
          <p:cNvSpPr/>
          <p:nvPr/>
        </p:nvSpPr>
        <p:spPr>
          <a:xfrm>
            <a:off x="3197830" y="2173869"/>
            <a:ext cx="2174488" cy="212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928041-5F2D-814B-AC7A-7694D270DB73}"/>
                  </a:ext>
                </a:extLst>
              </p:cNvPr>
              <p:cNvSpPr txBox="1"/>
              <p:nvPr/>
            </p:nvSpPr>
            <p:spPr>
              <a:xfrm>
                <a:off x="845632" y="1672064"/>
                <a:ext cx="165038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928041-5F2D-814B-AC7A-7694D270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32" y="1672064"/>
                <a:ext cx="16503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7343C7-B269-FD44-8D99-1E327901E651}"/>
                  </a:ext>
                </a:extLst>
              </p:cNvPr>
              <p:cNvSpPr txBox="1"/>
              <p:nvPr/>
            </p:nvSpPr>
            <p:spPr>
              <a:xfrm>
                <a:off x="3459883" y="1671445"/>
                <a:ext cx="1650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7343C7-B269-FD44-8D99-1E327901E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883" y="1671445"/>
                <a:ext cx="16503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23445E0-C93C-DA45-A4C8-3C43A2CBC0A3}"/>
              </a:ext>
            </a:extLst>
          </p:cNvPr>
          <p:cNvSpPr/>
          <p:nvPr/>
        </p:nvSpPr>
        <p:spPr>
          <a:xfrm>
            <a:off x="5732440" y="2173869"/>
            <a:ext cx="2174488" cy="212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D5CD6-967B-F64E-A18B-062D2F1F5797}"/>
              </a:ext>
            </a:extLst>
          </p:cNvPr>
          <p:cNvSpPr txBox="1"/>
          <p:nvPr/>
        </p:nvSpPr>
        <p:spPr>
          <a:xfrm>
            <a:off x="6252552" y="1671445"/>
            <a:ext cx="165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CEFB9-3E8D-9642-A053-6AEFCCEC683B}"/>
              </a:ext>
            </a:extLst>
          </p:cNvPr>
          <p:cNvSpPr txBox="1"/>
          <p:nvPr/>
        </p:nvSpPr>
        <p:spPr>
          <a:xfrm>
            <a:off x="8979302" y="1670826"/>
            <a:ext cx="165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65BE67-2A05-6E40-9235-53BFCC88ADDF}"/>
              </a:ext>
            </a:extLst>
          </p:cNvPr>
          <p:cNvSpPr/>
          <p:nvPr/>
        </p:nvSpPr>
        <p:spPr>
          <a:xfrm>
            <a:off x="8455195" y="2173869"/>
            <a:ext cx="2174488" cy="212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7C6DC1-C059-E843-B32F-90AEFAC58308}"/>
              </a:ext>
            </a:extLst>
          </p:cNvPr>
          <p:cNvSpPr txBox="1">
            <a:spLocks/>
          </p:cNvSpPr>
          <p:nvPr/>
        </p:nvSpPr>
        <p:spPr>
          <a:xfrm>
            <a:off x="-1" y="14403"/>
            <a:ext cx="9996755" cy="61026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+mn-lt"/>
              </a:rPr>
              <a:t>Template to hand out to students in lab</a:t>
            </a:r>
          </a:p>
        </p:txBody>
      </p:sp>
    </p:spTree>
    <p:extLst>
      <p:ext uri="{BB962C8B-B14F-4D97-AF65-F5344CB8AC3E}">
        <p14:creationId xmlns:p14="http://schemas.microsoft.com/office/powerpoint/2010/main" val="415535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85B90D-C3DE-8E47-8A45-D78D0DF1B5E6}"/>
              </a:ext>
            </a:extLst>
          </p:cNvPr>
          <p:cNvSpPr/>
          <p:nvPr/>
        </p:nvSpPr>
        <p:spPr>
          <a:xfrm>
            <a:off x="583579" y="2173869"/>
            <a:ext cx="2174488" cy="212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B53EC-2382-754E-95C6-4A05199FE40D}"/>
              </a:ext>
            </a:extLst>
          </p:cNvPr>
          <p:cNvSpPr/>
          <p:nvPr/>
        </p:nvSpPr>
        <p:spPr>
          <a:xfrm>
            <a:off x="3197830" y="2173869"/>
            <a:ext cx="2174488" cy="212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928041-5F2D-814B-AC7A-7694D270DB73}"/>
                  </a:ext>
                </a:extLst>
              </p:cNvPr>
              <p:cNvSpPr txBox="1"/>
              <p:nvPr/>
            </p:nvSpPr>
            <p:spPr>
              <a:xfrm>
                <a:off x="845632" y="1672064"/>
                <a:ext cx="165038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928041-5F2D-814B-AC7A-7694D270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32" y="1672064"/>
                <a:ext cx="16503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7343C7-B269-FD44-8D99-1E327901E651}"/>
                  </a:ext>
                </a:extLst>
              </p:cNvPr>
              <p:cNvSpPr txBox="1"/>
              <p:nvPr/>
            </p:nvSpPr>
            <p:spPr>
              <a:xfrm>
                <a:off x="3459883" y="1671445"/>
                <a:ext cx="1650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7343C7-B269-FD44-8D99-1E327901E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883" y="1671445"/>
                <a:ext cx="16503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23445E0-C93C-DA45-A4C8-3C43A2CBC0A3}"/>
              </a:ext>
            </a:extLst>
          </p:cNvPr>
          <p:cNvSpPr/>
          <p:nvPr/>
        </p:nvSpPr>
        <p:spPr>
          <a:xfrm>
            <a:off x="5732440" y="2173869"/>
            <a:ext cx="2174488" cy="212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1E1CCF-C6E3-6147-9A73-74E13B52255A}"/>
              </a:ext>
            </a:extLst>
          </p:cNvPr>
          <p:cNvSpPr/>
          <p:nvPr/>
        </p:nvSpPr>
        <p:spPr>
          <a:xfrm>
            <a:off x="8460772" y="2173869"/>
            <a:ext cx="2174488" cy="2126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D5CD6-967B-F64E-A18B-062D2F1F5797}"/>
              </a:ext>
            </a:extLst>
          </p:cNvPr>
          <p:cNvSpPr txBox="1"/>
          <p:nvPr/>
        </p:nvSpPr>
        <p:spPr>
          <a:xfrm>
            <a:off x="6252552" y="1671445"/>
            <a:ext cx="165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CEFB9-3E8D-9642-A053-6AEFCCEC683B}"/>
              </a:ext>
            </a:extLst>
          </p:cNvPr>
          <p:cNvSpPr txBox="1"/>
          <p:nvPr/>
        </p:nvSpPr>
        <p:spPr>
          <a:xfrm>
            <a:off x="8979302" y="1670826"/>
            <a:ext cx="165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30268C-0AF6-BB41-B886-F148CA2FFC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911" b="17091"/>
          <a:stretch/>
        </p:blipFill>
        <p:spPr>
          <a:xfrm>
            <a:off x="5732440" y="2173870"/>
            <a:ext cx="2170493" cy="21264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B5B0232-8502-EB4B-B34A-8AAB1ECDF083}"/>
              </a:ext>
            </a:extLst>
          </p:cNvPr>
          <p:cNvSpPr txBox="1">
            <a:spLocks/>
          </p:cNvSpPr>
          <p:nvPr/>
        </p:nvSpPr>
        <p:spPr>
          <a:xfrm>
            <a:off x="-1" y="14403"/>
            <a:ext cx="11762510" cy="54670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+mn-lt"/>
              </a:rPr>
              <a:t>Students can use one photo to get data on two samples</a:t>
            </a:r>
          </a:p>
        </p:txBody>
      </p:sp>
    </p:spTree>
    <p:extLst>
      <p:ext uri="{BB962C8B-B14F-4D97-AF65-F5344CB8AC3E}">
        <p14:creationId xmlns:p14="http://schemas.microsoft.com/office/powerpoint/2010/main" val="354888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D237A51-768D-AC46-A52E-CAD2D20DA560}"/>
              </a:ext>
            </a:extLst>
          </p:cNvPr>
          <p:cNvGrpSpPr/>
          <p:nvPr/>
        </p:nvGrpSpPr>
        <p:grpSpPr>
          <a:xfrm>
            <a:off x="841519" y="1201677"/>
            <a:ext cx="4029389" cy="4957418"/>
            <a:chOff x="841519" y="1201677"/>
            <a:chExt cx="4029389" cy="495741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8C6EB7C-9DD6-734A-85D3-7572C3BFF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519" y="3429000"/>
              <a:ext cx="4029389" cy="273009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5738A4A-7A4F-5E47-B00D-ED0AAB111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6462" y="1201677"/>
              <a:ext cx="3713974" cy="199872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4403"/>
            <a:ext cx="9996755" cy="610268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Measuring surface albedo (example)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0E5F0B-F0A6-9343-BD4E-64F2F63F8A9F}"/>
              </a:ext>
            </a:extLst>
          </p:cNvPr>
          <p:cNvGrpSpPr/>
          <p:nvPr/>
        </p:nvGrpSpPr>
        <p:grpSpPr>
          <a:xfrm>
            <a:off x="5300870" y="1709138"/>
            <a:ext cx="3882886" cy="3822905"/>
            <a:chOff x="7606748" y="2093451"/>
            <a:chExt cx="3882886" cy="38229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D2CCA6-529D-4C40-B124-473E57914D7E}"/>
                </a:ext>
              </a:extLst>
            </p:cNvPr>
            <p:cNvSpPr txBox="1"/>
            <p:nvPr/>
          </p:nvSpPr>
          <p:spPr>
            <a:xfrm>
              <a:off x="7606748" y="2093451"/>
              <a:ext cx="3882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Image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0559E2-FAA2-4440-90D3-6AFA1FE0366E}"/>
                </a:ext>
              </a:extLst>
            </p:cNvPr>
            <p:cNvSpPr txBox="1"/>
            <p:nvPr/>
          </p:nvSpPr>
          <p:spPr>
            <a:xfrm>
              <a:off x="7606748" y="4716027"/>
              <a:ext cx="21851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Intensity of reflected light (arbitrary units)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D25F9-5082-B24F-8288-009F83B69C37}"/>
                  </a:ext>
                </a:extLst>
              </p:cNvPr>
              <p:cNvSpPr txBox="1"/>
              <p:nvPr/>
            </p:nvSpPr>
            <p:spPr>
              <a:xfrm>
                <a:off x="6850646" y="1939970"/>
                <a:ext cx="4029389" cy="859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num>
                        <m:den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𝟏𝟓</m:t>
                              </m:r>
                            </m:e>
                          </m:d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7D25F9-5082-B24F-8288-009F83B69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646" y="1939970"/>
                <a:ext cx="4029389" cy="859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Up Arrow 15">
            <a:extLst>
              <a:ext uri="{FF2B5EF4-FFF2-40B4-BE49-F238E27FC236}">
                <a16:creationId xmlns:a16="http://schemas.microsoft.com/office/drawing/2014/main" id="{B1863E1A-1228-1B4A-8D55-15C34E90DEC8}"/>
              </a:ext>
            </a:extLst>
          </p:cNvPr>
          <p:cNvSpPr/>
          <p:nvPr/>
        </p:nvSpPr>
        <p:spPr>
          <a:xfrm>
            <a:off x="2502040" y="4260501"/>
            <a:ext cx="354174" cy="14670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F3E6532B-EB22-6B41-A918-22D8DC575A6C}"/>
              </a:ext>
            </a:extLst>
          </p:cNvPr>
          <p:cNvSpPr/>
          <p:nvPr/>
        </p:nvSpPr>
        <p:spPr>
          <a:xfrm>
            <a:off x="1514617" y="3762488"/>
            <a:ext cx="354174" cy="1965072"/>
          </a:xfrm>
          <a:prstGeom prst="up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8F070-9E95-B44E-90E5-A0F1C330CA8F}"/>
              </a:ext>
            </a:extLst>
          </p:cNvPr>
          <p:cNvSpPr txBox="1"/>
          <p:nvPr/>
        </p:nvSpPr>
        <p:spPr>
          <a:xfrm>
            <a:off x="7792278" y="3057569"/>
            <a:ext cx="3525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=&gt; The albedo of the green surface is 0.76</a:t>
            </a:r>
          </a:p>
        </p:txBody>
      </p:sp>
    </p:spTree>
    <p:extLst>
      <p:ext uri="{BB962C8B-B14F-4D97-AF65-F5344CB8AC3E}">
        <p14:creationId xmlns:p14="http://schemas.microsoft.com/office/powerpoint/2010/main" val="282275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4403"/>
            <a:ext cx="9996755" cy="610268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Calculating albedo of this surface and of the Earth as a whole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C55B20-9251-3E4B-9A6D-4E30B643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34" y="757555"/>
            <a:ext cx="9780732" cy="55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8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82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Measuring surface albedo (example)</vt:lpstr>
      <vt:lpstr>Calculating albedo of this surface and of the Earth as a whole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115</cp:revision>
  <dcterms:created xsi:type="dcterms:W3CDTF">2020-09-22T14:29:12Z</dcterms:created>
  <dcterms:modified xsi:type="dcterms:W3CDTF">2021-03-24T18:48:15Z</dcterms:modified>
</cp:coreProperties>
</file>