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  <p:sldId id="320" r:id="rId3"/>
    <p:sldId id="3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8980-3690-9541-BD02-757540B01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8333E-C750-6446-A316-6B95F741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E4C7-7213-654C-B7A4-B77215AF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87F7-79D1-6140-9028-4B794DA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AFA0-95BA-C641-9DFA-B16C46BF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D776-2A30-CA48-9724-AFE5EC6C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814D-EE84-0345-A083-75D4D2C0D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14AD-8C7B-6745-8AA0-C43B8E87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310A-221A-E944-A577-8097077B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6DBA-2B9D-6E49-A75A-795BC014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E4FA0-68C8-FC49-BDB4-9DBB0D928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DBC75-C69B-CC4E-A4D7-29F076CE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F995-720D-3242-9B91-17608257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07D2-D1AA-A74D-A4A4-CEF01DC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1006-49E8-BF4D-AD15-1C065835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9505-4742-DE43-861D-7DA1E209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F12B-2C30-5B40-95E5-D8C886B8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8726-4E00-3D4F-91C3-7E69F495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7FC-AB87-704A-830D-95A354AD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811-BF0D-2048-A376-742CCA15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7CD-60F1-4A41-8529-48510091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8213-DF82-0544-9106-A62B6BAD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D672-E476-2C4D-8F24-57BC182A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0D85-9B0B-0D4A-9B95-CAA964C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E691-B572-5445-AA32-01BA6D6D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F76-92D5-D04F-B81C-F825586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2535-0EBF-BE41-BE72-FEC1074F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3FA5-326D-9147-ACE8-36BC010D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006B-672E-694E-AC67-2733FC23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1D6B5-550E-7940-B2CD-8776C7FF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8FD5-E2F3-9C4B-9FEA-9162368F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F6B9-0A26-5C4D-85A9-0A3B9771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2540-2095-384F-B505-C2CF4DE4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B1A0-A3CA-8C4E-9320-B1B8A5B3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BF42F-D9D3-FD46-B8C1-246D4493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DE466-E3EA-4749-B5EB-490AB3ACC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6D00-FB45-7142-ABDA-E190DD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E310-49C2-C24C-8DFE-2957C48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D7CD2-A663-2244-A898-4E1857E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68D6-D79B-784D-9FDC-D318B8F0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C5E40-5799-704F-AEB1-FA960AB8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16628-E9F6-0A4D-8226-49E6CE8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E1EA-74A8-C44F-9859-144AA12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C697-0E1B-8D43-A6F6-A3EDBC1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35665-6EAE-4246-9A5E-5F0C3EC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9BC6-E5A2-144B-A3BA-A5AA88E9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541A-C4D3-104A-9D97-D7936D13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8699-0684-C048-86D0-CE60D7B9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208C2-D357-9340-93D5-062A2EF5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BB4D-E4B5-CC43-A310-25A1DE93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B1324-D07B-4D47-9B5D-3BC261CD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2F36-F685-4545-B624-1DB04931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64C6-C8F6-1649-BB54-EAB46905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8646D-CA16-3046-97BA-9E7B6A21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0F84-3190-8A40-BFB0-F14589BB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7DA0-D7BE-714B-86A2-468744AB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3E412-E6BF-FF4C-904B-C3CA848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6D13-9EFB-2748-A975-ED1688E6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F589C-231E-CF4E-BFF7-D7533DDF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E33B-95B0-5448-AB17-3A2BE95D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6790-D5C6-A449-A978-C350BF535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6C8C-4F77-F54A-A9DD-EE15D319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5743-7D77-DC49-A1BE-C58033BC2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About lab today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E1B364-2248-C54B-9F7A-CBB584F5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39531" y="1717809"/>
            <a:ext cx="6858001" cy="3422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F938B9-4024-664F-A62E-B9D3511D7CAE}"/>
              </a:ext>
            </a:extLst>
          </p:cNvPr>
          <p:cNvSpPr txBox="1"/>
          <p:nvPr/>
        </p:nvSpPr>
        <p:spPr>
          <a:xfrm>
            <a:off x="101473" y="487025"/>
            <a:ext cx="77144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You’ll be working with </a:t>
            </a:r>
            <a:r>
              <a:rPr lang="en-US" sz="2400" b="1" dirty="0"/>
              <a:t>aqueous solutions </a:t>
            </a:r>
            <a:r>
              <a:rPr lang="en-US" sz="2400" dirty="0"/>
              <a:t>of salts. An aqueous solution is just a substance (like your salt) dissolved in water. In an aqueous salt solution, the water is called the </a:t>
            </a:r>
            <a:r>
              <a:rPr lang="en-US" sz="2400" b="1" dirty="0"/>
              <a:t>solvent</a:t>
            </a:r>
            <a:r>
              <a:rPr lang="en-US" sz="2400" dirty="0"/>
              <a:t>, and the salt is called the </a:t>
            </a:r>
            <a:r>
              <a:rPr lang="en-US" sz="2400" b="1" dirty="0"/>
              <a:t>solute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Turns out, substances often have an impact on the acidity/alkalinity of water when dissolved. This is of vital importance in the oceans*. Some salts make water </a:t>
            </a:r>
            <a:r>
              <a:rPr lang="en-US" sz="2400" b="1" dirty="0"/>
              <a:t>acidic</a:t>
            </a:r>
            <a:r>
              <a:rPr lang="en-US" sz="2400" dirty="0"/>
              <a:t> (making it taste </a:t>
            </a:r>
            <a:r>
              <a:rPr lang="en-US" sz="2400" b="1" dirty="0"/>
              <a:t>tart</a:t>
            </a:r>
            <a:r>
              <a:rPr lang="en-US" sz="2400" dirty="0"/>
              <a:t>), while others make it </a:t>
            </a:r>
            <a:r>
              <a:rPr lang="en-US" sz="2400" b="1" dirty="0"/>
              <a:t>alkaline</a:t>
            </a:r>
            <a:r>
              <a:rPr lang="en-US" sz="2400" dirty="0"/>
              <a:t> (making it taste bitter … but </a:t>
            </a:r>
            <a:r>
              <a:rPr lang="en-US" sz="2400" b="1" dirty="0"/>
              <a:t>don’t actually taste anything in lab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dirty="0"/>
              <a:t>Acidity/alkalinity can be evaluated by color using a </a:t>
            </a:r>
            <a:r>
              <a:rPr lang="en-US" sz="2400" b="1" dirty="0"/>
              <a:t>universal color indicator</a:t>
            </a:r>
            <a:r>
              <a:rPr lang="en-US" sz="2400" dirty="0"/>
              <a:t>, and also by a numerical scale called the </a:t>
            </a:r>
            <a:r>
              <a:rPr lang="en-US" sz="2400" b="1" dirty="0"/>
              <a:t>pH scale</a:t>
            </a:r>
            <a:r>
              <a:rPr lang="en-US" sz="2400" dirty="0"/>
              <a:t> (both are shown in the figure at right).</a:t>
            </a:r>
          </a:p>
          <a:p>
            <a:endParaRPr lang="en-US" sz="2400" dirty="0"/>
          </a:p>
          <a:p>
            <a:r>
              <a:rPr lang="en-US" sz="2400" dirty="0"/>
              <a:t>*The pH of water has a huge impact on the health of corals, oysters, plankton, fish, …</a:t>
            </a:r>
          </a:p>
        </p:txBody>
      </p:sp>
    </p:spTree>
    <p:extLst>
      <p:ext uri="{BB962C8B-B14F-4D97-AF65-F5344CB8AC3E}">
        <p14:creationId xmlns:p14="http://schemas.microsoft.com/office/powerpoint/2010/main" val="35959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C17338-B3FF-DF48-90AF-CBDC02520BA2}"/>
              </a:ext>
            </a:extLst>
          </p:cNvPr>
          <p:cNvSpPr/>
          <p:nvPr/>
        </p:nvSpPr>
        <p:spPr>
          <a:xfrm>
            <a:off x="-27185" y="0"/>
            <a:ext cx="5000984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What we’ll be working with this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ADA63-491F-0940-9CF5-253A40B8F0EE}"/>
                  </a:ext>
                </a:extLst>
              </p:cNvPr>
              <p:cNvSpPr txBox="1"/>
              <p:nvPr/>
            </p:nvSpPr>
            <p:spPr>
              <a:xfrm>
                <a:off x="704335" y="714304"/>
                <a:ext cx="10783330" cy="528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carbonate family …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en-US" sz="2400" dirty="0"/>
                  <a:t>		carbonate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		bicarbonate, or hydrogen carbonate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carbonic acid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sulfate family …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en-US" sz="2400" dirty="0"/>
                  <a:t>		sulfate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		bisulfate, or hydrogen sulfate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		sulfuric acid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phosphate family …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		phosphate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	biphosphate …</a:t>
                </a:r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ADA63-491F-0940-9CF5-253A40B8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5" y="714304"/>
                <a:ext cx="10783330" cy="5282985"/>
              </a:xfrm>
              <a:prstGeom prst="rect">
                <a:avLst/>
              </a:prstGeom>
              <a:blipFill>
                <a:blip r:embed="rId2"/>
                <a:stretch>
                  <a:fillRect l="-705" t="-719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A74EC9-19ED-FC4B-AF6F-D5A315123BA1}"/>
              </a:ext>
            </a:extLst>
          </p:cNvPr>
          <p:cNvSpPr txBox="1"/>
          <p:nvPr/>
        </p:nvSpPr>
        <p:spPr>
          <a:xfrm>
            <a:off x="7394713" y="2637183"/>
            <a:ext cx="409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will also be identification by </a:t>
            </a:r>
            <a:r>
              <a:rPr lang="en-US" sz="2400" b="1" dirty="0"/>
              <a:t>light</a:t>
            </a:r>
            <a:r>
              <a:rPr lang="en-US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3995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A73B60-556C-074E-8323-D03726630FBB}"/>
                  </a:ext>
                </a:extLst>
              </p:cNvPr>
              <p:cNvSpPr/>
              <p:nvPr/>
            </p:nvSpPr>
            <p:spPr>
              <a:xfrm>
                <a:off x="225812" y="547811"/>
                <a:ext cx="11584258" cy="6310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Behavior of aqueous salts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groups, you’ll be investigating some salts: NaCl, Na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NaHCO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CaCO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 idea is that you’ll prepare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solutions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each salt to check out how soluble the salt is, and see how the pH (acidity) of the solution changes. You can share data &amp; observations, but each of you will physically handle at least one salt.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preparation, calculate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𝑀𝑊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your salt using the periodic table, then calculate the mass needed for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0.01 mol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our mass-mole equation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𝑀𝑊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Weigh out a sample of your salt w/0.01 mol, drop into a test tube, add 5 mL of water, stir. 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any salt remains undissolved, continue to add water in 5 mL increments until all the salt dissolves (or you run out of room in your test tube).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 universal indicator to look at pH of the four solutions. </a:t>
                </a: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Throughout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note your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procedure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(what you did) and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observations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(what you saw), so you have a record for next lab, when we’ll be doing more of this.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A73B60-556C-074E-8323-D03726630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2" y="547811"/>
                <a:ext cx="11584258" cy="6310189"/>
              </a:xfrm>
              <a:prstGeom prst="rect">
                <a:avLst/>
              </a:prstGeom>
              <a:blipFill>
                <a:blip r:embed="rId2"/>
                <a:stretch>
                  <a:fillRect l="-767" t="-604" r="-131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1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450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</cp:revision>
  <dcterms:created xsi:type="dcterms:W3CDTF">2021-02-04T20:04:26Z</dcterms:created>
  <dcterms:modified xsi:type="dcterms:W3CDTF">2022-01-17T03:05:44Z</dcterms:modified>
</cp:coreProperties>
</file>