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7" r:id="rId2"/>
    <p:sldId id="389" r:id="rId3"/>
    <p:sldId id="391" r:id="rId4"/>
    <p:sldId id="393" r:id="rId5"/>
    <p:sldId id="386" r:id="rId6"/>
    <p:sldId id="388" r:id="rId7"/>
    <p:sldId id="358" r:id="rId8"/>
    <p:sldId id="390" r:id="rId9"/>
    <p:sldId id="396" r:id="rId10"/>
    <p:sldId id="385" r:id="rId11"/>
    <p:sldId id="362" r:id="rId12"/>
    <p:sldId id="365" r:id="rId13"/>
    <p:sldId id="3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7"/>
    <p:restoredTop sz="94667"/>
  </p:normalViewPr>
  <p:slideViewPr>
    <p:cSldViewPr snapToGrid="0" snapToObjects="1">
      <p:cViewPr varScale="1">
        <p:scale>
          <a:sx n="106" d="100"/>
          <a:sy n="106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ABF5E-C996-A345-8341-F4F33A7B068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D86FD-B172-A845-9634-7DEF038A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90D6-13F7-1243-989D-BE820AD6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C34A-4DA4-2440-96FB-47C3C97A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747F-6FE0-2D42-B15A-15058C87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BFEA-B8A1-E04B-A2CA-177F7C16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8781-A9F3-7843-9A3F-167E614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598C-265E-6D4B-A806-FBF1C891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BA69E-E5D4-A744-A214-841E6538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2BC0-307D-694B-B438-0083789E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2258-53ED-2944-993C-5D83D75E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68A9-FCC1-E142-8EF3-3D860E65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38760-B76B-DF4D-97BF-04ADAA224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43DA6-7E23-204D-B298-82304738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AC3E-2339-3241-9619-EB8D084A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5001-C08F-5C43-A115-30CAE8D0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F2E9-189F-5747-8C45-C8184B82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8EA1-92F0-7E4E-9C9B-A0A5CD7A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448D-32EF-2141-86C8-A4C60CDB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CF3A6-C7B1-BA47-9410-199DF9DF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318-FFDC-B04D-993E-501E2556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280D3-8945-724F-A499-14665F37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5451-D088-B845-9995-16E54555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69D4B-6D12-9045-8598-ED31BF7C8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EAFA-11D3-9741-84FB-48BD6FE1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20D2-E8A9-9A44-8399-9CBE169F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5E51-1DBB-B247-AF88-72553FC1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7AC-28ED-8547-AADA-3BB27C58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8152-7844-5642-893A-41C753202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540C-E28D-7B45-9FA5-F9B7E0B7E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FDC73-B55D-A541-A6F3-96AB59CC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5FD0-E215-744F-98AC-3FD7600B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5199-419F-2B4D-805F-5BF97731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B4FB-96F6-804F-B90F-F22B005A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3BCA-406F-BF4B-96A1-F1573406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336DB-C307-524F-AD0B-B45CD1D3A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9ADBC-DF70-3E44-8173-B5AFCDAE7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80E2D-AD36-9E46-9D43-D8A2C6C4D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7D5F6-7AF8-C943-B11A-C90E5841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C7D00-F1C1-504E-890B-C76D5D0A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FA5F3-FD2B-3941-B628-7DEBE8D4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58B-69DC-4E4E-AE52-94EF0C5E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AB3CC-EE46-9043-98F6-462B6B8A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9291F-0D3E-914F-BD47-E9BFA98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2354C-A741-744D-AD2E-4D22173B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C4442-2E6A-4144-ACD7-D498EAE4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BEEBF-1239-974E-9C15-8FA26A48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7C2A3-9850-D246-AA42-AFECA19E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BC82-D0AB-4544-B940-BBF3E7A0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B9E-A073-2546-AB69-14F925F6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F7055-3C4B-0844-B8D5-32ADB842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0A45-5E7F-BE44-BAC7-AC60E8C1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4BCF-F6AE-DD4A-89AA-FE8A6133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D48-44D2-3F46-A994-C7421909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5FEA-0AA7-134F-A7C2-C8700786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F0BF0-8DBD-1942-B6D9-22DF36B7D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BC0FD-B57B-A241-8F11-8FABAB36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A93EA-0437-5C49-BFD2-2E87F23B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178B-8E35-B043-8B32-45D7DB2B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CD74E-6B43-3543-A06D-1D2D592E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ABEB2-C573-B345-88F6-A36D3967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F9FDA-253F-F143-B4F7-96A9C4C0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9404-6CF5-D54D-8CBD-F0F37F956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F21F-5C46-2B45-9B00-48FB0F7B4CA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B639-DF32-E84B-963F-2455EA554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94BB-6609-8D46-BFD2-6CB46A00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70.png"/><Relationship Id="rId2" Type="http://schemas.openxmlformats.org/officeDocument/2006/relationships/hyperlink" Target="https://docs.google.com/spreadsheets/d/1edqx16jimZwupb1TU_wp0cehuzQJVj9ddkwLZ4tABHo/edit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0.png"/><Relationship Id="rId7" Type="http://schemas.openxmlformats.org/officeDocument/2006/relationships/image" Target="../media/image91.png"/><Relationship Id="rId2" Type="http://schemas.openxmlformats.org/officeDocument/2006/relationships/hyperlink" Target="https://docs.google.com/spreadsheets/d/1edqx16jimZwupb1TU_wp0cehuzQJVj9ddkwLZ4tABHo/edit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5.png"/><Relationship Id="rId7" Type="http://schemas.openxmlformats.org/officeDocument/2006/relationships/image" Target="../media/image90.png"/><Relationship Id="rId2" Type="http://schemas.openxmlformats.org/officeDocument/2006/relationships/hyperlink" Target="https://docs.google.com/spreadsheets/d/1edqx16jimZwupb1TU_wp0cehuzQJVj9ddkwLZ4tABHo/edit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pload.wikimedia.org/wikipedia/commons/transcoded/c/c5/Impacts_of_ocean_acidification_%28NOAA_EVL%29.webm/Impacts_of_ocean_acidification_%28NOAA_EVL%29.webm.360p.vp9.web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toolkit.climate.gov/sites/default/files/Surface_pH_1770_2100_1s.gi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AAA7B1-A498-26BF-23A6-B6FB785C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8" y="1922385"/>
            <a:ext cx="11197724" cy="39162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2D15B1-7CBE-7A6C-5018-8C394603CD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Sign-up for the review</a:t>
            </a:r>
          </a:p>
        </p:txBody>
      </p:sp>
    </p:spTree>
    <p:extLst>
      <p:ext uri="{BB962C8B-B14F-4D97-AF65-F5344CB8AC3E}">
        <p14:creationId xmlns:p14="http://schemas.microsoft.com/office/powerpoint/2010/main" val="355279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Cascade of carbonate reactions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EB1567-F0C1-6440-BB1C-75AC1B0CE4A4}"/>
              </a:ext>
            </a:extLst>
          </p:cNvPr>
          <p:cNvGrpSpPr/>
          <p:nvPr/>
        </p:nvGrpSpPr>
        <p:grpSpPr>
          <a:xfrm>
            <a:off x="194310" y="919801"/>
            <a:ext cx="6515100" cy="4829489"/>
            <a:chOff x="0" y="0"/>
            <a:chExt cx="8049574" cy="556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9D9D96-E891-1A45-BCF3-BE52EDE76604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EF10AA-A441-0344-B2A7-9F30D08D553A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9C3658-89A7-1642-B109-CF254162F8CC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4159BDE0-BEF3-2945-8EA7-96EBB016EE11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25E7F90-0DEB-6543-9F6A-4CCDF4B5C37B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BFDEE8-1E5E-1745-A23E-62294CDD9228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/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F847CD0-7C0D-C142-A18F-7E4CC55A0BB1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3679CC7D-BF2B-1D43-8499-FF4AB2CD6B4A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41C8E2A-6D39-BF4A-A7A6-86DEB08F25E2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2">
                <a:extLst>
                  <a:ext uri="{FF2B5EF4-FFF2-40B4-BE49-F238E27FC236}">
                    <a16:creationId xmlns:a16="http://schemas.microsoft.com/office/drawing/2014/main" id="{14B3E9CD-9E9E-C945-8282-E5CE126DF66F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Box 33">
                <a:extLst>
                  <a:ext uri="{FF2B5EF4-FFF2-40B4-BE49-F238E27FC236}">
                    <a16:creationId xmlns:a16="http://schemas.microsoft.com/office/drawing/2014/main" id="{F8F1E26D-3E79-5344-863C-166934F6142D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TextBox 34">
                <a:extLst>
                  <a:ext uri="{FF2B5EF4-FFF2-40B4-BE49-F238E27FC236}">
                    <a16:creationId xmlns:a16="http://schemas.microsoft.com/office/drawing/2014/main" id="{B4E3597F-FAF8-5944-B1BA-44E31DC9B912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E0639FB-788D-C74A-8942-C7DF40CEF357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F71AF-9A46-2B47-9D1D-C8BFDF4F7CDE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7958F984-031D-4C4C-B7CD-44579923CFCE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C821B2-2CDC-5C45-9072-D9EDBE096E5E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5821FF3-B315-3541-955A-738CE165ECB8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5A0472F-8EBB-6549-9D01-75936BFA6ED5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43D7921-9B39-9846-AEDB-C1AF781E969B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CAF0B16-3769-914D-9566-A71F049C4136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/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4250D4-E0BE-2FD3-1E64-1850CD7C2994}"/>
                  </a:ext>
                </a:extLst>
              </p:cNvPr>
              <p:cNvSpPr txBox="1"/>
              <p:nvPr/>
            </p:nvSpPr>
            <p:spPr>
              <a:xfrm>
                <a:off x="6694329" y="1171488"/>
                <a:ext cx="5497672" cy="4900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Take-homes from this: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First,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/>
                  <a:t> Atmospheric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causes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which in turn means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(which means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sz="2400" dirty="0"/>
                  <a:t> pH)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Then,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causes 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200" dirty="0"/>
                  <a:t> </a:t>
                </a:r>
                <a:r>
                  <a:rPr lang="en-US" sz="2400" dirty="0"/>
                  <a:t>(“decrease in carbonate”)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dirty="0"/>
                  <a:t>(“increase in bicarbonate”)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4250D4-E0BE-2FD3-1E64-1850CD7C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329" y="1171488"/>
                <a:ext cx="5497672" cy="4900509"/>
              </a:xfrm>
              <a:prstGeom prst="rect">
                <a:avLst/>
              </a:prstGeom>
              <a:blipFill>
                <a:blip r:embed="rId13"/>
                <a:stretch>
                  <a:fillRect l="-1843" t="-1034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5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633942-78C5-B541-A710-890F606532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pH is a logarithmic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102D03-12C5-1141-B113-3B59F6216A1F}"/>
                  </a:ext>
                </a:extLst>
              </p:cNvPr>
              <p:cNvSpPr/>
              <p:nvPr/>
            </p:nvSpPr>
            <p:spPr>
              <a:xfrm>
                <a:off x="0" y="487025"/>
                <a:ext cx="5535826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Getting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from pH</a:t>
                </a:r>
                <a:br>
                  <a:rPr lang="en-US" sz="2400" dirty="0"/>
                </a:b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𝑝𝐻</m:t>
                          </m:r>
                        </m:sup>
                      </m:sSup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concentration in units molarity, </a:t>
                </a:r>
                <a:r>
                  <a:rPr lang="en-US" sz="2400" i="1" u="sng" dirty="0"/>
                  <a:t>M</a:t>
                </a:r>
                <a:r>
                  <a:rPr lang="en-US" sz="2400" dirty="0"/>
                  <a:t> (moles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per liter of seawater). Let’s try this out </a:t>
                </a:r>
                <a:r>
                  <a:rPr lang="en-US" sz="2400" dirty="0">
                    <a:hlinkClick r:id="rId2"/>
                  </a:rPr>
                  <a:t>pH calculator</a:t>
                </a:r>
                <a:r>
                  <a:rPr lang="en-US" sz="2400" dirty="0"/>
                  <a:t> (but make your own copy):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pH=7 and find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Increase &amp; decrease pH by 1 unit (separate columns) and see what happens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Enter current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=8.04</m:t>
                    </m:r>
                  </m:oMath>
                </a14:m>
                <a:r>
                  <a:rPr lang="en-US" sz="2400" dirty="0"/>
                  <a:t> (another column): what’s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102D03-12C5-1141-B113-3B59F6216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025"/>
                <a:ext cx="5535826" cy="5632311"/>
              </a:xfrm>
              <a:prstGeom prst="rect">
                <a:avLst/>
              </a:prstGeom>
              <a:blipFill>
                <a:blip r:embed="rId3"/>
                <a:stretch>
                  <a:fillRect l="-1835" t="-676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2B4A1FC-4065-6940-AE5E-B9AB7B2BD4EC}"/>
              </a:ext>
            </a:extLst>
          </p:cNvPr>
          <p:cNvGrpSpPr/>
          <p:nvPr/>
        </p:nvGrpSpPr>
        <p:grpSpPr>
          <a:xfrm>
            <a:off x="9590644" y="2427349"/>
            <a:ext cx="2436894" cy="1632865"/>
            <a:chOff x="9590643" y="2828606"/>
            <a:chExt cx="2436894" cy="1632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5B4C3B3-0B59-2045-8593-1A26AF275423}"/>
                    </a:ext>
                  </a:extLst>
                </p:cNvPr>
                <p:cNvSpPr txBox="1"/>
                <p:nvPr/>
              </p:nvSpPr>
              <p:spPr>
                <a:xfrm>
                  <a:off x="9675338" y="3341017"/>
                  <a:ext cx="23521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i="1" u="sng" dirty="0"/>
                    <a:t>M</a:t>
                  </a:r>
                  <a:endParaRPr lang="en-US" sz="2000" u="sng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5B4C3B3-0B59-2045-8593-1A26AF275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338" y="3341017"/>
                  <a:ext cx="2352199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09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67DD6A-FDFD-FD47-831B-4E0DE5EBFDDF}"/>
                    </a:ext>
                  </a:extLst>
                </p:cNvPr>
                <p:cNvSpPr txBox="1"/>
                <p:nvPr/>
              </p:nvSpPr>
              <p:spPr>
                <a:xfrm>
                  <a:off x="9675338" y="4061361"/>
                  <a:ext cx="23521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i="1" u="sng" dirty="0"/>
                    <a:t>M</a:t>
                  </a:r>
                  <a:endParaRPr lang="en-US" sz="2000" u="sng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67DD6A-FDFD-FD47-831B-4E0DE5EBF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338" y="4061361"/>
                  <a:ext cx="235219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37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5D10E5E-4645-B74E-8CAA-ABC12D3718BE}"/>
                    </a:ext>
                  </a:extLst>
                </p:cNvPr>
                <p:cNvSpPr/>
                <p:nvPr/>
              </p:nvSpPr>
              <p:spPr>
                <a:xfrm>
                  <a:off x="9590643" y="2828606"/>
                  <a:ext cx="12607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5D10E5E-4645-B74E-8CAA-ABC12D371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643" y="2828606"/>
                  <a:ext cx="126079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5AC820-24B6-0345-B1FD-0EB17CD146BF}"/>
                    </a:ext>
                  </a:extLst>
                </p:cNvPr>
                <p:cNvSpPr txBox="1"/>
                <p:nvPr/>
              </p:nvSpPr>
              <p:spPr>
                <a:xfrm>
                  <a:off x="9675338" y="3701189"/>
                  <a:ext cx="23521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i="1" u="sng" dirty="0"/>
                    <a:t>M</a:t>
                  </a:r>
                  <a:endParaRPr lang="en-US" sz="2000" u="sng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5AC820-24B6-0345-B1FD-0EB17CD14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338" y="3701189"/>
                  <a:ext cx="2352199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606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EF2B949B-45E1-D446-AFB4-47484607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5" r="16648"/>
          <a:stretch/>
        </p:blipFill>
        <p:spPr bwMode="auto">
          <a:xfrm>
            <a:off x="5535827" y="550295"/>
            <a:ext cx="3919448" cy="58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18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633942-78C5-B541-A710-890F606532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pH is a logarithmic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102D03-12C5-1141-B113-3B59F6216A1F}"/>
                  </a:ext>
                </a:extLst>
              </p:cNvPr>
              <p:cNvSpPr/>
              <p:nvPr/>
            </p:nvSpPr>
            <p:spPr>
              <a:xfrm>
                <a:off x="-2192" y="542611"/>
                <a:ext cx="553582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Getting pH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Let’s try this out too! (</a:t>
                </a:r>
                <a:r>
                  <a:rPr lang="en-US" sz="2400" dirty="0">
                    <a:hlinkClick r:id="rId2"/>
                  </a:rPr>
                  <a:t>pH calculator</a:t>
                </a:r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400" dirty="0"/>
                  <a:t> and verify the pH equals 7.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 for other values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102D03-12C5-1141-B113-3B59F6216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2" y="542611"/>
                <a:ext cx="5535826" cy="3416320"/>
              </a:xfrm>
              <a:prstGeom prst="rect">
                <a:avLst/>
              </a:prstGeom>
              <a:blipFill>
                <a:blip r:embed="rId3"/>
                <a:stretch>
                  <a:fillRect l="-1835" t="-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EF2B949B-45E1-D446-AFB4-47484607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5" r="16648"/>
          <a:stretch/>
        </p:blipFill>
        <p:spPr bwMode="auto">
          <a:xfrm>
            <a:off x="5535827" y="550295"/>
            <a:ext cx="3919448" cy="58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CE07E-4C3E-10E4-3F11-0C83990A7F75}"/>
              </a:ext>
            </a:extLst>
          </p:cNvPr>
          <p:cNvGrpSpPr/>
          <p:nvPr/>
        </p:nvGrpSpPr>
        <p:grpSpPr>
          <a:xfrm>
            <a:off x="9590644" y="2427349"/>
            <a:ext cx="2436894" cy="1632865"/>
            <a:chOff x="9590643" y="2828606"/>
            <a:chExt cx="2436894" cy="1632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548136C-70F1-E295-59C4-00CB8EB6AC0C}"/>
                    </a:ext>
                  </a:extLst>
                </p:cNvPr>
                <p:cNvSpPr txBox="1"/>
                <p:nvPr/>
              </p:nvSpPr>
              <p:spPr>
                <a:xfrm>
                  <a:off x="9675338" y="3341017"/>
                  <a:ext cx="23521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i="1" u="sng" dirty="0"/>
                    <a:t>M</a:t>
                  </a:r>
                  <a:endParaRPr lang="en-US" sz="2000" u="sng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548136C-70F1-E295-59C4-00CB8EB6A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338" y="3341017"/>
                  <a:ext cx="235219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09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51F5DB-34B9-B7EF-688E-46F0450B6E6C}"/>
                    </a:ext>
                  </a:extLst>
                </p:cNvPr>
                <p:cNvSpPr txBox="1"/>
                <p:nvPr/>
              </p:nvSpPr>
              <p:spPr>
                <a:xfrm>
                  <a:off x="9675338" y="4061361"/>
                  <a:ext cx="23521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i="1" u="sng" dirty="0"/>
                    <a:t>M</a:t>
                  </a:r>
                  <a:endParaRPr lang="en-US" sz="2000" u="sng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51F5DB-34B9-B7EF-688E-46F0450B6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338" y="4061361"/>
                  <a:ext cx="2352199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937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8BB3021-90CC-A024-9B6C-C2F3550F9303}"/>
                    </a:ext>
                  </a:extLst>
                </p:cNvPr>
                <p:cNvSpPr/>
                <p:nvPr/>
              </p:nvSpPr>
              <p:spPr>
                <a:xfrm>
                  <a:off x="9590643" y="2828606"/>
                  <a:ext cx="12607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8BB3021-90CC-A024-9B6C-C2F3550F93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643" y="2828606"/>
                  <a:ext cx="126079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D139A5-33AE-C7DB-A980-470F57C10B94}"/>
                    </a:ext>
                  </a:extLst>
                </p:cNvPr>
                <p:cNvSpPr txBox="1"/>
                <p:nvPr/>
              </p:nvSpPr>
              <p:spPr>
                <a:xfrm>
                  <a:off x="9675338" y="3701189"/>
                  <a:ext cx="23521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i="1" u="sng" dirty="0"/>
                    <a:t>M</a:t>
                  </a:r>
                  <a:endParaRPr lang="en-US" sz="2000" u="sng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5AC820-24B6-0345-B1FD-0EB17CD14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338" y="3701189"/>
                  <a:ext cx="2352199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606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921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633942-78C5-B541-A710-890F606532CD}"/>
              </a:ext>
            </a:extLst>
          </p:cNvPr>
          <p:cNvSpPr txBox="1">
            <a:spLocks/>
          </p:cNvSpPr>
          <p:nvPr/>
        </p:nvSpPr>
        <p:spPr>
          <a:xfrm>
            <a:off x="0" y="12879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Log identities we’ll need going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102D03-12C5-1141-B113-3B59F6216A1F}"/>
                  </a:ext>
                </a:extLst>
              </p:cNvPr>
              <p:cNvSpPr/>
              <p:nvPr/>
            </p:nvSpPr>
            <p:spPr>
              <a:xfrm>
                <a:off x="164459" y="1591772"/>
                <a:ext cx="5144529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Log of a </a:t>
                </a:r>
                <a:r>
                  <a:rPr lang="en-US" sz="2400" b="1" u="sng" dirty="0"/>
                  <a:t>product</a:t>
                </a:r>
                <a:r>
                  <a:rPr lang="en-US" sz="2400" dirty="0"/>
                  <a:t>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/>
                  <a:t>Log of a </a:t>
                </a:r>
                <a:r>
                  <a:rPr lang="en-US" sz="2400" b="1" u="sng" dirty="0"/>
                  <a:t>quotient</a:t>
                </a:r>
                <a:r>
                  <a:rPr lang="en-US" sz="2400" b="1" dirty="0"/>
                  <a:t>:</a:t>
                </a:r>
                <a:endParaRPr lang="en-US" sz="2400" dirty="0"/>
              </a:p>
              <a:p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Let’s try this out too! (</a:t>
                </a:r>
                <a:r>
                  <a:rPr lang="en-US" sz="2400" dirty="0">
                    <a:hlinkClick r:id="rId2"/>
                  </a:rPr>
                  <a:t>pH calculator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102D03-12C5-1141-B113-3B59F6216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9" y="1591772"/>
                <a:ext cx="5144529" cy="3416320"/>
              </a:xfrm>
              <a:prstGeom prst="rect">
                <a:avLst/>
              </a:prstGeom>
              <a:blipFill>
                <a:blip r:embed="rId3"/>
                <a:stretch>
                  <a:fillRect l="-1720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EF2B949B-45E1-D446-AFB4-47484607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5" r="16648"/>
          <a:stretch/>
        </p:blipFill>
        <p:spPr bwMode="auto">
          <a:xfrm>
            <a:off x="5535827" y="550295"/>
            <a:ext cx="3919448" cy="58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D474B-E77A-C66A-B603-877D0BF014D4}"/>
              </a:ext>
            </a:extLst>
          </p:cNvPr>
          <p:cNvGrpSpPr/>
          <p:nvPr/>
        </p:nvGrpSpPr>
        <p:grpSpPr>
          <a:xfrm>
            <a:off x="9590644" y="2427349"/>
            <a:ext cx="2436894" cy="1632865"/>
            <a:chOff x="9590643" y="2828606"/>
            <a:chExt cx="2436894" cy="1632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814059-C221-F800-DF34-329CD966FAE6}"/>
                    </a:ext>
                  </a:extLst>
                </p:cNvPr>
                <p:cNvSpPr txBox="1"/>
                <p:nvPr/>
              </p:nvSpPr>
              <p:spPr>
                <a:xfrm>
                  <a:off x="9675338" y="3341017"/>
                  <a:ext cx="23521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i="1" u="sng" dirty="0"/>
                    <a:t>M</a:t>
                  </a:r>
                  <a:endParaRPr lang="en-US" sz="2000" u="sng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814059-C221-F800-DF34-329CD966F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338" y="3341017"/>
                  <a:ext cx="235219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09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6636D3-A14A-7668-2017-9B15E97ACBEB}"/>
                    </a:ext>
                  </a:extLst>
                </p:cNvPr>
                <p:cNvSpPr txBox="1"/>
                <p:nvPr/>
              </p:nvSpPr>
              <p:spPr>
                <a:xfrm>
                  <a:off x="9675338" y="4061361"/>
                  <a:ext cx="23521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i="1" u="sng" dirty="0"/>
                    <a:t>M</a:t>
                  </a:r>
                  <a:endParaRPr lang="en-US" sz="2000" u="sng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6636D3-A14A-7668-2017-9B15E97AC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338" y="4061361"/>
                  <a:ext cx="2352199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937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D24DD4E-53F9-A157-7720-02660E914F4D}"/>
                    </a:ext>
                  </a:extLst>
                </p:cNvPr>
                <p:cNvSpPr/>
                <p:nvPr/>
              </p:nvSpPr>
              <p:spPr>
                <a:xfrm>
                  <a:off x="9590643" y="2828606"/>
                  <a:ext cx="12607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D24DD4E-53F9-A157-7720-02660E914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643" y="2828606"/>
                  <a:ext cx="126079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FCCF19E-A727-8B5C-9E15-507698CD09BE}"/>
                    </a:ext>
                  </a:extLst>
                </p:cNvPr>
                <p:cNvSpPr txBox="1"/>
                <p:nvPr/>
              </p:nvSpPr>
              <p:spPr>
                <a:xfrm>
                  <a:off x="9675338" y="3701189"/>
                  <a:ext cx="23521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i="1" u="sng" dirty="0"/>
                    <a:t>M</a:t>
                  </a:r>
                  <a:endParaRPr lang="en-US" sz="2000" u="sng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5AC820-24B6-0345-B1FD-0EB17CD14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338" y="3701189"/>
                  <a:ext cx="2352199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606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486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63E7E9-FEF6-01F2-2D6C-C976BA11C5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Introduction to ocean acidification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E679949E-92F5-520A-5450-241038F1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27259"/>
            <a:ext cx="7579376" cy="5203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057E8-408B-FE54-79C6-214FB565018D}"/>
              </a:ext>
            </a:extLst>
          </p:cNvPr>
          <p:cNvSpPr txBox="1"/>
          <p:nvPr/>
        </p:nvSpPr>
        <p:spPr>
          <a:xfrm>
            <a:off x="3011424" y="6130722"/>
            <a:ext cx="616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Ocean_acidification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5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63E7E9-FEF6-01F2-2D6C-C976BA11C5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Ocean pH varies according to where (and when) you are</a:t>
            </a:r>
          </a:p>
        </p:txBody>
      </p:sp>
      <p:pic>
        <p:nvPicPr>
          <p:cNvPr id="4102" name="Picture 6">
            <a:hlinkClick r:id="rId2"/>
            <a:extLst>
              <a:ext uri="{FF2B5EF4-FFF2-40B4-BE49-F238E27FC236}">
                <a16:creationId xmlns:a16="http://schemas.microsoft.com/office/drawing/2014/main" id="{A25B1D41-10C9-38B8-862B-BBB86A54B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168400"/>
            <a:ext cx="10160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1AEC61-900D-B146-C45E-7EA98D190B67}"/>
              </a:ext>
            </a:extLst>
          </p:cNvPr>
          <p:cNvSpPr txBox="1"/>
          <p:nvPr/>
        </p:nvSpPr>
        <p:spPr>
          <a:xfrm>
            <a:off x="1128712" y="5946057"/>
            <a:ext cx="10678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toolkit.climate.gov</a:t>
            </a:r>
            <a:r>
              <a:rPr lang="en-US" dirty="0"/>
              <a:t>/sites/default/files/Surface_pH_1770_2100_1s.gif</a:t>
            </a:r>
          </a:p>
        </p:txBody>
      </p:sp>
    </p:spTree>
    <p:extLst>
      <p:ext uri="{BB962C8B-B14F-4D97-AF65-F5344CB8AC3E}">
        <p14:creationId xmlns:p14="http://schemas.microsoft.com/office/powerpoint/2010/main" val="403202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773A49F-29CA-728E-80C0-1FABDB389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606736"/>
            <a:ext cx="9185910" cy="439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B2D083-4529-89B4-822A-B9EA6EEAD1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Ocean pH also varies with depth</a:t>
            </a:r>
          </a:p>
        </p:txBody>
      </p:sp>
    </p:spTree>
    <p:extLst>
      <p:ext uri="{BB962C8B-B14F-4D97-AF65-F5344CB8AC3E}">
        <p14:creationId xmlns:p14="http://schemas.microsoft.com/office/powerpoint/2010/main" val="32886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85536-4B22-2169-6272-33C7484E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253"/>
            <a:ext cx="12192000" cy="592949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B3B241-2321-9F54-2018-6961E01C97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Atmospheric CO</a:t>
            </a:r>
            <a:r>
              <a:rPr lang="en-US" sz="3000" b="1" baseline="-25000" dirty="0">
                <a:latin typeface="+mn-lt"/>
              </a:rPr>
              <a:t>2</a:t>
            </a:r>
            <a:r>
              <a:rPr lang="en-US" sz="3000" b="1" dirty="0">
                <a:latin typeface="+mn-lt"/>
              </a:rPr>
              <a:t> measurements at Mauna Loa</a:t>
            </a:r>
          </a:p>
        </p:txBody>
      </p:sp>
    </p:spTree>
    <p:extLst>
      <p:ext uri="{BB962C8B-B14F-4D97-AF65-F5344CB8AC3E}">
        <p14:creationId xmlns:p14="http://schemas.microsoft.com/office/powerpoint/2010/main" val="35683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AC9C435-949E-3949-9888-4382C7F9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665" y="542611"/>
            <a:ext cx="6170140" cy="54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633942-78C5-B541-A710-890F606532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Impact of rising atmospheric CO</a:t>
            </a:r>
            <a:r>
              <a:rPr lang="en-US" sz="3000" b="1" baseline="-25000" dirty="0">
                <a:latin typeface="+mn-lt"/>
              </a:rPr>
              <a:t>2</a:t>
            </a:r>
            <a:r>
              <a:rPr lang="en-US" sz="3000" b="1" dirty="0">
                <a:latin typeface="+mn-lt"/>
              </a:rPr>
              <a:t> on ocean 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25F7D-BB4B-1A46-917B-0084FCC34908}"/>
              </a:ext>
            </a:extLst>
          </p:cNvPr>
          <p:cNvSpPr/>
          <p:nvPr/>
        </p:nvSpPr>
        <p:spPr>
          <a:xfrm>
            <a:off x="1260388" y="6396335"/>
            <a:ext cx="9193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www.researchgate.net</a:t>
            </a:r>
            <a:r>
              <a:rPr lang="en-US" sz="1200" dirty="0"/>
              <a:t>/post/Is_the_Mauna_Loa_Observatory_Hawaii_records_for_C02_representative_of_Global_CO2_for_the_Earth_Atmosphere_Are_they_the_proof_of_GLOBAL_WARMING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6F1845-F39C-2848-A867-160F8AA2C91B}"/>
              </a:ext>
            </a:extLst>
          </p:cNvPr>
          <p:cNvGrpSpPr/>
          <p:nvPr/>
        </p:nvGrpSpPr>
        <p:grpSpPr>
          <a:xfrm>
            <a:off x="69908" y="4047060"/>
            <a:ext cx="2577081" cy="1200329"/>
            <a:chOff x="69908" y="4047060"/>
            <a:chExt cx="2577081" cy="12003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5C3A0C-A3BB-FE4F-9F68-7F2AD63C385F}"/>
                </a:ext>
              </a:extLst>
            </p:cNvPr>
            <p:cNvSpPr/>
            <p:nvPr/>
          </p:nvSpPr>
          <p:spPr>
            <a:xfrm>
              <a:off x="2386103" y="4441360"/>
              <a:ext cx="260886" cy="2760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1FB0CB-4036-B443-A039-4C380033AF3D}"/>
                </a:ext>
              </a:extLst>
            </p:cNvPr>
            <p:cNvSpPr txBox="1"/>
            <p:nvPr/>
          </p:nvSpPr>
          <p:spPr>
            <a:xfrm>
              <a:off x="69908" y="4047060"/>
              <a:ext cx="24466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Pre-industrial </a:t>
              </a:r>
              <a:r>
                <a:rPr lang="en-US" sz="2400" dirty="0">
                  <a:solidFill>
                    <a:srgbClr val="FF0000"/>
                  </a:solidFill>
                </a:rPr>
                <a:t>atmospheric CO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2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/>
                <a:t>was 290 ppm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B4000E-7B3F-2945-B5F7-9B9599883CC4}"/>
              </a:ext>
            </a:extLst>
          </p:cNvPr>
          <p:cNvGrpSpPr/>
          <p:nvPr/>
        </p:nvGrpSpPr>
        <p:grpSpPr>
          <a:xfrm>
            <a:off x="7492480" y="739505"/>
            <a:ext cx="4233505" cy="839875"/>
            <a:chOff x="90780" y="3993046"/>
            <a:chExt cx="4233505" cy="83987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76A457-A970-514C-B571-A6AF59204456}"/>
                </a:ext>
              </a:extLst>
            </p:cNvPr>
            <p:cNvSpPr/>
            <p:nvPr/>
          </p:nvSpPr>
          <p:spPr>
            <a:xfrm>
              <a:off x="90780" y="4556877"/>
              <a:ext cx="260886" cy="2760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9B9F90-9ECF-0A43-8B04-BE7107827281}"/>
                </a:ext>
              </a:extLst>
            </p:cNvPr>
            <p:cNvSpPr txBox="1"/>
            <p:nvPr/>
          </p:nvSpPr>
          <p:spPr>
            <a:xfrm>
              <a:off x="982446" y="3993046"/>
              <a:ext cx="33418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 2016, </a:t>
              </a:r>
              <a:r>
                <a:rPr lang="en-US" sz="2400" dirty="0">
                  <a:solidFill>
                    <a:srgbClr val="FF0000"/>
                  </a:solidFill>
                </a:rPr>
                <a:t>atmospheric CO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2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/>
                <a:t>was 403 ppm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001BC2-DE5B-7C4D-AA80-CE2D7C343C08}"/>
              </a:ext>
            </a:extLst>
          </p:cNvPr>
          <p:cNvGrpSpPr/>
          <p:nvPr/>
        </p:nvGrpSpPr>
        <p:grpSpPr>
          <a:xfrm>
            <a:off x="7454380" y="4579382"/>
            <a:ext cx="4539916" cy="461665"/>
            <a:chOff x="7454380" y="4579382"/>
            <a:chExt cx="4539916" cy="46166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71536F8-241C-794D-9EA4-72523DDEED3A}"/>
                </a:ext>
              </a:extLst>
            </p:cNvPr>
            <p:cNvSpPr/>
            <p:nvPr/>
          </p:nvSpPr>
          <p:spPr>
            <a:xfrm>
              <a:off x="7454380" y="4615804"/>
              <a:ext cx="260886" cy="27604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23E999-225C-E442-B09F-BCDD4436F5CD}"/>
                </a:ext>
              </a:extLst>
            </p:cNvPr>
            <p:cNvSpPr txBox="1"/>
            <p:nvPr/>
          </p:nvSpPr>
          <p:spPr>
            <a:xfrm>
              <a:off x="8268471" y="4579382"/>
              <a:ext cx="3725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 2016, </a:t>
              </a:r>
              <a:r>
                <a:rPr lang="en-US" sz="2400" dirty="0">
                  <a:solidFill>
                    <a:srgbClr val="0070C0"/>
                  </a:solidFill>
                </a:rPr>
                <a:t>ocean pH </a:t>
              </a:r>
              <a:r>
                <a:rPr lang="en-US" sz="2400" dirty="0"/>
                <a:t>was 8.06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F9184D-CC80-EB4F-A9BD-F575236E6757}"/>
              </a:ext>
            </a:extLst>
          </p:cNvPr>
          <p:cNvGrpSpPr/>
          <p:nvPr/>
        </p:nvGrpSpPr>
        <p:grpSpPr>
          <a:xfrm>
            <a:off x="47366" y="2179420"/>
            <a:ext cx="2599623" cy="830997"/>
            <a:chOff x="47366" y="2179420"/>
            <a:chExt cx="2599623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487EAC-1AAD-D64C-A0AF-00BB7C0B96B0}"/>
                </a:ext>
              </a:extLst>
            </p:cNvPr>
            <p:cNvSpPr txBox="1"/>
            <p:nvPr/>
          </p:nvSpPr>
          <p:spPr>
            <a:xfrm>
              <a:off x="47366" y="2179420"/>
              <a:ext cx="2446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Pre-industrial </a:t>
              </a:r>
              <a:r>
                <a:rPr lang="en-US" sz="2400" dirty="0">
                  <a:solidFill>
                    <a:srgbClr val="0070C0"/>
                  </a:solidFill>
                </a:rPr>
                <a:t>ocean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rgbClr val="0070C0"/>
                  </a:solidFill>
                </a:rPr>
                <a:t>pH</a:t>
              </a:r>
              <a:r>
                <a:rPr lang="en-US" sz="2400" dirty="0"/>
                <a:t> was 8.2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22CC34-1187-3945-A3B6-0A2CB9F7C163}"/>
                </a:ext>
              </a:extLst>
            </p:cNvPr>
            <p:cNvSpPr/>
            <p:nvPr/>
          </p:nvSpPr>
          <p:spPr>
            <a:xfrm>
              <a:off x="2386103" y="2456896"/>
              <a:ext cx="260886" cy="27604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31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AC9C435-949E-3949-9888-4382C7F9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665" y="542611"/>
            <a:ext cx="6170140" cy="546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633942-78C5-B541-A710-890F606532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Impact of rising atmospheric CO</a:t>
            </a:r>
            <a:r>
              <a:rPr lang="en-US" sz="3000" b="1" baseline="-25000" dirty="0">
                <a:latin typeface="+mn-lt"/>
              </a:rPr>
              <a:t>2</a:t>
            </a:r>
            <a:r>
              <a:rPr lang="en-US" sz="3000" b="1" dirty="0">
                <a:latin typeface="+mn-lt"/>
              </a:rPr>
              <a:t> on ocean 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25F7D-BB4B-1A46-917B-0084FCC34908}"/>
              </a:ext>
            </a:extLst>
          </p:cNvPr>
          <p:cNvSpPr/>
          <p:nvPr/>
        </p:nvSpPr>
        <p:spPr>
          <a:xfrm>
            <a:off x="1260388" y="6396335"/>
            <a:ext cx="9193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www.researchgate.net</a:t>
            </a:r>
            <a:r>
              <a:rPr lang="en-US" sz="1200" dirty="0"/>
              <a:t>/post/Is_the_Mauna_Loa_Observatory_Hawaii_records_for_C02_representative_of_Global_CO2_for_the_Earth_Atmosphere_Are_they_the_proof_of_GLOBAL_WARMING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6F1845-F39C-2848-A867-160F8AA2C91B}"/>
              </a:ext>
            </a:extLst>
          </p:cNvPr>
          <p:cNvGrpSpPr/>
          <p:nvPr/>
        </p:nvGrpSpPr>
        <p:grpSpPr>
          <a:xfrm>
            <a:off x="69908" y="4047060"/>
            <a:ext cx="2577081" cy="1200329"/>
            <a:chOff x="69908" y="4047060"/>
            <a:chExt cx="2577081" cy="12003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5C3A0C-A3BB-FE4F-9F68-7F2AD63C385F}"/>
                </a:ext>
              </a:extLst>
            </p:cNvPr>
            <p:cNvSpPr/>
            <p:nvPr/>
          </p:nvSpPr>
          <p:spPr>
            <a:xfrm>
              <a:off x="2386103" y="4441360"/>
              <a:ext cx="260886" cy="2760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1FB0CB-4036-B443-A039-4C380033AF3D}"/>
                </a:ext>
              </a:extLst>
            </p:cNvPr>
            <p:cNvSpPr txBox="1"/>
            <p:nvPr/>
          </p:nvSpPr>
          <p:spPr>
            <a:xfrm>
              <a:off x="69908" y="4047060"/>
              <a:ext cx="24466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Pre-industrial </a:t>
              </a:r>
              <a:r>
                <a:rPr lang="en-US" sz="2400" dirty="0">
                  <a:solidFill>
                    <a:srgbClr val="FF0000"/>
                  </a:solidFill>
                </a:rPr>
                <a:t>atmospheric CO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2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/>
                <a:t>was 290 ppm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4476A457-A970-514C-B571-A6AF59204456}"/>
              </a:ext>
            </a:extLst>
          </p:cNvPr>
          <p:cNvSpPr/>
          <p:nvPr/>
        </p:nvSpPr>
        <p:spPr>
          <a:xfrm>
            <a:off x="7820008" y="1077408"/>
            <a:ext cx="260886" cy="276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1536F8-241C-794D-9EA4-72523DDEED3A}"/>
              </a:ext>
            </a:extLst>
          </p:cNvPr>
          <p:cNvSpPr/>
          <p:nvPr/>
        </p:nvSpPr>
        <p:spPr>
          <a:xfrm>
            <a:off x="7844071" y="4744385"/>
            <a:ext cx="260886" cy="27604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F9184D-CC80-EB4F-A9BD-F575236E6757}"/>
              </a:ext>
            </a:extLst>
          </p:cNvPr>
          <p:cNvGrpSpPr/>
          <p:nvPr/>
        </p:nvGrpSpPr>
        <p:grpSpPr>
          <a:xfrm>
            <a:off x="47366" y="2179420"/>
            <a:ext cx="2599623" cy="830997"/>
            <a:chOff x="47366" y="2179420"/>
            <a:chExt cx="2599623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487EAC-1AAD-D64C-A0AF-00BB7C0B96B0}"/>
                </a:ext>
              </a:extLst>
            </p:cNvPr>
            <p:cNvSpPr txBox="1"/>
            <p:nvPr/>
          </p:nvSpPr>
          <p:spPr>
            <a:xfrm>
              <a:off x="47366" y="2179420"/>
              <a:ext cx="2446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Pre-industrial </a:t>
              </a:r>
              <a:r>
                <a:rPr lang="en-US" sz="2400" dirty="0">
                  <a:solidFill>
                    <a:srgbClr val="0070C0"/>
                  </a:solidFill>
                </a:rPr>
                <a:t>ocean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rgbClr val="0070C0"/>
                  </a:solidFill>
                </a:rPr>
                <a:t>pH</a:t>
              </a:r>
              <a:r>
                <a:rPr lang="en-US" sz="2400" dirty="0"/>
                <a:t> was 8.2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22CC34-1187-3945-A3B6-0A2CB9F7C163}"/>
                </a:ext>
              </a:extLst>
            </p:cNvPr>
            <p:cNvSpPr/>
            <p:nvPr/>
          </p:nvSpPr>
          <p:spPr>
            <a:xfrm>
              <a:off x="2386103" y="2456896"/>
              <a:ext cx="260886" cy="27604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1209A04-A005-FF93-F0DC-80302A367FA2}"/>
              </a:ext>
            </a:extLst>
          </p:cNvPr>
          <p:cNvSpPr txBox="1"/>
          <p:nvPr/>
        </p:nvSpPr>
        <p:spPr>
          <a:xfrm>
            <a:off x="8340662" y="661909"/>
            <a:ext cx="3341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2022, </a:t>
            </a:r>
            <a:r>
              <a:rPr lang="en-US" sz="2400" dirty="0">
                <a:solidFill>
                  <a:srgbClr val="FF0000"/>
                </a:solidFill>
              </a:rPr>
              <a:t>atmospheric CO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419 ppm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C0A28-7DCE-8E48-2E93-144BD6D07B22}"/>
              </a:ext>
            </a:extLst>
          </p:cNvPr>
          <p:cNvSpPr txBox="1"/>
          <p:nvPr/>
        </p:nvSpPr>
        <p:spPr>
          <a:xfrm>
            <a:off x="8268471" y="4579382"/>
            <a:ext cx="372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2016, </a:t>
            </a:r>
            <a:r>
              <a:rPr lang="en-US" sz="2400" dirty="0">
                <a:solidFill>
                  <a:srgbClr val="0070C0"/>
                </a:solidFill>
              </a:rPr>
              <a:t>ocean pH i</a:t>
            </a:r>
            <a:r>
              <a:rPr lang="en-US" sz="2400" dirty="0"/>
              <a:t>s 8.04</a:t>
            </a:r>
          </a:p>
        </p:txBody>
      </p:sp>
    </p:spTree>
    <p:extLst>
      <p:ext uri="{BB962C8B-B14F-4D97-AF65-F5344CB8AC3E}">
        <p14:creationId xmlns:p14="http://schemas.microsoft.com/office/powerpoint/2010/main" val="67990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DE4016-F6B0-E7B4-C6E4-412FD2C6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510884"/>
            <a:ext cx="8339328" cy="336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E3BD10-1483-E490-A7FE-E568F9AAE224}"/>
              </a:ext>
            </a:extLst>
          </p:cNvPr>
          <p:cNvSpPr txBox="1">
            <a:spLocks/>
          </p:cNvSpPr>
          <p:nvPr/>
        </p:nvSpPr>
        <p:spPr>
          <a:xfrm>
            <a:off x="55880" y="2193466"/>
            <a:ext cx="1492504" cy="7241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https://</a:t>
            </a:r>
            <a:r>
              <a:rPr lang="en-US" sz="1800" dirty="0" err="1">
                <a:latin typeface="+mn-lt"/>
              </a:rPr>
              <a:t>www.researchgate.net</a:t>
            </a:r>
            <a:r>
              <a:rPr lang="en-US" sz="1800" dirty="0">
                <a:latin typeface="+mn-lt"/>
              </a:rPr>
              <a:t>/publication/328166919_A_new_climate_change_vulnerability_assessment_for_fisheries_and_aquaculture/</a:t>
            </a:r>
            <a:r>
              <a:rPr lang="en-US" sz="1800" dirty="0" err="1">
                <a:latin typeface="+mn-lt"/>
              </a:rPr>
              <a:t>figures?lo</a:t>
            </a:r>
            <a:r>
              <a:rPr lang="en-US" sz="1800" dirty="0">
                <a:latin typeface="+mn-lt"/>
              </a:rPr>
              <a:t>=1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B3FC89-581E-4308-59D9-414DB4408E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Which oceans are acidifying? It seems the Arctic is getting hit the most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532B4E-E548-F400-06D9-949C37CD2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48" y="3876048"/>
            <a:ext cx="5096867" cy="273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FC2D8-1723-BAEA-1C5A-6C566AC5F932}"/>
              </a:ext>
            </a:extLst>
          </p:cNvPr>
          <p:cNvSpPr txBox="1"/>
          <p:nvPr/>
        </p:nvSpPr>
        <p:spPr>
          <a:xfrm>
            <a:off x="55880" y="5051798"/>
            <a:ext cx="2455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www.sciencephoto.com</a:t>
            </a:r>
            <a:r>
              <a:rPr lang="en-US" dirty="0"/>
              <a:t>/media/684079/view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2B983-9CA8-A14D-7B9C-763BF03BA2E8}"/>
              </a:ext>
            </a:extLst>
          </p:cNvPr>
          <p:cNvSpPr txBox="1"/>
          <p:nvPr/>
        </p:nvSpPr>
        <p:spPr>
          <a:xfrm>
            <a:off x="4303776" y="2186194"/>
            <a:ext cx="2974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+mn-lt"/>
              </a:rPr>
              <a:t>Drop</a:t>
            </a:r>
            <a:r>
              <a:rPr lang="en-US" sz="1800" b="1" dirty="0">
                <a:latin typeface="+mn-lt"/>
              </a:rPr>
              <a:t> in 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1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Relationship between pH and atmospheric CO</a:t>
            </a:r>
            <a:r>
              <a:rPr lang="en-US" sz="3000" b="1" baseline="-25000" dirty="0">
                <a:latin typeface="+mn-lt"/>
              </a:rPr>
              <a:t>2</a:t>
            </a:r>
            <a:endParaRPr lang="en-US" sz="30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9235816-ED24-7F4E-8FED-A954D7B56C4E}"/>
                  </a:ext>
                </a:extLst>
              </p:cNvPr>
              <p:cNvSpPr/>
              <p:nvPr/>
            </p:nvSpPr>
            <p:spPr>
              <a:xfrm>
                <a:off x="48885" y="2090172"/>
                <a:ext cx="531766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pH is all about the concentration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in water.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The bigger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1" dirty="0"/>
                  <a:t>, the lower the </a:t>
                </a:r>
                <a:r>
                  <a:rPr lang="en-US" sz="2400" b="1" dirty="0" err="1"/>
                  <a:t>pH.</a:t>
                </a:r>
                <a:r>
                  <a:rPr lang="en-US" sz="2400" b="1" dirty="0"/>
                  <a:t> </a:t>
                </a:r>
              </a:p>
              <a:p>
                <a:pPr marL="342900" indent="-342900">
                  <a:buFont typeface="Symbol" pitchFamily="2" charset="2"/>
                  <a:buChar char="Þ"/>
                </a:pPr>
                <a:endParaRPr lang="en-US" sz="2400" b="1" dirty="0"/>
              </a:p>
              <a:p>
                <a:r>
                  <a:rPr lang="en-US" sz="2400" dirty="0"/>
                  <a:t>How does increased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in the air increase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9235816-ED24-7F4E-8FED-A954D7B56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" y="2090172"/>
                <a:ext cx="5317660" cy="2677656"/>
              </a:xfrm>
              <a:prstGeom prst="rect">
                <a:avLst/>
              </a:prstGeom>
              <a:blipFill>
                <a:blip r:embed="rId2"/>
                <a:stretch>
                  <a:fillRect l="-1667" t="-141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4">
            <a:extLst>
              <a:ext uri="{FF2B5EF4-FFF2-40B4-BE49-F238E27FC236}">
                <a16:creationId xmlns:a16="http://schemas.microsoft.com/office/drawing/2014/main" id="{34A9EA96-48F6-73DD-41BE-C892E80E2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96" y="982176"/>
            <a:ext cx="5942772" cy="526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65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703</Words>
  <Application>Microsoft Macintosh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atoms “look” like</dc:title>
  <dc:creator>Steven</dc:creator>
  <cp:lastModifiedBy>Steven</cp:lastModifiedBy>
  <cp:revision>185</cp:revision>
  <dcterms:created xsi:type="dcterms:W3CDTF">2021-01-10T23:30:13Z</dcterms:created>
  <dcterms:modified xsi:type="dcterms:W3CDTF">2022-04-25T21:21:26Z</dcterms:modified>
</cp:coreProperties>
</file>