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3" r:id="rId2"/>
    <p:sldId id="295" r:id="rId3"/>
    <p:sldId id="306" r:id="rId4"/>
    <p:sldId id="307" r:id="rId5"/>
    <p:sldId id="30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67"/>
    <p:restoredTop sz="95952"/>
  </p:normalViewPr>
  <p:slideViewPr>
    <p:cSldViewPr snapToGrid="0" showGuides="1">
      <p:cViewPr varScale="1">
        <p:scale>
          <a:sx n="73" d="100"/>
          <a:sy n="73" d="100"/>
        </p:scale>
        <p:origin x="232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CD33-D182-9971-5674-9965E869F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F5ADC-B936-AB32-C788-2279DA81E7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71966-2815-0736-9980-37527285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C61BB-DD78-65CF-E124-169EBFD4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3670-9CEE-6FFA-31CE-F8A98B95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F9B9-90B6-DCA3-05A6-9450BC61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78E04-8F07-1AEA-D390-E2C597EDD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DB1FF-F48E-4ED4-0B45-D5B63B91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970B-7E58-CDAB-8C7C-21BDA574D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FB01E-9C7C-BA03-20B7-B406C1B6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AA948-A9DA-68BF-2341-E0653D37D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C6B8D-3D94-EE4B-8E9B-5D2BD389A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C55C6-A1E4-BB81-9E56-68820D522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0005-4753-2038-FA66-A815654F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87CF9-4C75-0948-D240-38F0C279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53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F953-7036-A477-EE43-625AA03A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8E86-7142-B061-37E6-BFFB90259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20F79-D3F7-AA6B-9590-2A036F200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3DF49-E63E-4BE6-B16E-0BFE11F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1CBB7-6E0B-C787-0F4A-083E2DAD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0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612D-75E0-BF63-C374-25A5E41AC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2E633-1D52-5DB2-3F76-55B453A6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D9BF-7B9C-4C3E-EDA1-53A4A6C9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77C6E-85CB-612C-6436-4A26DB7F8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BDF43-555D-C31E-F6BC-AD5EE752D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7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EB5C9-385D-C752-9E9C-70F64B0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F3D-7D63-37EB-C4CC-C5DEA341BC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692B4-9D6F-BCC9-493C-DA8DB1BCF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33D83-850F-3604-382E-04C00D62C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A0F185-0085-DEDD-B027-4794DAAD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0C9A2-8B93-07F8-326E-7A8238F1D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53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EEE3-B168-85A1-C88D-CF2F7ACE8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38B68-5B26-FAF9-7AA0-6140B0E9B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71797-7855-1160-EAF3-17FA1FAFF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2BA059-4C53-6DDA-C7AC-FF6E492B3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89B4BB-903B-3802-3E5E-ABBA733AB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C24BA-7681-13F4-8FB6-7F7A668B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15B8E-1B8C-92D0-7EA8-A3314E23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8CC90-B414-A8AC-4075-0D3A0E27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2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85D2-DCEF-F347-CB35-C0C2861E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5580C-052F-A7A7-8281-48ED2D46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32BEC-AFFD-38BC-6616-23C192FC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BBC6-4F11-DB7E-CF09-FE8431D0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99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4E6F37-0334-CF50-E2E1-4F51F55B4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3F6F5C-F16E-A610-1A31-0423282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84B89-BC1C-7D34-C2F8-EAB6F229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BCD8-5B53-39E0-AF79-D95A266A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54F0-C6EF-FAE2-393C-62E7AB63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F6E8E-1391-EE69-E399-0DF693985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0E2D2-84BD-0167-BFC4-F6919EF29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958BB-67E1-A235-8700-BB2CA76B7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D87E4-0F43-68DA-2A18-7F7B327F9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FB6DB-40C0-62ED-BB17-D4FC26D4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368E69-311F-2DF2-5E52-B07F690193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080D4-9D6A-2576-75C9-6D5ED9C2F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E8A6E-E88A-7548-7B0A-F8C82B0B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1E232-72CD-C78E-E6C8-AE6194F9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D978F-56C8-2A34-6921-851C93AC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59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1A84F-55FF-19D1-B9C6-F86DB156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D004A-06D1-9615-0455-4641642D9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40B5C-D9C5-E8AB-9151-FA2A932C9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71926-EC96-DC43-A040-B8E42BF40D7C}" type="datetimeFigureOut">
              <a:rPr lang="en-US" smtClean="0"/>
              <a:t>10/29/23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A86A0-1E7E-B495-ACA9-96C880B33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30A7-7D9A-1E63-3210-1F53268B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079A6-845E-0744-A4E6-C5DF9FECD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5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e-format notation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495DB-8C42-B01E-5A06-412ED348C9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663" r="74319"/>
          <a:stretch/>
        </p:blipFill>
        <p:spPr>
          <a:xfrm>
            <a:off x="1199933" y="4552524"/>
            <a:ext cx="4075452" cy="19823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478E5-669B-D8D6-7416-46AB8A885270}"/>
                  </a:ext>
                </a:extLst>
              </p:cNvPr>
              <p:cNvSpPr txBox="1"/>
              <p:nvPr/>
            </p:nvSpPr>
            <p:spPr>
              <a:xfrm>
                <a:off x="512618" y="1037679"/>
                <a:ext cx="10654146" cy="3202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Previously in the course, we used this equation for the outgoing longwave radiation: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𝑂𝐿𝑅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=0.614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=5.67×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−8</m:t>
                        </m:r>
                      </m:sup>
                    </m:sSup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(constants)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400" dirty="0"/>
                  <a:t> (temperature of Earth’s surface) is in degrees kelvin.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Here’s how you should enter those constants in e-format notation: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B478E5-669B-D8D6-7416-46AB8A885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18" y="1037679"/>
                <a:ext cx="10654146" cy="3202159"/>
              </a:xfrm>
              <a:prstGeom prst="rect">
                <a:avLst/>
              </a:prstGeom>
              <a:blipFill>
                <a:blip r:embed="rId3"/>
                <a:stretch>
                  <a:fillRect l="-952" t="-1575" r="-595" b="-3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9909E8-4A86-6E72-42BB-2A9DF6B3C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85" y="4552524"/>
            <a:ext cx="3426287" cy="175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C7D94-172B-DB4F-B60D-074021B63032}"/>
              </a:ext>
            </a:extLst>
          </p:cNvPr>
          <p:cNvSpPr txBox="1"/>
          <p:nvPr/>
        </p:nvSpPr>
        <p:spPr>
          <a:xfrm>
            <a:off x="134912" y="921902"/>
            <a:ext cx="1152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Here’s how you bring </a:t>
            </a:r>
            <a:r>
              <a:rPr lang="en-US" sz="2400" i="1" dirty="0"/>
              <a:t>pint</a:t>
            </a:r>
            <a:r>
              <a:rPr lang="en-US" sz="2400" dirty="0"/>
              <a:t> into your Python notebook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48806" y="2333937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Super-handy because </a:t>
            </a:r>
            <a:r>
              <a:rPr lang="en-US" sz="2400" b="1" dirty="0" err="1"/>
              <a:t>AssignQuantity</a:t>
            </a:r>
            <a:r>
              <a:rPr lang="en-US" sz="2400" b="1" dirty="0"/>
              <a:t> attaches units for you:</a:t>
            </a:r>
            <a:endParaRPr 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2E69EF-F830-01A8-85A7-71BF784F6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87" y="1612971"/>
            <a:ext cx="10549900" cy="461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1D5808-2FD3-8EEE-12F9-D2930A4E0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87" y="3067900"/>
            <a:ext cx="10085700" cy="319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9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CDBA09-35B1-0741-8647-31209C5FF939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C7D94-172B-DB4F-B60D-074021B63032}"/>
              </a:ext>
            </a:extLst>
          </p:cNvPr>
          <p:cNvSpPr txBox="1"/>
          <p:nvPr/>
        </p:nvSpPr>
        <p:spPr>
          <a:xfrm>
            <a:off x="134912" y="921902"/>
            <a:ext cx="11524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pint</a:t>
            </a:r>
            <a:r>
              <a:rPr lang="en-US" sz="2400" dirty="0"/>
              <a:t> also calculates units of the results of calculations: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2B087-0E7F-5A38-AED1-2510A0E2A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18" y="2180353"/>
            <a:ext cx="9071778" cy="213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7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0696022-D68D-D244-AB6A-0B18F7AB6172}"/>
              </a:ext>
            </a:extLst>
          </p:cNvPr>
          <p:cNvSpPr txBox="1"/>
          <p:nvPr/>
        </p:nvSpPr>
        <p:spPr>
          <a:xfrm>
            <a:off x="162701" y="1142096"/>
            <a:ext cx="11894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pint</a:t>
            </a:r>
            <a:r>
              <a:rPr lang="en-US" sz="2400" dirty="0"/>
              <a:t> can also do conversions for you, using “.</a:t>
            </a:r>
            <a:r>
              <a:rPr lang="en-US" sz="2400" dirty="0" err="1"/>
              <a:t>ito</a:t>
            </a:r>
            <a:r>
              <a:rPr lang="en-US" sz="2400" dirty="0"/>
              <a:t>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5A90F-B7AD-3AED-5ABA-6D618845645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916C5-4ED3-5516-398A-503A7776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93" y="1744441"/>
            <a:ext cx="6889773" cy="1854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B967BE-69F3-0ABA-3BDB-E02D6DFED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7093" y="3991707"/>
            <a:ext cx="6988255" cy="2039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5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96022-D68D-D244-AB6A-0B18F7AB6172}"/>
                  </a:ext>
                </a:extLst>
              </p:cNvPr>
              <p:cNvSpPr txBox="1"/>
              <p:nvPr/>
            </p:nvSpPr>
            <p:spPr>
              <a:xfrm>
                <a:off x="148806" y="509049"/>
                <a:ext cx="11894387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Conversions can be very handy for unraveling calculations in crazy units. For example, Einstein’s formula for the equivalence of mass and energy is </a:t>
                </a:r>
              </a:p>
              <a:p>
                <a:endParaRPr lang="en-US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What if you specified mass in grams and  speed in miles/hour? The result would have units </a:t>
                </a:r>
                <a:r>
                  <a:rPr lang="en-US" sz="2400" b="1" dirty="0"/>
                  <a:t>gram mile</a:t>
                </a:r>
                <a:r>
                  <a:rPr lang="en-US" sz="2400" b="1" baseline="30000" dirty="0"/>
                  <a:t>2</a:t>
                </a:r>
                <a:r>
                  <a:rPr lang="en-US" sz="2400" b="1" dirty="0"/>
                  <a:t> / hour</a:t>
                </a:r>
                <a:r>
                  <a:rPr lang="en-US" sz="2400" b="1" baseline="30000" dirty="0"/>
                  <a:t>2</a:t>
                </a:r>
                <a:r>
                  <a:rPr lang="en-US" sz="2400" dirty="0"/>
                  <a:t>, right? But nobody thinks about energy in those units, they think about energy in </a:t>
                </a:r>
                <a:r>
                  <a:rPr lang="en-US" sz="2400" b="1" dirty="0"/>
                  <a:t>joules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calories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btu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ergs</a:t>
                </a:r>
                <a:r>
                  <a:rPr lang="en-US" sz="2400" dirty="0"/>
                  <a:t> ...).  Fortunately, </a:t>
                </a:r>
                <a:r>
                  <a:rPr lang="en-US" sz="2400" i="1" dirty="0"/>
                  <a:t>pint</a:t>
                </a:r>
                <a:r>
                  <a:rPr lang="en-US" sz="2400" dirty="0"/>
                  <a:t> knows a lot of units: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0696022-D68D-D244-AB6A-0B18F7AB6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06" y="509049"/>
                <a:ext cx="11894387" cy="3046988"/>
              </a:xfrm>
              <a:prstGeom prst="rect">
                <a:avLst/>
              </a:prstGeom>
              <a:blipFill>
                <a:blip r:embed="rId2"/>
                <a:stretch>
                  <a:fillRect l="-746" t="-1667" b="-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8795A90F-B7AD-3AED-5ABA-6D618845645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Units: using </a:t>
            </a:r>
            <a:r>
              <a:rPr lang="en-US" sz="2400" b="1" i="1" dirty="0"/>
              <a:t>pint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263B9B-86B5-4A9A-DDC4-379E480C8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598" y="3780692"/>
            <a:ext cx="951722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8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202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8</cp:revision>
  <dcterms:created xsi:type="dcterms:W3CDTF">2023-10-01T17:03:51Z</dcterms:created>
  <dcterms:modified xsi:type="dcterms:W3CDTF">2023-10-30T03:22:22Z</dcterms:modified>
</cp:coreProperties>
</file>