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howGuides="1">
      <p:cViewPr>
        <p:scale>
          <a:sx n="102" d="100"/>
          <a:sy n="102" d="100"/>
        </p:scale>
        <p:origin x="8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69F4-9DD1-85FE-F113-CD09CE790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5CC0A-57D0-50DF-DFC4-201E74FBE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D1C2-83E5-4D70-5FA1-CEECDDAD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008D-1628-340C-07DA-3FE56675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D4A8-103B-085C-8F69-0CE4D7F0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C821-359E-69C6-C277-29F462FA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8D47E-993D-CA16-844E-4B8CB66DF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BCAB-DFF0-1529-51A0-AA315938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D669-8A73-F694-D8DC-5D38BD39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6801C-D4AE-4666-3609-2CE278BE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BEAAD-C96C-C20C-F338-04F66021D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16FC1-F390-C682-988F-B3CE9AFF3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E0204-8455-9FA3-2319-61A726F9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5EEC-818E-E1BC-4C9A-FCAD105C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4107-7FF6-0EDC-D572-80915AC4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A77E-E488-8370-B5D4-76CCEA24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B07D-4BB8-4EC3-1153-5C9B3CCF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2606-C917-5104-23AE-7ECF76D4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BDE3-2BED-C8AC-D071-106A767B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842A-0E77-02EC-8701-096361F4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1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0431-A7A2-D178-3098-CC5E081F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64598-3021-EDA8-8A14-47CA60880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156E-EB91-1FD5-62E1-68C862A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8A48-4589-9903-EC64-433FDAC0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9181-2DFB-3566-7343-FAFE4A0E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5203-AE61-63A0-674A-EF14A5A7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CCC2-A56D-1602-8EEA-9306984B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04A2A-A2D3-F297-0B90-46AB1471D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AD506-E46D-DB8C-7D17-41D099C1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E6306-6B10-9C1C-57EF-B9975A02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3203A-661B-37A0-250D-0699463E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FE6F-0723-A34A-CCBD-6D3B9A0B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0C577-D8EB-D08F-0580-6E31B959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5D2A7-4D10-8703-8DA5-59BCC8582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3B29-427F-A7BA-439A-346A81EAE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2FC85-ECE0-E645-3260-A367642E6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E7702-5C99-B5A6-E378-5284E195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84BF9-5B5E-159C-5AAF-ED82173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C10B2-784D-03F7-A0D3-EF8FE42F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12CC-02C6-E044-C5A1-6D6A7C2A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DEA59-2B74-3558-D0AB-D5728BF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DC496-CB0D-472C-9791-D6D5C794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AC8A4-D979-FFB2-BDE3-4E67071D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799D6-2A32-BB99-BC80-96493FB8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8B85F-A98B-929C-3C3E-06554182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4C720-E406-E61A-ADF0-25532AAC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7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A3F2-49B8-D8A3-74B7-D4B6BF44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40DB-6A5B-DF91-D0C8-E65DCCD2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DD5EE-D2B5-1798-1DE1-383F75B1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21E70-D1F8-C2AD-F0AA-5B6B1070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DA3F1-70DC-E787-87B8-39F95D8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3E068-9F81-48B7-3359-805EDD5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79D-AC25-4325-0171-A58D0675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4EBE0-1DC8-E994-20BB-CF7DF0076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01EB7-8AFC-4B14-ADDE-945D7A009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CAB42-C48F-33E7-FB06-D49562D0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83CC7-6D22-D07E-2B4F-6F1A704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CAA35-BF2E-AE9B-E649-6107C316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7EBF1-79D2-DC9D-360C-4AD6A0C1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1AA32-2427-7414-A6B7-010343EA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9722-100B-D2B5-B4D3-276E10FB1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3595-0431-9847-AA6B-332C039F44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831B-F5AA-F968-C6B4-E4740CC1F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025A-E0AC-E75F-2276-ADE5993FB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716C-7B66-D244-85E7-2819F3CA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99F264-3717-3C6A-0CF2-688331DE38BE}"/>
                  </a:ext>
                </a:extLst>
              </p:cNvPr>
              <p:cNvSpPr txBox="1"/>
              <p:nvPr/>
            </p:nvSpPr>
            <p:spPr>
              <a:xfrm>
                <a:off x="1310739" y="5036893"/>
                <a:ext cx="10557185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Key equations: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Mass of the Arctic Ocean’s photic layer: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𝒎𝒂𝒔𝒔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𝑨𝒓𝒆𝒂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𝑫𝒆𝒑𝒕𝒉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𝑫𝒆𝒏𝒔𝒊𝒕𝒚</m:t>
                    </m:r>
                  </m:oMath>
                </a14:m>
                <a:endParaRPr lang="en-US" i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Heat capacity of the ocean’s photic layer: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𝑪𝒔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𝒎𝒂𝒔𝒔</m:t>
                    </m:r>
                  </m:oMath>
                </a14:m>
                <a:endParaRPr lang="en-US" b="1" i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Solar insolation difference after Arctic sea ice is gone: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𝒊𝒄𝒆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𝒐𝒄𝒆𝒂𝒏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𝑨𝒓𝒆𝒂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i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Energy difference: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Temperature difference: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99F264-3717-3C6A-0CF2-688331DE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39" y="5036893"/>
                <a:ext cx="10557185" cy="1754326"/>
              </a:xfrm>
              <a:prstGeom prst="rect">
                <a:avLst/>
              </a:prstGeom>
              <a:blipFill>
                <a:blip r:embed="rId2"/>
                <a:stretch>
                  <a:fillRect l="-481" t="-1439" b="-50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75A5F2-94F6-10D7-A974-F6BFF3FE9719}"/>
              </a:ext>
            </a:extLst>
          </p:cNvPr>
          <p:cNvGrpSpPr/>
          <p:nvPr/>
        </p:nvGrpSpPr>
        <p:grpSpPr>
          <a:xfrm>
            <a:off x="8494380" y="3193823"/>
            <a:ext cx="2785904" cy="983088"/>
            <a:chOff x="8927292" y="616204"/>
            <a:chExt cx="2785904" cy="98308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F04DAA9-5679-BB09-A7C1-6DD032AE895F}"/>
                </a:ext>
              </a:extLst>
            </p:cNvPr>
            <p:cNvSpPr/>
            <p:nvPr/>
          </p:nvSpPr>
          <p:spPr>
            <a:xfrm>
              <a:off x="8949228" y="616204"/>
              <a:ext cx="2763968" cy="983088"/>
            </a:xfrm>
            <a:prstGeom prst="rect">
              <a:avLst/>
            </a:prstGeom>
            <a:solidFill>
              <a:schemeClr val="accent1">
                <a:alpha val="4503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A0E10AA-072F-7E12-5E39-5FCAC859E849}"/>
                    </a:ext>
                  </a:extLst>
                </p:cNvPr>
                <p:cNvSpPr txBox="1"/>
                <p:nvPr/>
              </p:nvSpPr>
              <p:spPr>
                <a:xfrm>
                  <a:off x="8927292" y="644966"/>
                  <a:ext cx="2763968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0" dirty="0"/>
                    <a:t>Seawater has a known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𝑫𝒆𝒏𝒔𝒊𝒕𝒚</m:t>
                      </m:r>
                    </m:oMath>
                  </a14:m>
                  <a:r>
                    <a:rPr lang="en-US" b="0" dirty="0"/>
                    <a:t> and</a:t>
                  </a:r>
                </a:p>
                <a:p>
                  <a:pPr algn="ctr"/>
                  <a:r>
                    <a:rPr lang="en-US" i="1" dirty="0"/>
                    <a:t>specific heat capacity 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A0E10AA-072F-7E12-5E39-5FCAC859E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7292" y="644966"/>
                  <a:ext cx="2763968" cy="923330"/>
                </a:xfrm>
                <a:prstGeom prst="rect">
                  <a:avLst/>
                </a:prstGeom>
                <a:blipFill>
                  <a:blip r:embed="rId3"/>
                  <a:stretch>
                    <a:fillRect t="-2703" b="-94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D658D1B-4BD1-467B-43C3-D8B02BB09364}"/>
              </a:ext>
            </a:extLst>
          </p:cNvPr>
          <p:cNvGrpSpPr/>
          <p:nvPr/>
        </p:nvGrpSpPr>
        <p:grpSpPr>
          <a:xfrm>
            <a:off x="642134" y="88232"/>
            <a:ext cx="9179942" cy="10116709"/>
            <a:chOff x="642134" y="88232"/>
            <a:chExt cx="9179942" cy="1011670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A98AF1-6745-A1D0-813A-13A2DFC1CD74}"/>
                </a:ext>
              </a:extLst>
            </p:cNvPr>
            <p:cNvGrpSpPr/>
            <p:nvPr/>
          </p:nvGrpSpPr>
          <p:grpSpPr>
            <a:xfrm>
              <a:off x="642134" y="88232"/>
              <a:ext cx="9179942" cy="10116709"/>
              <a:chOff x="2294474" y="49043"/>
              <a:chExt cx="9179942" cy="1011670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B61FD46-3DF9-2150-9F21-692078140865}"/>
                  </a:ext>
                </a:extLst>
              </p:cNvPr>
              <p:cNvGrpSpPr/>
              <p:nvPr/>
            </p:nvGrpSpPr>
            <p:grpSpPr>
              <a:xfrm>
                <a:off x="2294474" y="49043"/>
                <a:ext cx="9179942" cy="10116709"/>
                <a:chOff x="431028" y="317035"/>
                <a:chExt cx="9179942" cy="10116709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06EF047-1B57-87F0-B326-2F6AB01D3F35}"/>
                    </a:ext>
                  </a:extLst>
                </p:cNvPr>
                <p:cNvGrpSpPr/>
                <p:nvPr/>
              </p:nvGrpSpPr>
              <p:grpSpPr>
                <a:xfrm>
                  <a:off x="431028" y="317035"/>
                  <a:ext cx="9179942" cy="10116709"/>
                  <a:chOff x="1975369" y="320937"/>
                  <a:chExt cx="9179942" cy="10116709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DAB512C0-6843-93D1-8EE1-CF02CAF476E7}"/>
                      </a:ext>
                    </a:extLst>
                  </p:cNvPr>
                  <p:cNvGrpSpPr/>
                  <p:nvPr/>
                </p:nvGrpSpPr>
                <p:grpSpPr>
                  <a:xfrm>
                    <a:off x="1975369" y="1575338"/>
                    <a:ext cx="9179942" cy="8862308"/>
                    <a:chOff x="1975369" y="-178123"/>
                    <a:chExt cx="9179942" cy="8862308"/>
                  </a:xfrm>
                </p:grpSpPr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29786F77-6173-E5CF-C69E-3FEC4BCECC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60296" y="1027095"/>
                      <a:ext cx="182004" cy="38776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Freeform 59">
                      <a:extLst>
                        <a:ext uri="{FF2B5EF4-FFF2-40B4-BE49-F238E27FC236}">
                          <a16:creationId xmlns:a16="http://schemas.microsoft.com/office/drawing/2014/main" id="{DE6E3EDF-0436-3A4E-98FD-E5BA3A1C7948}"/>
                        </a:ext>
                      </a:extLst>
                    </p:cNvPr>
                    <p:cNvSpPr/>
                    <p:nvPr/>
                  </p:nvSpPr>
                  <p:spPr>
                    <a:xfrm rot="20728458">
                      <a:off x="3253298" y="216982"/>
                      <a:ext cx="988756" cy="477026"/>
                    </a:xfrm>
                    <a:custGeom>
                      <a:avLst/>
                      <a:gdLst>
                        <a:gd name="connsiteX0" fmla="*/ 132598 w 988756"/>
                        <a:gd name="connsiteY0" fmla="*/ 406400 h 723900"/>
                        <a:gd name="connsiteX1" fmla="*/ 43698 w 988756"/>
                        <a:gd name="connsiteY1" fmla="*/ 419100 h 723900"/>
                        <a:gd name="connsiteX2" fmla="*/ 18298 w 988756"/>
                        <a:gd name="connsiteY2" fmla="*/ 266700 h 723900"/>
                        <a:gd name="connsiteX3" fmla="*/ 30998 w 988756"/>
                        <a:gd name="connsiteY3" fmla="*/ 228600 h 723900"/>
                        <a:gd name="connsiteX4" fmla="*/ 145298 w 988756"/>
                        <a:gd name="connsiteY4" fmla="*/ 165100 h 723900"/>
                        <a:gd name="connsiteX5" fmla="*/ 157998 w 988756"/>
                        <a:gd name="connsiteY5" fmla="*/ 76200 h 723900"/>
                        <a:gd name="connsiteX6" fmla="*/ 221498 w 988756"/>
                        <a:gd name="connsiteY6" fmla="*/ 12700 h 723900"/>
                        <a:gd name="connsiteX7" fmla="*/ 259598 w 988756"/>
                        <a:gd name="connsiteY7" fmla="*/ 0 h 723900"/>
                        <a:gd name="connsiteX8" fmla="*/ 348498 w 988756"/>
                        <a:gd name="connsiteY8" fmla="*/ 25400 h 723900"/>
                        <a:gd name="connsiteX9" fmla="*/ 437398 w 988756"/>
                        <a:gd name="connsiteY9" fmla="*/ 63500 h 723900"/>
                        <a:gd name="connsiteX10" fmla="*/ 513598 w 988756"/>
                        <a:gd name="connsiteY10" fmla="*/ 38100 h 723900"/>
                        <a:gd name="connsiteX11" fmla="*/ 551698 w 988756"/>
                        <a:gd name="connsiteY11" fmla="*/ 25400 h 723900"/>
                        <a:gd name="connsiteX12" fmla="*/ 615198 w 988756"/>
                        <a:gd name="connsiteY12" fmla="*/ 12700 h 723900"/>
                        <a:gd name="connsiteX13" fmla="*/ 691398 w 988756"/>
                        <a:gd name="connsiteY13" fmla="*/ 25400 h 723900"/>
                        <a:gd name="connsiteX14" fmla="*/ 742198 w 988756"/>
                        <a:gd name="connsiteY14" fmla="*/ 88900 h 723900"/>
                        <a:gd name="connsiteX15" fmla="*/ 767598 w 988756"/>
                        <a:gd name="connsiteY15" fmla="*/ 127000 h 723900"/>
                        <a:gd name="connsiteX16" fmla="*/ 780298 w 988756"/>
                        <a:gd name="connsiteY16" fmla="*/ 254000 h 723900"/>
                        <a:gd name="connsiteX17" fmla="*/ 881898 w 988756"/>
                        <a:gd name="connsiteY17" fmla="*/ 279400 h 723900"/>
                        <a:gd name="connsiteX18" fmla="*/ 919998 w 988756"/>
                        <a:gd name="connsiteY18" fmla="*/ 292100 h 723900"/>
                        <a:gd name="connsiteX19" fmla="*/ 932698 w 988756"/>
                        <a:gd name="connsiteY19" fmla="*/ 330200 h 723900"/>
                        <a:gd name="connsiteX20" fmla="*/ 932698 w 988756"/>
                        <a:gd name="connsiteY20" fmla="*/ 482600 h 723900"/>
                        <a:gd name="connsiteX21" fmla="*/ 970798 w 988756"/>
                        <a:gd name="connsiteY21" fmla="*/ 520700 h 723900"/>
                        <a:gd name="connsiteX22" fmla="*/ 970798 w 988756"/>
                        <a:gd name="connsiteY22" fmla="*/ 647700 h 723900"/>
                        <a:gd name="connsiteX23" fmla="*/ 894598 w 988756"/>
                        <a:gd name="connsiteY23" fmla="*/ 698500 h 723900"/>
                        <a:gd name="connsiteX24" fmla="*/ 856498 w 988756"/>
                        <a:gd name="connsiteY24" fmla="*/ 723900 h 723900"/>
                        <a:gd name="connsiteX25" fmla="*/ 818398 w 988756"/>
                        <a:gd name="connsiteY25" fmla="*/ 711200 h 723900"/>
                        <a:gd name="connsiteX26" fmla="*/ 792998 w 988756"/>
                        <a:gd name="connsiteY26" fmla="*/ 673100 h 723900"/>
                        <a:gd name="connsiteX27" fmla="*/ 754898 w 988756"/>
                        <a:gd name="connsiteY27" fmla="*/ 647700 h 723900"/>
                        <a:gd name="connsiteX28" fmla="*/ 450098 w 988756"/>
                        <a:gd name="connsiteY28" fmla="*/ 647700 h 723900"/>
                        <a:gd name="connsiteX29" fmla="*/ 424698 w 988756"/>
                        <a:gd name="connsiteY29" fmla="*/ 609600 h 723900"/>
                        <a:gd name="connsiteX30" fmla="*/ 386598 w 988756"/>
                        <a:gd name="connsiteY30" fmla="*/ 596900 h 723900"/>
                        <a:gd name="connsiteX31" fmla="*/ 272298 w 988756"/>
                        <a:gd name="connsiteY31" fmla="*/ 596900 h 723900"/>
                        <a:gd name="connsiteX32" fmla="*/ 259598 w 988756"/>
                        <a:gd name="connsiteY32" fmla="*/ 558800 h 723900"/>
                        <a:gd name="connsiteX33" fmla="*/ 119898 w 988756"/>
                        <a:gd name="connsiteY33" fmla="*/ 520700 h 723900"/>
                        <a:gd name="connsiteX34" fmla="*/ 81798 w 988756"/>
                        <a:gd name="connsiteY34" fmla="*/ 431800 h 723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988756" h="723900">
                          <a:moveTo>
                            <a:pt x="132598" y="406400"/>
                          </a:moveTo>
                          <a:cubicBezTo>
                            <a:pt x="102965" y="410633"/>
                            <a:pt x="73484" y="422079"/>
                            <a:pt x="43698" y="419100"/>
                          </a:cubicBezTo>
                          <a:cubicBezTo>
                            <a:pt x="-33406" y="411390"/>
                            <a:pt x="14129" y="293802"/>
                            <a:pt x="18298" y="266700"/>
                          </a:cubicBezTo>
                          <a:cubicBezTo>
                            <a:pt x="20334" y="253469"/>
                            <a:pt x="21532" y="238066"/>
                            <a:pt x="30998" y="228600"/>
                          </a:cubicBezTo>
                          <a:cubicBezTo>
                            <a:pt x="74667" y="184931"/>
                            <a:pt x="97388" y="181070"/>
                            <a:pt x="145298" y="165100"/>
                          </a:cubicBezTo>
                          <a:cubicBezTo>
                            <a:pt x="149531" y="135467"/>
                            <a:pt x="149396" y="104872"/>
                            <a:pt x="157998" y="76200"/>
                          </a:cubicBezTo>
                          <a:cubicBezTo>
                            <a:pt x="166963" y="46318"/>
                            <a:pt x="195600" y="25649"/>
                            <a:pt x="221498" y="12700"/>
                          </a:cubicBezTo>
                          <a:cubicBezTo>
                            <a:pt x="233472" y="6713"/>
                            <a:pt x="246898" y="4233"/>
                            <a:pt x="259598" y="0"/>
                          </a:cubicBezTo>
                          <a:cubicBezTo>
                            <a:pt x="275874" y="4069"/>
                            <a:pt x="330278" y="16290"/>
                            <a:pt x="348498" y="25400"/>
                          </a:cubicBezTo>
                          <a:cubicBezTo>
                            <a:pt x="436203" y="69253"/>
                            <a:pt x="331672" y="37069"/>
                            <a:pt x="437398" y="63500"/>
                          </a:cubicBezTo>
                          <a:lnTo>
                            <a:pt x="513598" y="38100"/>
                          </a:lnTo>
                          <a:cubicBezTo>
                            <a:pt x="526298" y="33867"/>
                            <a:pt x="538571" y="28025"/>
                            <a:pt x="551698" y="25400"/>
                          </a:cubicBezTo>
                          <a:lnTo>
                            <a:pt x="615198" y="12700"/>
                          </a:lnTo>
                          <a:cubicBezTo>
                            <a:pt x="640598" y="16933"/>
                            <a:pt x="666969" y="17257"/>
                            <a:pt x="691398" y="25400"/>
                          </a:cubicBezTo>
                          <a:cubicBezTo>
                            <a:pt x="742779" y="42527"/>
                            <a:pt x="722792" y="50088"/>
                            <a:pt x="742198" y="88900"/>
                          </a:cubicBezTo>
                          <a:cubicBezTo>
                            <a:pt x="749024" y="102552"/>
                            <a:pt x="759131" y="114300"/>
                            <a:pt x="767598" y="127000"/>
                          </a:cubicBezTo>
                          <a:cubicBezTo>
                            <a:pt x="771831" y="169333"/>
                            <a:pt x="754771" y="219964"/>
                            <a:pt x="780298" y="254000"/>
                          </a:cubicBezTo>
                          <a:cubicBezTo>
                            <a:pt x="801243" y="281927"/>
                            <a:pt x="848780" y="268361"/>
                            <a:pt x="881898" y="279400"/>
                          </a:cubicBezTo>
                          <a:lnTo>
                            <a:pt x="919998" y="292100"/>
                          </a:lnTo>
                          <a:cubicBezTo>
                            <a:pt x="924231" y="304800"/>
                            <a:pt x="932698" y="316813"/>
                            <a:pt x="932698" y="330200"/>
                          </a:cubicBezTo>
                          <a:cubicBezTo>
                            <a:pt x="932698" y="372452"/>
                            <a:pt x="902924" y="437939"/>
                            <a:pt x="932698" y="482600"/>
                          </a:cubicBezTo>
                          <a:cubicBezTo>
                            <a:pt x="942661" y="497544"/>
                            <a:pt x="958098" y="508000"/>
                            <a:pt x="970798" y="520700"/>
                          </a:cubicBezTo>
                          <a:cubicBezTo>
                            <a:pt x="985214" y="563948"/>
                            <a:pt x="1002721" y="597536"/>
                            <a:pt x="970798" y="647700"/>
                          </a:cubicBezTo>
                          <a:cubicBezTo>
                            <a:pt x="954409" y="673454"/>
                            <a:pt x="919998" y="681567"/>
                            <a:pt x="894598" y="698500"/>
                          </a:cubicBezTo>
                          <a:lnTo>
                            <a:pt x="856498" y="723900"/>
                          </a:lnTo>
                          <a:cubicBezTo>
                            <a:pt x="843798" y="719667"/>
                            <a:pt x="828851" y="719563"/>
                            <a:pt x="818398" y="711200"/>
                          </a:cubicBezTo>
                          <a:cubicBezTo>
                            <a:pt x="806479" y="701665"/>
                            <a:pt x="803791" y="683893"/>
                            <a:pt x="792998" y="673100"/>
                          </a:cubicBezTo>
                          <a:cubicBezTo>
                            <a:pt x="782205" y="662307"/>
                            <a:pt x="767598" y="656167"/>
                            <a:pt x="754898" y="647700"/>
                          </a:cubicBezTo>
                          <a:cubicBezTo>
                            <a:pt x="637222" y="667313"/>
                            <a:pt x="604226" y="678526"/>
                            <a:pt x="450098" y="647700"/>
                          </a:cubicBezTo>
                          <a:cubicBezTo>
                            <a:pt x="435131" y="644707"/>
                            <a:pt x="436617" y="619135"/>
                            <a:pt x="424698" y="609600"/>
                          </a:cubicBezTo>
                          <a:cubicBezTo>
                            <a:pt x="414245" y="601237"/>
                            <a:pt x="399298" y="601133"/>
                            <a:pt x="386598" y="596900"/>
                          </a:cubicBezTo>
                          <a:cubicBezTo>
                            <a:pt x="295918" y="627127"/>
                            <a:pt x="332675" y="637152"/>
                            <a:pt x="272298" y="596900"/>
                          </a:cubicBezTo>
                          <a:cubicBezTo>
                            <a:pt x="268065" y="584200"/>
                            <a:pt x="267961" y="569253"/>
                            <a:pt x="259598" y="558800"/>
                          </a:cubicBezTo>
                          <a:cubicBezTo>
                            <a:pt x="227580" y="518778"/>
                            <a:pt x="159543" y="525656"/>
                            <a:pt x="119898" y="520700"/>
                          </a:cubicBezTo>
                          <a:cubicBezTo>
                            <a:pt x="64186" y="483559"/>
                            <a:pt x="81798" y="510564"/>
                            <a:pt x="81798" y="431800"/>
                          </a:cubicBezTo>
                        </a:path>
                      </a:pathLst>
                    </a:custGeom>
                    <a:solidFill>
                      <a:schemeClr val="bg2">
                        <a:alpha val="68679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937ACD00-BA19-678C-A3F5-E02C2AD05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75369" y="-178123"/>
                      <a:ext cx="9179942" cy="8862308"/>
                      <a:chOff x="908569" y="944460"/>
                      <a:chExt cx="9179942" cy="8862308"/>
                    </a:xfrm>
                  </p:grpSpPr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9615FC8A-EE23-0E52-4CA1-B25BF54984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569" y="1730678"/>
                        <a:ext cx="9179942" cy="8076090"/>
                        <a:chOff x="-50800" y="666378"/>
                        <a:chExt cx="9179942" cy="8076090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F638B816-AD1F-8F6F-BB05-CAF2FBCAA7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0800" y="1310862"/>
                          <a:ext cx="7986110" cy="7431606"/>
                          <a:chOff x="2373084" y="1320800"/>
                          <a:chExt cx="7986110" cy="7431606"/>
                        </a:xfrm>
                      </p:grpSpPr>
                      <p:sp>
                        <p:nvSpPr>
                          <p:cNvPr id="4" name="Arc 3">
                            <a:extLst>
                              <a:ext uri="{FF2B5EF4-FFF2-40B4-BE49-F238E27FC236}">
                                <a16:creationId xmlns:a16="http://schemas.microsoft.com/office/drawing/2014/main" id="{9071BB5D-FCAA-14B5-87C1-0FFBB4CC18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97335" y="1629084"/>
                            <a:ext cx="7351776" cy="6778752"/>
                          </a:xfrm>
                          <a:prstGeom prst="arc">
                            <a:avLst>
                              <a:gd name="adj1" fmla="val 12428108"/>
                              <a:gd name="adj2" fmla="val 19898702"/>
                            </a:avLst>
                          </a:prstGeom>
                          <a:ln w="508000">
                            <a:solidFill>
                              <a:schemeClr val="accent1">
                                <a:alpha val="51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5" name="Arc 4">
                            <a:extLst>
                              <a:ext uri="{FF2B5EF4-FFF2-40B4-BE49-F238E27FC236}">
                                <a16:creationId xmlns:a16="http://schemas.microsoft.com/office/drawing/2014/main" id="{E78F4991-E47A-D094-B6FD-1F73FA0DC0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73084" y="1320800"/>
                            <a:ext cx="7986110" cy="7431606"/>
                          </a:xfrm>
                          <a:prstGeom prst="arc">
                            <a:avLst>
                              <a:gd name="adj1" fmla="val 12826972"/>
                              <a:gd name="adj2" fmla="val 19574346"/>
                            </a:avLst>
                          </a:prstGeom>
                          <a:ln w="127000"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</p:grpSp>
                    <p:grpSp>
                      <p:nvGrpSpPr>
                        <p:cNvPr id="13" name="Group 12">
                          <a:extLst>
                            <a:ext uri="{FF2B5EF4-FFF2-40B4-BE49-F238E27FC236}">
                              <a16:creationId xmlns:a16="http://schemas.microsoft.com/office/drawing/2014/main" id="{36F61A05-1F11-D34E-B0BC-DEB960E2FC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1667" y="2188024"/>
                          <a:ext cx="2430428" cy="914332"/>
                          <a:chOff x="1078301" y="1636148"/>
                          <a:chExt cx="2430428" cy="914332"/>
                        </a:xfrm>
                      </p:grpSpPr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276BF7DC-84E4-F06D-5430-E96A0373CD8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620410" y="1636148"/>
                            <a:ext cx="285626" cy="341333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12" name="TextBox 11">
                                <a:extLst>
                                  <a:ext uri="{FF2B5EF4-FFF2-40B4-BE49-F238E27FC236}">
                                    <a16:creationId xmlns:a16="http://schemas.microsoft.com/office/drawing/2014/main" id="{781B8FFB-3D16-C770-2C5D-4A99E37A272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78301" y="1904149"/>
                                <a:ext cx="2430428" cy="64633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14:m>
                                  <m:oMath xmlns:m="http://schemas.openxmlformats.org/officeDocument/2006/math"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𝑫𝒆𝒑𝒕𝒉</m:t>
                                    </m:r>
                                  </m:oMath>
                                </a14:m>
                                <a:r>
                                  <a:rPr lang="en-US" b="1" i="1" dirty="0"/>
                                  <a:t> </a:t>
                                </a:r>
                              </a:p>
                              <a:p>
                                <a:pPr algn="ctr"/>
                                <a:r>
                                  <a:rPr lang="en-US" i="1" dirty="0"/>
                                  <a:t>(of photic layer)</a:t>
                                </a: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2" name="TextBox 11">
                                <a:extLst>
                                  <a:ext uri="{FF2B5EF4-FFF2-40B4-BE49-F238E27FC236}">
                                    <a16:creationId xmlns:a16="http://schemas.microsoft.com/office/drawing/2014/main" id="{781B8FFB-3D16-C770-2C5D-4A99E37A2726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78301" y="1904149"/>
                                <a:ext cx="2430428" cy="646331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 b="-1346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18" name="TextBox 17">
                              <a:extLst>
                                <a:ext uri="{FF2B5EF4-FFF2-40B4-BE49-F238E27FC236}">
                                  <a16:creationId xmlns:a16="http://schemas.microsoft.com/office/drawing/2014/main" id="{83330397-08EC-5CC4-91AA-0BBD5FB8F84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12567" y="666378"/>
                              <a:ext cx="4216575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14:m>
                                <m:oMath xmlns:m="http://schemas.openxmlformats.org/officeDocument/2006/math"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𝑨𝒓𝒆𝒂</m:t>
                                  </m:r>
                                </m:oMath>
                              </a14:m>
                              <a:r>
                                <a:rPr lang="en-US" i="1" dirty="0"/>
                                <a:t> (of ice-covered Arctic Ocean)</a:t>
                              </a: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18" name="TextBox 17">
                              <a:extLst>
                                <a:ext uri="{FF2B5EF4-FFF2-40B4-BE49-F238E27FC236}">
                                  <a16:creationId xmlns:a16="http://schemas.microsoft.com/office/drawing/2014/main" id="{83330397-08EC-5CC4-91AA-0BBD5FB8F84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912567" y="666378"/>
                              <a:ext cx="4216575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 t="-6667" b="-26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22" name="Straight Arrow Connector 21">
                        <a:extLst>
                          <a:ext uri="{FF2B5EF4-FFF2-40B4-BE49-F238E27FC236}">
                            <a16:creationId xmlns:a16="http://schemas.microsoft.com/office/drawing/2014/main" id="{0758B099-FDB7-9526-D0E5-46FB1DCC9C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919819" y="1783697"/>
                        <a:ext cx="625486" cy="75727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7" name="TextBox 26">
                            <a:extLst>
                              <a:ext uri="{FF2B5EF4-FFF2-40B4-BE49-F238E27FC236}">
                                <a16:creationId xmlns:a16="http://schemas.microsoft.com/office/drawing/2014/main" id="{393014AC-7756-B1AD-BD87-0910CF0C76F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8764" y="2537445"/>
                            <a:ext cx="1070749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a14:m>
                            <a:r>
                              <a:rPr lang="en-US" i="1" dirty="0"/>
                              <a:t>,</a:t>
                            </a:r>
                            <a:r>
                              <a:rPr lang="en-US" b="1" i="1" dirty="0"/>
                              <a:t>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oMath>
                            </a14:m>
                            <a:endParaRPr lang="en-US" b="1" i="1" dirty="0"/>
                          </a:p>
                          <a:p>
                            <a:endParaRPr lang="en-US" b="1" i="1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7" name="TextBox 26">
                            <a:extLst>
                              <a:ext uri="{FF2B5EF4-FFF2-40B4-BE49-F238E27FC236}">
                                <a16:creationId xmlns:a16="http://schemas.microsoft.com/office/drawing/2014/main" id="{393014AC-7756-B1AD-BD87-0910CF0C76F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38764" y="2537445"/>
                            <a:ext cx="1070749" cy="64633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t="-576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9C7B0B49-9BF5-9303-71DE-649209C9EFD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016616" y="944460"/>
                            <a:ext cx="35480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oMath>
                              </m:oMathPara>
                            </a14:m>
                            <a:endParaRPr lang="en-US" b="1" i="1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9C7B0B49-9BF5-9303-71DE-649209C9EFD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016616" y="944460"/>
                            <a:ext cx="354804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398870A2-F4B6-B6A0-29F6-689F9AEE3E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661601" y="2635761"/>
                        <a:ext cx="100944" cy="2323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A695F82D-FE27-415F-4ED0-8D23F8BACC3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229275" y="1868678"/>
                            <a:ext cx="53469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a14:m>
                            <a:r>
                              <a:rPr lang="en-US" b="1" i="1" baseline="-25000" dirty="0"/>
                              <a:t>ice</a:t>
                            </a:r>
                          </a:p>
                        </p:txBody>
                      </p:sp>
                    </mc:Choice>
                    <mc:Fallback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A695F82D-FE27-415F-4ED0-8D23F8BACC3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229275" y="1868678"/>
                            <a:ext cx="534697" cy="369332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b="-1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84E15B80-36DA-83BC-EFC9-204A7BC11C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49748" y="1775108"/>
                        <a:ext cx="846389" cy="654045"/>
                        <a:chOff x="3321217" y="1859044"/>
                        <a:chExt cx="846389" cy="654045"/>
                      </a:xfrm>
                    </p:grpSpPr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5777022B-8C04-2499-38A1-771145277F0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512354" y="2196559"/>
                          <a:ext cx="155876" cy="31653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42" name="TextBox 41">
                              <a:extLst>
                                <a:ext uri="{FF2B5EF4-FFF2-40B4-BE49-F238E27FC236}">
                                  <a16:creationId xmlns:a16="http://schemas.microsoft.com/office/drawing/2014/main" id="{E361564C-4177-144E-B9EA-32B99F518EE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21217" y="1859044"/>
                              <a:ext cx="846389" cy="36298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 xmlns:m="http://schemas.openxmlformats.org/officeDocument/2006/math"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oMath>
                              </a14:m>
                              <a:r>
                                <a:rPr lang="en-US" b="1" i="1" baseline="-25000" dirty="0"/>
                                <a:t>ocean</a:t>
                              </a: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42" name="TextBox 41">
                              <a:extLst>
                                <a:ext uri="{FF2B5EF4-FFF2-40B4-BE49-F238E27FC236}">
                                  <a16:creationId xmlns:a16="http://schemas.microsoft.com/office/drawing/2014/main" id="{E361564C-4177-144E-B9EA-32B99F518EE4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321217" y="1859044"/>
                              <a:ext cx="846389" cy="362984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b="-17241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08AA25C1-9DE4-F806-9121-7FDED5F1E84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61064" y="1648909"/>
                        <a:ext cx="347644" cy="78024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92A1E4E2-FD1A-0E4D-201A-2EBD3F9090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40885" y="2491840"/>
                        <a:ext cx="0" cy="40452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1BF761A5-CD72-93C6-C207-65113913EC5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599874" y="1833575"/>
                        <a:ext cx="142667" cy="67761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1E095D09-E06A-4FCA-5E1F-C6DE9193EE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99620" y="320937"/>
                    <a:ext cx="1452994" cy="1787758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1ED4160F-0D6D-716B-8759-819D89E592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55576" y="438603"/>
                    <a:ext cx="556360" cy="1625244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4389EE09-1946-2BAF-7FA2-FBA02C36A741}"/>
                    </a:ext>
                  </a:extLst>
                </p:cNvPr>
                <p:cNvSpPr/>
                <p:nvPr/>
              </p:nvSpPr>
              <p:spPr>
                <a:xfrm rot="21096786">
                  <a:off x="3466081" y="1796418"/>
                  <a:ext cx="988756" cy="477026"/>
                </a:xfrm>
                <a:custGeom>
                  <a:avLst/>
                  <a:gdLst>
                    <a:gd name="connsiteX0" fmla="*/ 132598 w 988756"/>
                    <a:gd name="connsiteY0" fmla="*/ 406400 h 723900"/>
                    <a:gd name="connsiteX1" fmla="*/ 43698 w 988756"/>
                    <a:gd name="connsiteY1" fmla="*/ 419100 h 723900"/>
                    <a:gd name="connsiteX2" fmla="*/ 18298 w 988756"/>
                    <a:gd name="connsiteY2" fmla="*/ 266700 h 723900"/>
                    <a:gd name="connsiteX3" fmla="*/ 30998 w 988756"/>
                    <a:gd name="connsiteY3" fmla="*/ 228600 h 723900"/>
                    <a:gd name="connsiteX4" fmla="*/ 145298 w 988756"/>
                    <a:gd name="connsiteY4" fmla="*/ 165100 h 723900"/>
                    <a:gd name="connsiteX5" fmla="*/ 157998 w 988756"/>
                    <a:gd name="connsiteY5" fmla="*/ 76200 h 723900"/>
                    <a:gd name="connsiteX6" fmla="*/ 221498 w 988756"/>
                    <a:gd name="connsiteY6" fmla="*/ 12700 h 723900"/>
                    <a:gd name="connsiteX7" fmla="*/ 259598 w 988756"/>
                    <a:gd name="connsiteY7" fmla="*/ 0 h 723900"/>
                    <a:gd name="connsiteX8" fmla="*/ 348498 w 988756"/>
                    <a:gd name="connsiteY8" fmla="*/ 25400 h 723900"/>
                    <a:gd name="connsiteX9" fmla="*/ 437398 w 988756"/>
                    <a:gd name="connsiteY9" fmla="*/ 63500 h 723900"/>
                    <a:gd name="connsiteX10" fmla="*/ 513598 w 988756"/>
                    <a:gd name="connsiteY10" fmla="*/ 38100 h 723900"/>
                    <a:gd name="connsiteX11" fmla="*/ 551698 w 988756"/>
                    <a:gd name="connsiteY11" fmla="*/ 25400 h 723900"/>
                    <a:gd name="connsiteX12" fmla="*/ 615198 w 988756"/>
                    <a:gd name="connsiteY12" fmla="*/ 12700 h 723900"/>
                    <a:gd name="connsiteX13" fmla="*/ 691398 w 988756"/>
                    <a:gd name="connsiteY13" fmla="*/ 25400 h 723900"/>
                    <a:gd name="connsiteX14" fmla="*/ 742198 w 988756"/>
                    <a:gd name="connsiteY14" fmla="*/ 88900 h 723900"/>
                    <a:gd name="connsiteX15" fmla="*/ 767598 w 988756"/>
                    <a:gd name="connsiteY15" fmla="*/ 127000 h 723900"/>
                    <a:gd name="connsiteX16" fmla="*/ 780298 w 988756"/>
                    <a:gd name="connsiteY16" fmla="*/ 254000 h 723900"/>
                    <a:gd name="connsiteX17" fmla="*/ 881898 w 988756"/>
                    <a:gd name="connsiteY17" fmla="*/ 279400 h 723900"/>
                    <a:gd name="connsiteX18" fmla="*/ 919998 w 988756"/>
                    <a:gd name="connsiteY18" fmla="*/ 292100 h 723900"/>
                    <a:gd name="connsiteX19" fmla="*/ 932698 w 988756"/>
                    <a:gd name="connsiteY19" fmla="*/ 330200 h 723900"/>
                    <a:gd name="connsiteX20" fmla="*/ 932698 w 988756"/>
                    <a:gd name="connsiteY20" fmla="*/ 482600 h 723900"/>
                    <a:gd name="connsiteX21" fmla="*/ 970798 w 988756"/>
                    <a:gd name="connsiteY21" fmla="*/ 520700 h 723900"/>
                    <a:gd name="connsiteX22" fmla="*/ 970798 w 988756"/>
                    <a:gd name="connsiteY22" fmla="*/ 647700 h 723900"/>
                    <a:gd name="connsiteX23" fmla="*/ 894598 w 988756"/>
                    <a:gd name="connsiteY23" fmla="*/ 698500 h 723900"/>
                    <a:gd name="connsiteX24" fmla="*/ 856498 w 988756"/>
                    <a:gd name="connsiteY24" fmla="*/ 723900 h 723900"/>
                    <a:gd name="connsiteX25" fmla="*/ 818398 w 988756"/>
                    <a:gd name="connsiteY25" fmla="*/ 711200 h 723900"/>
                    <a:gd name="connsiteX26" fmla="*/ 792998 w 988756"/>
                    <a:gd name="connsiteY26" fmla="*/ 673100 h 723900"/>
                    <a:gd name="connsiteX27" fmla="*/ 754898 w 988756"/>
                    <a:gd name="connsiteY27" fmla="*/ 647700 h 723900"/>
                    <a:gd name="connsiteX28" fmla="*/ 450098 w 988756"/>
                    <a:gd name="connsiteY28" fmla="*/ 647700 h 723900"/>
                    <a:gd name="connsiteX29" fmla="*/ 424698 w 988756"/>
                    <a:gd name="connsiteY29" fmla="*/ 609600 h 723900"/>
                    <a:gd name="connsiteX30" fmla="*/ 386598 w 988756"/>
                    <a:gd name="connsiteY30" fmla="*/ 596900 h 723900"/>
                    <a:gd name="connsiteX31" fmla="*/ 272298 w 988756"/>
                    <a:gd name="connsiteY31" fmla="*/ 596900 h 723900"/>
                    <a:gd name="connsiteX32" fmla="*/ 259598 w 988756"/>
                    <a:gd name="connsiteY32" fmla="*/ 558800 h 723900"/>
                    <a:gd name="connsiteX33" fmla="*/ 119898 w 988756"/>
                    <a:gd name="connsiteY33" fmla="*/ 520700 h 723900"/>
                    <a:gd name="connsiteX34" fmla="*/ 81798 w 988756"/>
                    <a:gd name="connsiteY34" fmla="*/ 431800 h 723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88756" h="723900">
                      <a:moveTo>
                        <a:pt x="132598" y="406400"/>
                      </a:moveTo>
                      <a:cubicBezTo>
                        <a:pt x="102965" y="410633"/>
                        <a:pt x="73484" y="422079"/>
                        <a:pt x="43698" y="419100"/>
                      </a:cubicBezTo>
                      <a:cubicBezTo>
                        <a:pt x="-33406" y="411390"/>
                        <a:pt x="14129" y="293802"/>
                        <a:pt x="18298" y="266700"/>
                      </a:cubicBezTo>
                      <a:cubicBezTo>
                        <a:pt x="20334" y="253469"/>
                        <a:pt x="21532" y="238066"/>
                        <a:pt x="30998" y="228600"/>
                      </a:cubicBezTo>
                      <a:cubicBezTo>
                        <a:pt x="74667" y="184931"/>
                        <a:pt x="97388" y="181070"/>
                        <a:pt x="145298" y="165100"/>
                      </a:cubicBezTo>
                      <a:cubicBezTo>
                        <a:pt x="149531" y="135467"/>
                        <a:pt x="149396" y="104872"/>
                        <a:pt x="157998" y="76200"/>
                      </a:cubicBezTo>
                      <a:cubicBezTo>
                        <a:pt x="166963" y="46318"/>
                        <a:pt x="195600" y="25649"/>
                        <a:pt x="221498" y="12700"/>
                      </a:cubicBezTo>
                      <a:cubicBezTo>
                        <a:pt x="233472" y="6713"/>
                        <a:pt x="246898" y="4233"/>
                        <a:pt x="259598" y="0"/>
                      </a:cubicBezTo>
                      <a:cubicBezTo>
                        <a:pt x="275874" y="4069"/>
                        <a:pt x="330278" y="16290"/>
                        <a:pt x="348498" y="25400"/>
                      </a:cubicBezTo>
                      <a:cubicBezTo>
                        <a:pt x="436203" y="69253"/>
                        <a:pt x="331672" y="37069"/>
                        <a:pt x="437398" y="63500"/>
                      </a:cubicBezTo>
                      <a:lnTo>
                        <a:pt x="513598" y="38100"/>
                      </a:lnTo>
                      <a:cubicBezTo>
                        <a:pt x="526298" y="33867"/>
                        <a:pt x="538571" y="28025"/>
                        <a:pt x="551698" y="25400"/>
                      </a:cubicBezTo>
                      <a:lnTo>
                        <a:pt x="615198" y="12700"/>
                      </a:lnTo>
                      <a:cubicBezTo>
                        <a:pt x="640598" y="16933"/>
                        <a:pt x="666969" y="17257"/>
                        <a:pt x="691398" y="25400"/>
                      </a:cubicBezTo>
                      <a:cubicBezTo>
                        <a:pt x="742779" y="42527"/>
                        <a:pt x="722792" y="50088"/>
                        <a:pt x="742198" y="88900"/>
                      </a:cubicBezTo>
                      <a:cubicBezTo>
                        <a:pt x="749024" y="102552"/>
                        <a:pt x="759131" y="114300"/>
                        <a:pt x="767598" y="127000"/>
                      </a:cubicBezTo>
                      <a:cubicBezTo>
                        <a:pt x="771831" y="169333"/>
                        <a:pt x="754771" y="219964"/>
                        <a:pt x="780298" y="254000"/>
                      </a:cubicBezTo>
                      <a:cubicBezTo>
                        <a:pt x="801243" y="281927"/>
                        <a:pt x="848780" y="268361"/>
                        <a:pt x="881898" y="279400"/>
                      </a:cubicBezTo>
                      <a:lnTo>
                        <a:pt x="919998" y="292100"/>
                      </a:lnTo>
                      <a:cubicBezTo>
                        <a:pt x="924231" y="304800"/>
                        <a:pt x="932698" y="316813"/>
                        <a:pt x="932698" y="330200"/>
                      </a:cubicBezTo>
                      <a:cubicBezTo>
                        <a:pt x="932698" y="372452"/>
                        <a:pt x="902924" y="437939"/>
                        <a:pt x="932698" y="482600"/>
                      </a:cubicBezTo>
                      <a:cubicBezTo>
                        <a:pt x="942661" y="497544"/>
                        <a:pt x="958098" y="508000"/>
                        <a:pt x="970798" y="520700"/>
                      </a:cubicBezTo>
                      <a:cubicBezTo>
                        <a:pt x="985214" y="563948"/>
                        <a:pt x="1002721" y="597536"/>
                        <a:pt x="970798" y="647700"/>
                      </a:cubicBezTo>
                      <a:cubicBezTo>
                        <a:pt x="954409" y="673454"/>
                        <a:pt x="919998" y="681567"/>
                        <a:pt x="894598" y="698500"/>
                      </a:cubicBezTo>
                      <a:lnTo>
                        <a:pt x="856498" y="723900"/>
                      </a:lnTo>
                      <a:cubicBezTo>
                        <a:pt x="843798" y="719667"/>
                        <a:pt x="828851" y="719563"/>
                        <a:pt x="818398" y="711200"/>
                      </a:cubicBezTo>
                      <a:cubicBezTo>
                        <a:pt x="806479" y="701665"/>
                        <a:pt x="803791" y="683893"/>
                        <a:pt x="792998" y="673100"/>
                      </a:cubicBezTo>
                      <a:cubicBezTo>
                        <a:pt x="782205" y="662307"/>
                        <a:pt x="767598" y="656167"/>
                        <a:pt x="754898" y="647700"/>
                      </a:cubicBezTo>
                      <a:cubicBezTo>
                        <a:pt x="637222" y="667313"/>
                        <a:pt x="604226" y="678526"/>
                        <a:pt x="450098" y="647700"/>
                      </a:cubicBezTo>
                      <a:cubicBezTo>
                        <a:pt x="435131" y="644707"/>
                        <a:pt x="436617" y="619135"/>
                        <a:pt x="424698" y="609600"/>
                      </a:cubicBezTo>
                      <a:cubicBezTo>
                        <a:pt x="414245" y="601237"/>
                        <a:pt x="399298" y="601133"/>
                        <a:pt x="386598" y="596900"/>
                      </a:cubicBezTo>
                      <a:cubicBezTo>
                        <a:pt x="295918" y="627127"/>
                        <a:pt x="332675" y="637152"/>
                        <a:pt x="272298" y="596900"/>
                      </a:cubicBezTo>
                      <a:cubicBezTo>
                        <a:pt x="268065" y="584200"/>
                        <a:pt x="267961" y="569253"/>
                        <a:pt x="259598" y="558800"/>
                      </a:cubicBezTo>
                      <a:cubicBezTo>
                        <a:pt x="227580" y="518778"/>
                        <a:pt x="159543" y="525656"/>
                        <a:pt x="119898" y="520700"/>
                      </a:cubicBezTo>
                      <a:cubicBezTo>
                        <a:pt x="64186" y="483559"/>
                        <a:pt x="81798" y="510564"/>
                        <a:pt x="81798" y="431800"/>
                      </a:cubicBezTo>
                    </a:path>
                  </a:pathLst>
                </a:custGeom>
                <a:solidFill>
                  <a:schemeClr val="bg2">
                    <a:alpha val="68679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1AD3172-6583-0E38-43B1-43D28B9ABEA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6491" y="2157781"/>
                    <a:ext cx="930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𝒔𝒖𝒓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1AD3172-6583-0E38-43B1-43D28B9ABE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6491" y="2157781"/>
                    <a:ext cx="93015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71F6683-22EC-197C-D058-9ACAEDF4A540}"/>
                </a:ext>
              </a:extLst>
            </p:cNvPr>
            <p:cNvSpPr txBox="1"/>
            <p:nvPr/>
          </p:nvSpPr>
          <p:spPr>
            <a:xfrm>
              <a:off x="2022895" y="1814188"/>
              <a:ext cx="85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2276544-EA92-4169-19A0-6DFAAEAE516F}"/>
                  </a:ext>
                </a:extLst>
              </p:cNvPr>
              <p:cNvSpPr txBox="1"/>
              <p:nvPr/>
            </p:nvSpPr>
            <p:spPr>
              <a:xfrm>
                <a:off x="7282794" y="788635"/>
                <a:ext cx="2638697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Arctic summer is about three months long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𝒎𝒐𝒏𝒕𝒉𝒔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2276544-EA92-4169-19A0-6DFAAEAE5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94" y="788635"/>
                <a:ext cx="2638697" cy="923330"/>
              </a:xfrm>
              <a:prstGeom prst="rect">
                <a:avLst/>
              </a:prstGeom>
              <a:blipFill>
                <a:blip r:embed="rId11"/>
                <a:stretch>
                  <a:fillRect t="-1333" r="-957" b="-9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4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124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</cp:revision>
  <cp:lastPrinted>2023-11-01T17:19:52Z</cp:lastPrinted>
  <dcterms:created xsi:type="dcterms:W3CDTF">2023-11-01T10:31:21Z</dcterms:created>
  <dcterms:modified xsi:type="dcterms:W3CDTF">2023-11-01T17:19:54Z</dcterms:modified>
</cp:coreProperties>
</file>