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449" r:id="rId2"/>
    <p:sldId id="2013" r:id="rId3"/>
    <p:sldId id="2014" r:id="rId4"/>
    <p:sldId id="328" r:id="rId5"/>
    <p:sldId id="454" r:id="rId6"/>
    <p:sldId id="455" r:id="rId7"/>
    <p:sldId id="1961" r:id="rId8"/>
    <p:sldId id="2012" r:id="rId9"/>
    <p:sldId id="42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40"/>
    <p:restoredTop sz="95976"/>
  </p:normalViewPr>
  <p:slideViewPr>
    <p:cSldViewPr snapToGrid="0" snapToObjects="1">
      <p:cViewPr varScale="1">
        <p:scale>
          <a:sx n="112" d="100"/>
          <a:sy n="112" d="100"/>
        </p:scale>
        <p:origin x="3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072348-C9CA-5D41-B455-E567A04392B6}" type="datetimeFigureOut">
              <a:rPr lang="en-US" smtClean="0"/>
              <a:t>11/3/23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276FAE-13AA-C845-AA9B-713E07212368}" type="slidenum">
              <a:rPr lang="en-US" smtClean="0"/>
              <a:t>‹#›</a:t>
            </a:fld>
            <a:endParaRPr lang="en-US"/>
          </a:p>
        </p:txBody>
      </p:sp>
    </p:spTree>
    <p:extLst>
      <p:ext uri="{BB962C8B-B14F-4D97-AF65-F5344CB8AC3E}">
        <p14:creationId xmlns:p14="http://schemas.microsoft.com/office/powerpoint/2010/main" val="2506465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1AF17-CCFA-8043-9685-A186C1961C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29C870-5448-EA40-94F5-BE0F09FC8A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EF6E82-4E17-8742-A8B3-8915B111305E}"/>
              </a:ext>
            </a:extLst>
          </p:cNvPr>
          <p:cNvSpPr>
            <a:spLocks noGrp="1"/>
          </p:cNvSpPr>
          <p:nvPr>
            <p:ph type="dt" sz="half" idx="10"/>
          </p:nvPr>
        </p:nvSpPr>
        <p:spPr/>
        <p:txBody>
          <a:bodyPr/>
          <a:lstStyle/>
          <a:p>
            <a:fld id="{93F5A620-EC45-294C-8B7D-C1E9D6865FC9}" type="datetimeFigureOut">
              <a:rPr lang="en-US" smtClean="0"/>
              <a:t>11/3/23</a:t>
            </a:fld>
            <a:endParaRPr lang="en-US"/>
          </a:p>
        </p:txBody>
      </p:sp>
      <p:sp>
        <p:nvSpPr>
          <p:cNvPr id="5" name="Footer Placeholder 4">
            <a:extLst>
              <a:ext uri="{FF2B5EF4-FFF2-40B4-BE49-F238E27FC236}">
                <a16:creationId xmlns:a16="http://schemas.microsoft.com/office/drawing/2014/main" id="{87575618-7BAF-BE46-BD26-3F4EA831E6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FB0FE2-BF20-D146-BCF3-65A32CA1C6CA}"/>
              </a:ext>
            </a:extLst>
          </p:cNvPr>
          <p:cNvSpPr>
            <a:spLocks noGrp="1"/>
          </p:cNvSpPr>
          <p:nvPr>
            <p:ph type="sldNum" sz="quarter" idx="12"/>
          </p:nvPr>
        </p:nvSpPr>
        <p:spPr/>
        <p:txBody>
          <a:bodyPr/>
          <a:lstStyle/>
          <a:p>
            <a:fld id="{5052D576-34D0-9249-AAAD-443D4F3290BD}" type="slidenum">
              <a:rPr lang="en-US" smtClean="0"/>
              <a:t>‹#›</a:t>
            </a:fld>
            <a:endParaRPr lang="en-US"/>
          </a:p>
        </p:txBody>
      </p:sp>
    </p:spTree>
    <p:extLst>
      <p:ext uri="{BB962C8B-B14F-4D97-AF65-F5344CB8AC3E}">
        <p14:creationId xmlns:p14="http://schemas.microsoft.com/office/powerpoint/2010/main" val="1213270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850BD-B1AD-5E4B-BCBB-B12294A823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18B767-2347-174C-992F-BB1EB21A4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72104-EFBB-1541-B593-278E77372881}"/>
              </a:ext>
            </a:extLst>
          </p:cNvPr>
          <p:cNvSpPr>
            <a:spLocks noGrp="1"/>
          </p:cNvSpPr>
          <p:nvPr>
            <p:ph type="dt" sz="half" idx="10"/>
          </p:nvPr>
        </p:nvSpPr>
        <p:spPr/>
        <p:txBody>
          <a:bodyPr/>
          <a:lstStyle/>
          <a:p>
            <a:fld id="{93F5A620-EC45-294C-8B7D-C1E9D6865FC9}" type="datetimeFigureOut">
              <a:rPr lang="en-US" smtClean="0"/>
              <a:t>11/3/23</a:t>
            </a:fld>
            <a:endParaRPr lang="en-US"/>
          </a:p>
        </p:txBody>
      </p:sp>
      <p:sp>
        <p:nvSpPr>
          <p:cNvPr id="5" name="Footer Placeholder 4">
            <a:extLst>
              <a:ext uri="{FF2B5EF4-FFF2-40B4-BE49-F238E27FC236}">
                <a16:creationId xmlns:a16="http://schemas.microsoft.com/office/drawing/2014/main" id="{40F434D6-A0DB-8148-ADDD-E1509F752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E57032-560F-9B45-9831-58886130064B}"/>
              </a:ext>
            </a:extLst>
          </p:cNvPr>
          <p:cNvSpPr>
            <a:spLocks noGrp="1"/>
          </p:cNvSpPr>
          <p:nvPr>
            <p:ph type="sldNum" sz="quarter" idx="12"/>
          </p:nvPr>
        </p:nvSpPr>
        <p:spPr/>
        <p:txBody>
          <a:bodyPr/>
          <a:lstStyle/>
          <a:p>
            <a:fld id="{5052D576-34D0-9249-AAAD-443D4F3290BD}" type="slidenum">
              <a:rPr lang="en-US" smtClean="0"/>
              <a:t>‹#›</a:t>
            </a:fld>
            <a:endParaRPr lang="en-US"/>
          </a:p>
        </p:txBody>
      </p:sp>
    </p:spTree>
    <p:extLst>
      <p:ext uri="{BB962C8B-B14F-4D97-AF65-F5344CB8AC3E}">
        <p14:creationId xmlns:p14="http://schemas.microsoft.com/office/powerpoint/2010/main" val="525102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8CEA9-93D2-0C4A-A302-D34CF8E16F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F2846E-6E90-6E43-AC4A-CE300E6043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E2287-FCD5-9E4C-ADCA-A8DA60E79678}"/>
              </a:ext>
            </a:extLst>
          </p:cNvPr>
          <p:cNvSpPr>
            <a:spLocks noGrp="1"/>
          </p:cNvSpPr>
          <p:nvPr>
            <p:ph type="dt" sz="half" idx="10"/>
          </p:nvPr>
        </p:nvSpPr>
        <p:spPr/>
        <p:txBody>
          <a:bodyPr/>
          <a:lstStyle/>
          <a:p>
            <a:fld id="{93F5A620-EC45-294C-8B7D-C1E9D6865FC9}" type="datetimeFigureOut">
              <a:rPr lang="en-US" smtClean="0"/>
              <a:t>11/3/23</a:t>
            </a:fld>
            <a:endParaRPr lang="en-US"/>
          </a:p>
        </p:txBody>
      </p:sp>
      <p:sp>
        <p:nvSpPr>
          <p:cNvPr id="5" name="Footer Placeholder 4">
            <a:extLst>
              <a:ext uri="{FF2B5EF4-FFF2-40B4-BE49-F238E27FC236}">
                <a16:creationId xmlns:a16="http://schemas.microsoft.com/office/drawing/2014/main" id="{B9F93624-14BF-0D45-8900-272C1AF70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8FBB7-CE5A-8949-9128-7D1659623079}"/>
              </a:ext>
            </a:extLst>
          </p:cNvPr>
          <p:cNvSpPr>
            <a:spLocks noGrp="1"/>
          </p:cNvSpPr>
          <p:nvPr>
            <p:ph type="sldNum" sz="quarter" idx="12"/>
          </p:nvPr>
        </p:nvSpPr>
        <p:spPr/>
        <p:txBody>
          <a:bodyPr/>
          <a:lstStyle/>
          <a:p>
            <a:fld id="{5052D576-34D0-9249-AAAD-443D4F3290BD}" type="slidenum">
              <a:rPr lang="en-US" smtClean="0"/>
              <a:t>‹#›</a:t>
            </a:fld>
            <a:endParaRPr lang="en-US"/>
          </a:p>
        </p:txBody>
      </p:sp>
    </p:spTree>
    <p:extLst>
      <p:ext uri="{BB962C8B-B14F-4D97-AF65-F5344CB8AC3E}">
        <p14:creationId xmlns:p14="http://schemas.microsoft.com/office/powerpoint/2010/main" val="2256518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1FF9F-C1A1-4944-A4BF-01D72575D6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49B666-092B-E344-91CB-D050673A9B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3D0ECE-C4B6-324D-8BBD-D009AEB4D1A9}"/>
              </a:ext>
            </a:extLst>
          </p:cNvPr>
          <p:cNvSpPr>
            <a:spLocks noGrp="1"/>
          </p:cNvSpPr>
          <p:nvPr>
            <p:ph type="dt" sz="half" idx="10"/>
          </p:nvPr>
        </p:nvSpPr>
        <p:spPr/>
        <p:txBody>
          <a:bodyPr/>
          <a:lstStyle/>
          <a:p>
            <a:fld id="{93F5A620-EC45-294C-8B7D-C1E9D6865FC9}" type="datetimeFigureOut">
              <a:rPr lang="en-US" smtClean="0"/>
              <a:t>11/3/23</a:t>
            </a:fld>
            <a:endParaRPr lang="en-US"/>
          </a:p>
        </p:txBody>
      </p:sp>
      <p:sp>
        <p:nvSpPr>
          <p:cNvPr id="5" name="Footer Placeholder 4">
            <a:extLst>
              <a:ext uri="{FF2B5EF4-FFF2-40B4-BE49-F238E27FC236}">
                <a16:creationId xmlns:a16="http://schemas.microsoft.com/office/drawing/2014/main" id="{0D5E33CC-1B03-264B-9AF6-1CA6BF726E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69D50A-95B9-D64D-B3EC-DE48713034D0}"/>
              </a:ext>
            </a:extLst>
          </p:cNvPr>
          <p:cNvSpPr>
            <a:spLocks noGrp="1"/>
          </p:cNvSpPr>
          <p:nvPr>
            <p:ph type="sldNum" sz="quarter" idx="12"/>
          </p:nvPr>
        </p:nvSpPr>
        <p:spPr/>
        <p:txBody>
          <a:bodyPr/>
          <a:lstStyle/>
          <a:p>
            <a:fld id="{5052D576-34D0-9249-AAAD-443D4F3290BD}" type="slidenum">
              <a:rPr lang="en-US" smtClean="0"/>
              <a:t>‹#›</a:t>
            </a:fld>
            <a:endParaRPr lang="en-US"/>
          </a:p>
        </p:txBody>
      </p:sp>
    </p:spTree>
    <p:extLst>
      <p:ext uri="{BB962C8B-B14F-4D97-AF65-F5344CB8AC3E}">
        <p14:creationId xmlns:p14="http://schemas.microsoft.com/office/powerpoint/2010/main" val="2141670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70CA-C7A6-D642-8269-2969AA2FBF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8AF989-824F-E04A-977B-787A1B6B36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E0072D-2285-684B-B78D-49845AA0B156}"/>
              </a:ext>
            </a:extLst>
          </p:cNvPr>
          <p:cNvSpPr>
            <a:spLocks noGrp="1"/>
          </p:cNvSpPr>
          <p:nvPr>
            <p:ph type="dt" sz="half" idx="10"/>
          </p:nvPr>
        </p:nvSpPr>
        <p:spPr/>
        <p:txBody>
          <a:bodyPr/>
          <a:lstStyle/>
          <a:p>
            <a:fld id="{93F5A620-EC45-294C-8B7D-C1E9D6865FC9}" type="datetimeFigureOut">
              <a:rPr lang="en-US" smtClean="0"/>
              <a:t>11/3/23</a:t>
            </a:fld>
            <a:endParaRPr lang="en-US"/>
          </a:p>
        </p:txBody>
      </p:sp>
      <p:sp>
        <p:nvSpPr>
          <p:cNvPr id="5" name="Footer Placeholder 4">
            <a:extLst>
              <a:ext uri="{FF2B5EF4-FFF2-40B4-BE49-F238E27FC236}">
                <a16:creationId xmlns:a16="http://schemas.microsoft.com/office/drawing/2014/main" id="{ADF80EDA-4D9D-2D49-A0BC-40E0A099CF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398851-27F5-314A-A07D-E62F3C824279}"/>
              </a:ext>
            </a:extLst>
          </p:cNvPr>
          <p:cNvSpPr>
            <a:spLocks noGrp="1"/>
          </p:cNvSpPr>
          <p:nvPr>
            <p:ph type="sldNum" sz="quarter" idx="12"/>
          </p:nvPr>
        </p:nvSpPr>
        <p:spPr/>
        <p:txBody>
          <a:bodyPr/>
          <a:lstStyle/>
          <a:p>
            <a:fld id="{5052D576-34D0-9249-AAAD-443D4F3290BD}" type="slidenum">
              <a:rPr lang="en-US" smtClean="0"/>
              <a:t>‹#›</a:t>
            </a:fld>
            <a:endParaRPr lang="en-US"/>
          </a:p>
        </p:txBody>
      </p:sp>
    </p:spTree>
    <p:extLst>
      <p:ext uri="{BB962C8B-B14F-4D97-AF65-F5344CB8AC3E}">
        <p14:creationId xmlns:p14="http://schemas.microsoft.com/office/powerpoint/2010/main" val="2693372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32624-A623-CA40-8321-BF223B6DF1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058A76-47E9-8E4A-9D47-A031820C47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1F921A-574F-7944-B9C8-448A64E090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58AA85-E19C-AD41-AA98-C2B60D14E053}"/>
              </a:ext>
            </a:extLst>
          </p:cNvPr>
          <p:cNvSpPr>
            <a:spLocks noGrp="1"/>
          </p:cNvSpPr>
          <p:nvPr>
            <p:ph type="dt" sz="half" idx="10"/>
          </p:nvPr>
        </p:nvSpPr>
        <p:spPr/>
        <p:txBody>
          <a:bodyPr/>
          <a:lstStyle/>
          <a:p>
            <a:fld id="{93F5A620-EC45-294C-8B7D-C1E9D6865FC9}" type="datetimeFigureOut">
              <a:rPr lang="en-US" smtClean="0"/>
              <a:t>11/3/23</a:t>
            </a:fld>
            <a:endParaRPr lang="en-US"/>
          </a:p>
        </p:txBody>
      </p:sp>
      <p:sp>
        <p:nvSpPr>
          <p:cNvPr id="6" name="Footer Placeholder 5">
            <a:extLst>
              <a:ext uri="{FF2B5EF4-FFF2-40B4-BE49-F238E27FC236}">
                <a16:creationId xmlns:a16="http://schemas.microsoft.com/office/drawing/2014/main" id="{AAEFACE9-0989-1040-98D7-9D52AC154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62EF42-4E36-524A-8B0E-0AE1B768F51F}"/>
              </a:ext>
            </a:extLst>
          </p:cNvPr>
          <p:cNvSpPr>
            <a:spLocks noGrp="1"/>
          </p:cNvSpPr>
          <p:nvPr>
            <p:ph type="sldNum" sz="quarter" idx="12"/>
          </p:nvPr>
        </p:nvSpPr>
        <p:spPr/>
        <p:txBody>
          <a:bodyPr/>
          <a:lstStyle/>
          <a:p>
            <a:fld id="{5052D576-34D0-9249-AAAD-443D4F3290BD}" type="slidenum">
              <a:rPr lang="en-US" smtClean="0"/>
              <a:t>‹#›</a:t>
            </a:fld>
            <a:endParaRPr lang="en-US"/>
          </a:p>
        </p:txBody>
      </p:sp>
    </p:spTree>
    <p:extLst>
      <p:ext uri="{BB962C8B-B14F-4D97-AF65-F5344CB8AC3E}">
        <p14:creationId xmlns:p14="http://schemas.microsoft.com/office/powerpoint/2010/main" val="3379604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84F91-15CB-3B48-8CED-03A37325B5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98D92B-2CCE-A349-A491-FE1342173A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87BCF3-2EF9-EE49-A14F-C106FCB34E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6387E8-4400-1C49-9803-B0A00CED5A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2676EF-B5FF-2C49-89F7-10DBC8D656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7C8C95-A4F2-B049-B476-657CDB5BAED8}"/>
              </a:ext>
            </a:extLst>
          </p:cNvPr>
          <p:cNvSpPr>
            <a:spLocks noGrp="1"/>
          </p:cNvSpPr>
          <p:nvPr>
            <p:ph type="dt" sz="half" idx="10"/>
          </p:nvPr>
        </p:nvSpPr>
        <p:spPr/>
        <p:txBody>
          <a:bodyPr/>
          <a:lstStyle/>
          <a:p>
            <a:fld id="{93F5A620-EC45-294C-8B7D-C1E9D6865FC9}" type="datetimeFigureOut">
              <a:rPr lang="en-US" smtClean="0"/>
              <a:t>11/3/23</a:t>
            </a:fld>
            <a:endParaRPr lang="en-US"/>
          </a:p>
        </p:txBody>
      </p:sp>
      <p:sp>
        <p:nvSpPr>
          <p:cNvPr id="8" name="Footer Placeholder 7">
            <a:extLst>
              <a:ext uri="{FF2B5EF4-FFF2-40B4-BE49-F238E27FC236}">
                <a16:creationId xmlns:a16="http://schemas.microsoft.com/office/drawing/2014/main" id="{8E862D0D-6F70-6D40-90E6-15DA27D144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0F7AAF-A051-4A44-A8E4-F2E266C0F6C8}"/>
              </a:ext>
            </a:extLst>
          </p:cNvPr>
          <p:cNvSpPr>
            <a:spLocks noGrp="1"/>
          </p:cNvSpPr>
          <p:nvPr>
            <p:ph type="sldNum" sz="quarter" idx="12"/>
          </p:nvPr>
        </p:nvSpPr>
        <p:spPr/>
        <p:txBody>
          <a:bodyPr/>
          <a:lstStyle/>
          <a:p>
            <a:fld id="{5052D576-34D0-9249-AAAD-443D4F3290BD}" type="slidenum">
              <a:rPr lang="en-US" smtClean="0"/>
              <a:t>‹#›</a:t>
            </a:fld>
            <a:endParaRPr lang="en-US"/>
          </a:p>
        </p:txBody>
      </p:sp>
    </p:spTree>
    <p:extLst>
      <p:ext uri="{BB962C8B-B14F-4D97-AF65-F5344CB8AC3E}">
        <p14:creationId xmlns:p14="http://schemas.microsoft.com/office/powerpoint/2010/main" val="2101917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8336D-01CC-B94D-8ACF-8511704043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95BFA2-E3CC-CA46-B5B4-9547A13D4D94}"/>
              </a:ext>
            </a:extLst>
          </p:cNvPr>
          <p:cNvSpPr>
            <a:spLocks noGrp="1"/>
          </p:cNvSpPr>
          <p:nvPr>
            <p:ph type="dt" sz="half" idx="10"/>
          </p:nvPr>
        </p:nvSpPr>
        <p:spPr/>
        <p:txBody>
          <a:bodyPr/>
          <a:lstStyle/>
          <a:p>
            <a:fld id="{93F5A620-EC45-294C-8B7D-C1E9D6865FC9}" type="datetimeFigureOut">
              <a:rPr lang="en-US" smtClean="0"/>
              <a:t>11/3/23</a:t>
            </a:fld>
            <a:endParaRPr lang="en-US"/>
          </a:p>
        </p:txBody>
      </p:sp>
      <p:sp>
        <p:nvSpPr>
          <p:cNvPr id="4" name="Footer Placeholder 3">
            <a:extLst>
              <a:ext uri="{FF2B5EF4-FFF2-40B4-BE49-F238E27FC236}">
                <a16:creationId xmlns:a16="http://schemas.microsoft.com/office/drawing/2014/main" id="{F5EE2FD0-5E88-1C42-BBD8-F2B8AFF364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BD6568-7E1E-EC4D-ADCC-046CB8BDC13B}"/>
              </a:ext>
            </a:extLst>
          </p:cNvPr>
          <p:cNvSpPr>
            <a:spLocks noGrp="1"/>
          </p:cNvSpPr>
          <p:nvPr>
            <p:ph type="sldNum" sz="quarter" idx="12"/>
          </p:nvPr>
        </p:nvSpPr>
        <p:spPr/>
        <p:txBody>
          <a:bodyPr/>
          <a:lstStyle/>
          <a:p>
            <a:fld id="{5052D576-34D0-9249-AAAD-443D4F3290BD}" type="slidenum">
              <a:rPr lang="en-US" smtClean="0"/>
              <a:t>‹#›</a:t>
            </a:fld>
            <a:endParaRPr lang="en-US"/>
          </a:p>
        </p:txBody>
      </p:sp>
    </p:spTree>
    <p:extLst>
      <p:ext uri="{BB962C8B-B14F-4D97-AF65-F5344CB8AC3E}">
        <p14:creationId xmlns:p14="http://schemas.microsoft.com/office/powerpoint/2010/main" val="1097644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EB3247-5D72-B843-AE1D-541B3D6B0E31}"/>
              </a:ext>
            </a:extLst>
          </p:cNvPr>
          <p:cNvSpPr>
            <a:spLocks noGrp="1"/>
          </p:cNvSpPr>
          <p:nvPr>
            <p:ph type="dt" sz="half" idx="10"/>
          </p:nvPr>
        </p:nvSpPr>
        <p:spPr/>
        <p:txBody>
          <a:bodyPr/>
          <a:lstStyle/>
          <a:p>
            <a:fld id="{93F5A620-EC45-294C-8B7D-C1E9D6865FC9}" type="datetimeFigureOut">
              <a:rPr lang="en-US" smtClean="0"/>
              <a:t>11/3/23</a:t>
            </a:fld>
            <a:endParaRPr lang="en-US"/>
          </a:p>
        </p:txBody>
      </p:sp>
      <p:sp>
        <p:nvSpPr>
          <p:cNvPr id="3" name="Footer Placeholder 2">
            <a:extLst>
              <a:ext uri="{FF2B5EF4-FFF2-40B4-BE49-F238E27FC236}">
                <a16:creationId xmlns:a16="http://schemas.microsoft.com/office/drawing/2014/main" id="{7B69D2DF-FE25-D040-BAD9-3DF2E32ED8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01E9AD-0523-C14D-8EE4-67BB7B98BDFC}"/>
              </a:ext>
            </a:extLst>
          </p:cNvPr>
          <p:cNvSpPr>
            <a:spLocks noGrp="1"/>
          </p:cNvSpPr>
          <p:nvPr>
            <p:ph type="sldNum" sz="quarter" idx="12"/>
          </p:nvPr>
        </p:nvSpPr>
        <p:spPr/>
        <p:txBody>
          <a:bodyPr/>
          <a:lstStyle/>
          <a:p>
            <a:fld id="{5052D576-34D0-9249-AAAD-443D4F3290BD}" type="slidenum">
              <a:rPr lang="en-US" smtClean="0"/>
              <a:t>‹#›</a:t>
            </a:fld>
            <a:endParaRPr lang="en-US"/>
          </a:p>
        </p:txBody>
      </p:sp>
    </p:spTree>
    <p:extLst>
      <p:ext uri="{BB962C8B-B14F-4D97-AF65-F5344CB8AC3E}">
        <p14:creationId xmlns:p14="http://schemas.microsoft.com/office/powerpoint/2010/main" val="3815931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1BE96-BA3A-3042-B0EC-E9FD3FE922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42122A-2419-2B48-9E4B-7778B4EDA1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B8008-63B4-7048-B3EF-3BB6353886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613212-E55C-AC43-A87E-E174EF5D8BAE}"/>
              </a:ext>
            </a:extLst>
          </p:cNvPr>
          <p:cNvSpPr>
            <a:spLocks noGrp="1"/>
          </p:cNvSpPr>
          <p:nvPr>
            <p:ph type="dt" sz="half" idx="10"/>
          </p:nvPr>
        </p:nvSpPr>
        <p:spPr/>
        <p:txBody>
          <a:bodyPr/>
          <a:lstStyle/>
          <a:p>
            <a:fld id="{93F5A620-EC45-294C-8B7D-C1E9D6865FC9}" type="datetimeFigureOut">
              <a:rPr lang="en-US" smtClean="0"/>
              <a:t>11/3/23</a:t>
            </a:fld>
            <a:endParaRPr lang="en-US"/>
          </a:p>
        </p:txBody>
      </p:sp>
      <p:sp>
        <p:nvSpPr>
          <p:cNvPr id="6" name="Footer Placeholder 5">
            <a:extLst>
              <a:ext uri="{FF2B5EF4-FFF2-40B4-BE49-F238E27FC236}">
                <a16:creationId xmlns:a16="http://schemas.microsoft.com/office/drawing/2014/main" id="{973A6C7D-B27D-CF4D-A2C0-37633EEED8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266DC1-04D2-FD4B-88B3-B8803F664907}"/>
              </a:ext>
            </a:extLst>
          </p:cNvPr>
          <p:cNvSpPr>
            <a:spLocks noGrp="1"/>
          </p:cNvSpPr>
          <p:nvPr>
            <p:ph type="sldNum" sz="quarter" idx="12"/>
          </p:nvPr>
        </p:nvSpPr>
        <p:spPr/>
        <p:txBody>
          <a:bodyPr/>
          <a:lstStyle/>
          <a:p>
            <a:fld id="{5052D576-34D0-9249-AAAD-443D4F3290BD}" type="slidenum">
              <a:rPr lang="en-US" smtClean="0"/>
              <a:t>‹#›</a:t>
            </a:fld>
            <a:endParaRPr lang="en-US"/>
          </a:p>
        </p:txBody>
      </p:sp>
    </p:spTree>
    <p:extLst>
      <p:ext uri="{BB962C8B-B14F-4D97-AF65-F5344CB8AC3E}">
        <p14:creationId xmlns:p14="http://schemas.microsoft.com/office/powerpoint/2010/main" val="3605503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3B8D-4360-BB4F-9A95-D013787DFA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04366-79CB-2F4B-979F-7B790C1D13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ED0917-C2BB-174D-8D92-171619F682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8E41C-4952-A446-8B14-E9828449AF79}"/>
              </a:ext>
            </a:extLst>
          </p:cNvPr>
          <p:cNvSpPr>
            <a:spLocks noGrp="1"/>
          </p:cNvSpPr>
          <p:nvPr>
            <p:ph type="dt" sz="half" idx="10"/>
          </p:nvPr>
        </p:nvSpPr>
        <p:spPr/>
        <p:txBody>
          <a:bodyPr/>
          <a:lstStyle/>
          <a:p>
            <a:fld id="{93F5A620-EC45-294C-8B7D-C1E9D6865FC9}" type="datetimeFigureOut">
              <a:rPr lang="en-US" smtClean="0"/>
              <a:t>11/3/23</a:t>
            </a:fld>
            <a:endParaRPr lang="en-US"/>
          </a:p>
        </p:txBody>
      </p:sp>
      <p:sp>
        <p:nvSpPr>
          <p:cNvPr id="6" name="Footer Placeholder 5">
            <a:extLst>
              <a:ext uri="{FF2B5EF4-FFF2-40B4-BE49-F238E27FC236}">
                <a16:creationId xmlns:a16="http://schemas.microsoft.com/office/drawing/2014/main" id="{7109043B-3902-7441-81F1-A3650908BB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3AF136-B3BD-C449-BA2D-408A12DC3204}"/>
              </a:ext>
            </a:extLst>
          </p:cNvPr>
          <p:cNvSpPr>
            <a:spLocks noGrp="1"/>
          </p:cNvSpPr>
          <p:nvPr>
            <p:ph type="sldNum" sz="quarter" idx="12"/>
          </p:nvPr>
        </p:nvSpPr>
        <p:spPr/>
        <p:txBody>
          <a:bodyPr/>
          <a:lstStyle/>
          <a:p>
            <a:fld id="{5052D576-34D0-9249-AAAD-443D4F3290BD}" type="slidenum">
              <a:rPr lang="en-US" smtClean="0"/>
              <a:t>‹#›</a:t>
            </a:fld>
            <a:endParaRPr lang="en-US"/>
          </a:p>
        </p:txBody>
      </p:sp>
    </p:spTree>
    <p:extLst>
      <p:ext uri="{BB962C8B-B14F-4D97-AF65-F5344CB8AC3E}">
        <p14:creationId xmlns:p14="http://schemas.microsoft.com/office/powerpoint/2010/main" val="635026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C3E110-E3EF-D142-AD4A-DF6D6A7732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3CEFD2-DE38-1448-A2B2-015564B14C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18ED7C-EA84-1144-A9D4-24DCA73649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5A620-EC45-294C-8B7D-C1E9D6865FC9}" type="datetimeFigureOut">
              <a:rPr lang="en-US" smtClean="0"/>
              <a:t>11/3/23</a:t>
            </a:fld>
            <a:endParaRPr lang="en-US"/>
          </a:p>
        </p:txBody>
      </p:sp>
      <p:sp>
        <p:nvSpPr>
          <p:cNvPr id="5" name="Footer Placeholder 4">
            <a:extLst>
              <a:ext uri="{FF2B5EF4-FFF2-40B4-BE49-F238E27FC236}">
                <a16:creationId xmlns:a16="http://schemas.microsoft.com/office/drawing/2014/main" id="{E4403AA1-4C64-FF46-B39F-494377F12C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EBC7C4-04D8-C14D-A622-4485B15C63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2D576-34D0-9249-AAAD-443D4F3290BD}" type="slidenum">
              <a:rPr lang="en-US" smtClean="0"/>
              <a:t>‹#›</a:t>
            </a:fld>
            <a:endParaRPr lang="en-US"/>
          </a:p>
        </p:txBody>
      </p:sp>
    </p:spTree>
    <p:extLst>
      <p:ext uri="{BB962C8B-B14F-4D97-AF65-F5344CB8AC3E}">
        <p14:creationId xmlns:p14="http://schemas.microsoft.com/office/powerpoint/2010/main" val="2292715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climate.nasa.gov/news/2936/clouds-arctic-crocodiles-and-a-new-climate-mode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UkDzSZfWFAQ"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os.org/editors-vox/what-we-know-and-dont-know-about-climate-tipping-elements" TargetMode="Externa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os.org/editors-vox/what-we-know-and-dont-know-about-climate-tipping-elements" TargetMode="Externa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E935E6CD-1823-2F4C-BEBA-D6839E801526}"/>
              </a:ext>
            </a:extLst>
          </p:cNvPr>
          <p:cNvSpPr txBox="1"/>
          <p:nvPr/>
        </p:nvSpPr>
        <p:spPr>
          <a:xfrm>
            <a:off x="1" y="0"/>
            <a:ext cx="12192000" cy="461665"/>
          </a:xfrm>
          <a:prstGeom prst="rect">
            <a:avLst/>
          </a:prstGeom>
          <a:solidFill>
            <a:schemeClr val="accent2"/>
          </a:solidFill>
        </p:spPr>
        <p:txBody>
          <a:bodyPr wrap="square" rtlCol="0">
            <a:spAutoFit/>
          </a:bodyPr>
          <a:lstStyle/>
          <a:p>
            <a:r>
              <a:rPr lang="en-US" sz="2400" b="1" dirty="0"/>
              <a:t>The path to Hothouse Earth</a:t>
            </a:r>
          </a:p>
        </p:txBody>
      </p:sp>
      <p:sp>
        <p:nvSpPr>
          <p:cNvPr id="2" name="TextBox 1">
            <a:extLst>
              <a:ext uri="{FF2B5EF4-FFF2-40B4-BE49-F238E27FC236}">
                <a16:creationId xmlns:a16="http://schemas.microsoft.com/office/drawing/2014/main" id="{E10EC877-9ECB-1652-BD78-4711AE542706}"/>
              </a:ext>
            </a:extLst>
          </p:cNvPr>
          <p:cNvSpPr txBox="1"/>
          <p:nvPr/>
        </p:nvSpPr>
        <p:spPr>
          <a:xfrm>
            <a:off x="1211580" y="1760220"/>
            <a:ext cx="9372600" cy="1200329"/>
          </a:xfrm>
          <a:prstGeom prst="rect">
            <a:avLst/>
          </a:prstGeom>
          <a:noFill/>
        </p:spPr>
        <p:txBody>
          <a:bodyPr wrap="square" rtlCol="0">
            <a:spAutoFit/>
          </a:bodyPr>
          <a:lstStyle/>
          <a:p>
            <a:pPr marL="342900" indent="-342900">
              <a:buFont typeface="+mj-lt"/>
              <a:buAutoNum type="arabicPeriod"/>
            </a:pPr>
            <a:r>
              <a:rPr lang="en-US" sz="2400" dirty="0"/>
              <a:t>What’s Hothouse Earth? (</a:t>
            </a:r>
            <a:r>
              <a:rPr lang="en-US" sz="2400"/>
              <a:t>and what’s </a:t>
            </a:r>
            <a:r>
              <a:rPr lang="en-US" sz="2400" dirty="0"/>
              <a:t>Icehouse Earth?)</a:t>
            </a:r>
          </a:p>
          <a:p>
            <a:pPr marL="342900" indent="-342900">
              <a:buFont typeface="+mj-lt"/>
              <a:buAutoNum type="arabicPeriod"/>
            </a:pPr>
            <a:r>
              <a:rPr lang="en-US" sz="2400" dirty="0"/>
              <a:t>The distinction between tipping elements and tipping points</a:t>
            </a:r>
          </a:p>
          <a:p>
            <a:pPr marL="342900" indent="-342900">
              <a:buFont typeface="+mj-lt"/>
              <a:buAutoNum type="arabicPeriod"/>
            </a:pPr>
            <a:r>
              <a:rPr lang="en-US" sz="2400" dirty="0"/>
              <a:t>Tipping points to Hothouse Earth</a:t>
            </a:r>
          </a:p>
        </p:txBody>
      </p:sp>
    </p:spTree>
    <p:extLst>
      <p:ext uri="{BB962C8B-B14F-4D97-AF65-F5344CB8AC3E}">
        <p14:creationId xmlns:p14="http://schemas.microsoft.com/office/powerpoint/2010/main" val="340059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E935E6CD-1823-2F4C-BEBA-D6839E801526}"/>
              </a:ext>
            </a:extLst>
          </p:cNvPr>
          <p:cNvSpPr txBox="1"/>
          <p:nvPr/>
        </p:nvSpPr>
        <p:spPr>
          <a:xfrm>
            <a:off x="1" y="0"/>
            <a:ext cx="12192000" cy="461665"/>
          </a:xfrm>
          <a:prstGeom prst="rect">
            <a:avLst/>
          </a:prstGeom>
          <a:solidFill>
            <a:schemeClr val="accent2"/>
          </a:solidFill>
        </p:spPr>
        <p:txBody>
          <a:bodyPr wrap="square" rtlCol="0">
            <a:spAutoFit/>
          </a:bodyPr>
          <a:lstStyle/>
          <a:p>
            <a:r>
              <a:rPr lang="en-US" sz="2400" b="1" dirty="0"/>
              <a:t>Hothouse Earth vs Icehouse Earth</a:t>
            </a:r>
          </a:p>
        </p:txBody>
      </p:sp>
      <p:pic>
        <p:nvPicPr>
          <p:cNvPr id="2" name="Picture 1">
            <a:extLst>
              <a:ext uri="{FF2B5EF4-FFF2-40B4-BE49-F238E27FC236}">
                <a16:creationId xmlns:a16="http://schemas.microsoft.com/office/drawing/2014/main" id="{2B1CDFED-D9A8-EEC5-BC4A-D481A33BC171}"/>
              </a:ext>
            </a:extLst>
          </p:cNvPr>
          <p:cNvPicPr>
            <a:picLocks noChangeAspect="1"/>
          </p:cNvPicPr>
          <p:nvPr/>
        </p:nvPicPr>
        <p:blipFill>
          <a:blip r:embed="rId2"/>
          <a:stretch>
            <a:fillRect/>
          </a:stretch>
        </p:blipFill>
        <p:spPr>
          <a:xfrm>
            <a:off x="2324100" y="550256"/>
            <a:ext cx="6888480" cy="2975390"/>
          </a:xfrm>
          <a:prstGeom prst="rect">
            <a:avLst/>
          </a:prstGeom>
        </p:spPr>
      </p:pic>
      <p:pic>
        <p:nvPicPr>
          <p:cNvPr id="3" name="Picture 2">
            <a:extLst>
              <a:ext uri="{FF2B5EF4-FFF2-40B4-BE49-F238E27FC236}">
                <a16:creationId xmlns:a16="http://schemas.microsoft.com/office/drawing/2014/main" id="{3493AAE3-4659-330D-5BA4-DD5215CB5EEB}"/>
              </a:ext>
            </a:extLst>
          </p:cNvPr>
          <p:cNvPicPr>
            <a:picLocks noChangeAspect="1"/>
          </p:cNvPicPr>
          <p:nvPr/>
        </p:nvPicPr>
        <p:blipFill>
          <a:blip r:embed="rId3"/>
          <a:stretch>
            <a:fillRect/>
          </a:stretch>
        </p:blipFill>
        <p:spPr>
          <a:xfrm>
            <a:off x="2004060" y="3614237"/>
            <a:ext cx="7772400" cy="2782427"/>
          </a:xfrm>
          <a:prstGeom prst="rect">
            <a:avLst/>
          </a:prstGeom>
        </p:spPr>
      </p:pic>
      <p:sp>
        <p:nvSpPr>
          <p:cNvPr id="5" name="TextBox 4">
            <a:extLst>
              <a:ext uri="{FF2B5EF4-FFF2-40B4-BE49-F238E27FC236}">
                <a16:creationId xmlns:a16="http://schemas.microsoft.com/office/drawing/2014/main" id="{33FDA464-19E3-0721-582F-56CE6E3D1C6E}"/>
              </a:ext>
            </a:extLst>
          </p:cNvPr>
          <p:cNvSpPr txBox="1"/>
          <p:nvPr/>
        </p:nvSpPr>
        <p:spPr>
          <a:xfrm>
            <a:off x="2102168" y="6409084"/>
            <a:ext cx="8847772" cy="369332"/>
          </a:xfrm>
          <a:prstGeom prst="rect">
            <a:avLst/>
          </a:prstGeom>
          <a:noFill/>
        </p:spPr>
        <p:txBody>
          <a:bodyPr wrap="square">
            <a:spAutoFit/>
          </a:bodyPr>
          <a:lstStyle/>
          <a:p>
            <a:r>
              <a:rPr lang="en-US" dirty="0">
                <a:hlinkClick r:id="rId4"/>
              </a:rPr>
              <a:t>https://</a:t>
            </a:r>
            <a:r>
              <a:rPr lang="en-US" dirty="0" err="1">
                <a:hlinkClick r:id="rId4"/>
              </a:rPr>
              <a:t>climate.nasa.gov</a:t>
            </a:r>
            <a:r>
              <a:rPr lang="en-US" dirty="0">
                <a:hlinkClick r:id="rId4"/>
              </a:rPr>
              <a:t>/news/2936/clouds-arctic-crocodiles-and-a-new-climate-model/</a:t>
            </a:r>
            <a:endParaRPr lang="en-US" dirty="0"/>
          </a:p>
        </p:txBody>
      </p:sp>
    </p:spTree>
    <p:extLst>
      <p:ext uri="{BB962C8B-B14F-4D97-AF65-F5344CB8AC3E}">
        <p14:creationId xmlns:p14="http://schemas.microsoft.com/office/powerpoint/2010/main" val="1975028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ll palaeotemps.svg">
            <a:extLst>
              <a:ext uri="{FF2B5EF4-FFF2-40B4-BE49-F238E27FC236}">
                <a16:creationId xmlns:a16="http://schemas.microsoft.com/office/drawing/2014/main" id="{0E4D0B87-BC6C-E44D-8B89-CFB1C7DEFF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6" t="11171" r="752" b="899"/>
          <a:stretch/>
        </p:blipFill>
        <p:spPr bwMode="auto">
          <a:xfrm>
            <a:off x="162046" y="1821061"/>
            <a:ext cx="11632557" cy="3017158"/>
          </a:xfrm>
          <a:prstGeom prst="rect">
            <a:avLst/>
          </a:prstGeom>
          <a:noFill/>
          <a:ln>
            <a:noFill/>
          </a:ln>
        </p:spPr>
      </p:pic>
      <p:cxnSp>
        <p:nvCxnSpPr>
          <p:cNvPr id="12" name="Straight Connector 11">
            <a:extLst>
              <a:ext uri="{FF2B5EF4-FFF2-40B4-BE49-F238E27FC236}">
                <a16:creationId xmlns:a16="http://schemas.microsoft.com/office/drawing/2014/main" id="{A293D195-1465-9F40-956A-DCB7216EA0E8}"/>
              </a:ext>
            </a:extLst>
          </p:cNvPr>
          <p:cNvCxnSpPr>
            <a:cxnSpLocks/>
          </p:cNvCxnSpPr>
          <p:nvPr/>
        </p:nvCxnSpPr>
        <p:spPr>
          <a:xfrm flipV="1">
            <a:off x="750107" y="3112740"/>
            <a:ext cx="10456433" cy="45063"/>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365" name="Rectangle 12">
            <a:extLst>
              <a:ext uri="{FF2B5EF4-FFF2-40B4-BE49-F238E27FC236}">
                <a16:creationId xmlns:a16="http://schemas.microsoft.com/office/drawing/2014/main" id="{8E6EEF18-3A47-504A-93BE-134EDC23232B}"/>
              </a:ext>
            </a:extLst>
          </p:cNvPr>
          <p:cNvSpPr>
            <a:spLocks noChangeArrowheads="1"/>
          </p:cNvSpPr>
          <p:nvPr/>
        </p:nvSpPr>
        <p:spPr bwMode="auto">
          <a:xfrm>
            <a:off x="2871922" y="2625333"/>
            <a:ext cx="21066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dirty="0"/>
              <a:t>Hothouse Earth</a:t>
            </a:r>
          </a:p>
        </p:txBody>
      </p:sp>
      <p:sp>
        <p:nvSpPr>
          <p:cNvPr id="15366" name="Rectangle 13">
            <a:extLst>
              <a:ext uri="{FF2B5EF4-FFF2-40B4-BE49-F238E27FC236}">
                <a16:creationId xmlns:a16="http://schemas.microsoft.com/office/drawing/2014/main" id="{6F696AB0-C054-1B40-8AF9-7B2ECE68E040}"/>
              </a:ext>
            </a:extLst>
          </p:cNvPr>
          <p:cNvSpPr>
            <a:spLocks noChangeArrowheads="1"/>
          </p:cNvSpPr>
          <p:nvPr/>
        </p:nvSpPr>
        <p:spPr bwMode="auto">
          <a:xfrm>
            <a:off x="2914784" y="3167189"/>
            <a:ext cx="20208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dirty="0"/>
              <a:t>Icehouse Earth</a:t>
            </a:r>
          </a:p>
        </p:txBody>
      </p:sp>
      <p:sp>
        <p:nvSpPr>
          <p:cNvPr id="17" name="TextBox 16">
            <a:extLst>
              <a:ext uri="{FF2B5EF4-FFF2-40B4-BE49-F238E27FC236}">
                <a16:creationId xmlns:a16="http://schemas.microsoft.com/office/drawing/2014/main" id="{A581A157-F159-784F-BE34-71252DCD57E4}"/>
              </a:ext>
            </a:extLst>
          </p:cNvPr>
          <p:cNvSpPr txBox="1"/>
          <p:nvPr/>
        </p:nvSpPr>
        <p:spPr>
          <a:xfrm>
            <a:off x="559398" y="1140854"/>
            <a:ext cx="11632601" cy="369332"/>
          </a:xfrm>
          <a:prstGeom prst="rect">
            <a:avLst/>
          </a:prstGeom>
          <a:noFill/>
        </p:spPr>
        <p:txBody>
          <a:bodyPr wrap="square" rtlCol="0">
            <a:spAutoFit/>
          </a:bodyPr>
          <a:lstStyle/>
          <a:p>
            <a:r>
              <a:rPr lang="en-US" dirty="0">
                <a:solidFill>
                  <a:srgbClr val="7030A0"/>
                </a:solidFill>
              </a:rPr>
              <a:t>Past 											   Present</a:t>
            </a:r>
          </a:p>
        </p:txBody>
      </p:sp>
      <p:sp>
        <p:nvSpPr>
          <p:cNvPr id="15" name="TextBox 14">
            <a:extLst>
              <a:ext uri="{FF2B5EF4-FFF2-40B4-BE49-F238E27FC236}">
                <a16:creationId xmlns:a16="http://schemas.microsoft.com/office/drawing/2014/main" id="{E935E6CD-1823-2F4C-BEBA-D6839E801526}"/>
              </a:ext>
            </a:extLst>
          </p:cNvPr>
          <p:cNvSpPr txBox="1"/>
          <p:nvPr/>
        </p:nvSpPr>
        <p:spPr>
          <a:xfrm>
            <a:off x="1" y="0"/>
            <a:ext cx="12192000" cy="461665"/>
          </a:xfrm>
          <a:prstGeom prst="rect">
            <a:avLst/>
          </a:prstGeom>
          <a:solidFill>
            <a:schemeClr val="accent2"/>
          </a:solidFill>
        </p:spPr>
        <p:txBody>
          <a:bodyPr wrap="square" rtlCol="0">
            <a:spAutoFit/>
          </a:bodyPr>
          <a:lstStyle/>
          <a:p>
            <a:r>
              <a:rPr lang="en-US" sz="2400" b="1" dirty="0"/>
              <a:t>55 million years ago, Hothouse Earth</a:t>
            </a:r>
          </a:p>
        </p:txBody>
      </p:sp>
    </p:spTree>
    <p:extLst>
      <p:ext uri="{BB962C8B-B14F-4D97-AF65-F5344CB8AC3E}">
        <p14:creationId xmlns:p14="http://schemas.microsoft.com/office/powerpoint/2010/main" val="4192395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ll palaeotemps.svg">
            <a:extLst>
              <a:ext uri="{FF2B5EF4-FFF2-40B4-BE49-F238E27FC236}">
                <a16:creationId xmlns:a16="http://schemas.microsoft.com/office/drawing/2014/main" id="{0E4D0B87-BC6C-E44D-8B89-CFB1C7DEFF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6" t="11171" r="752" b="899"/>
          <a:stretch/>
        </p:blipFill>
        <p:spPr bwMode="auto">
          <a:xfrm>
            <a:off x="162046" y="1821061"/>
            <a:ext cx="11632557" cy="3017158"/>
          </a:xfrm>
          <a:prstGeom prst="rect">
            <a:avLst/>
          </a:prstGeom>
          <a:noFill/>
          <a:ln>
            <a:noFill/>
          </a:ln>
        </p:spPr>
      </p:pic>
      <p:cxnSp>
        <p:nvCxnSpPr>
          <p:cNvPr id="12" name="Straight Connector 11">
            <a:extLst>
              <a:ext uri="{FF2B5EF4-FFF2-40B4-BE49-F238E27FC236}">
                <a16:creationId xmlns:a16="http://schemas.microsoft.com/office/drawing/2014/main" id="{A293D195-1465-9F40-956A-DCB7216EA0E8}"/>
              </a:ext>
            </a:extLst>
          </p:cNvPr>
          <p:cNvCxnSpPr>
            <a:cxnSpLocks/>
          </p:cNvCxnSpPr>
          <p:nvPr/>
        </p:nvCxnSpPr>
        <p:spPr>
          <a:xfrm flipV="1">
            <a:off x="750107" y="3112740"/>
            <a:ext cx="10456433" cy="45063"/>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365" name="Rectangle 12">
            <a:extLst>
              <a:ext uri="{FF2B5EF4-FFF2-40B4-BE49-F238E27FC236}">
                <a16:creationId xmlns:a16="http://schemas.microsoft.com/office/drawing/2014/main" id="{8E6EEF18-3A47-504A-93BE-134EDC23232B}"/>
              </a:ext>
            </a:extLst>
          </p:cNvPr>
          <p:cNvSpPr>
            <a:spLocks noChangeArrowheads="1"/>
          </p:cNvSpPr>
          <p:nvPr/>
        </p:nvSpPr>
        <p:spPr bwMode="auto">
          <a:xfrm>
            <a:off x="2871922" y="2625333"/>
            <a:ext cx="21066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dirty="0"/>
              <a:t>Hothouse Earth</a:t>
            </a:r>
          </a:p>
        </p:txBody>
      </p:sp>
      <p:sp>
        <p:nvSpPr>
          <p:cNvPr id="15366" name="Rectangle 13">
            <a:extLst>
              <a:ext uri="{FF2B5EF4-FFF2-40B4-BE49-F238E27FC236}">
                <a16:creationId xmlns:a16="http://schemas.microsoft.com/office/drawing/2014/main" id="{6F696AB0-C054-1B40-8AF9-7B2ECE68E040}"/>
              </a:ext>
            </a:extLst>
          </p:cNvPr>
          <p:cNvSpPr>
            <a:spLocks noChangeArrowheads="1"/>
          </p:cNvSpPr>
          <p:nvPr/>
        </p:nvSpPr>
        <p:spPr bwMode="auto">
          <a:xfrm>
            <a:off x="2914784" y="3167189"/>
            <a:ext cx="20208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dirty="0"/>
              <a:t>Icehouse Earth</a:t>
            </a:r>
          </a:p>
        </p:txBody>
      </p:sp>
      <p:sp>
        <p:nvSpPr>
          <p:cNvPr id="17" name="TextBox 16">
            <a:extLst>
              <a:ext uri="{FF2B5EF4-FFF2-40B4-BE49-F238E27FC236}">
                <a16:creationId xmlns:a16="http://schemas.microsoft.com/office/drawing/2014/main" id="{A581A157-F159-784F-BE34-71252DCD57E4}"/>
              </a:ext>
            </a:extLst>
          </p:cNvPr>
          <p:cNvSpPr txBox="1"/>
          <p:nvPr/>
        </p:nvSpPr>
        <p:spPr>
          <a:xfrm>
            <a:off x="559398" y="1140854"/>
            <a:ext cx="11632601" cy="369332"/>
          </a:xfrm>
          <a:prstGeom prst="rect">
            <a:avLst/>
          </a:prstGeom>
          <a:noFill/>
        </p:spPr>
        <p:txBody>
          <a:bodyPr wrap="square" rtlCol="0">
            <a:spAutoFit/>
          </a:bodyPr>
          <a:lstStyle/>
          <a:p>
            <a:r>
              <a:rPr lang="en-US" dirty="0">
                <a:solidFill>
                  <a:srgbClr val="7030A0"/>
                </a:solidFill>
              </a:rPr>
              <a:t>Past 											   Present</a:t>
            </a:r>
          </a:p>
        </p:txBody>
      </p:sp>
      <p:sp>
        <p:nvSpPr>
          <p:cNvPr id="14" name="TextBox 13">
            <a:extLst>
              <a:ext uri="{FF2B5EF4-FFF2-40B4-BE49-F238E27FC236}">
                <a16:creationId xmlns:a16="http://schemas.microsoft.com/office/drawing/2014/main" id="{03940E7A-89F9-1747-B829-EA71C5FFAB14}"/>
              </a:ext>
            </a:extLst>
          </p:cNvPr>
          <p:cNvSpPr txBox="1"/>
          <p:nvPr/>
        </p:nvSpPr>
        <p:spPr>
          <a:xfrm>
            <a:off x="5181755" y="5668233"/>
            <a:ext cx="3717225" cy="461665"/>
          </a:xfrm>
          <a:prstGeom prst="rect">
            <a:avLst/>
          </a:prstGeom>
          <a:noFill/>
        </p:spPr>
        <p:txBody>
          <a:bodyPr wrap="square" rtlCol="0">
            <a:spAutoFit/>
          </a:bodyPr>
          <a:lstStyle/>
          <a:p>
            <a:r>
              <a:rPr lang="en-US" sz="2400" dirty="0">
                <a:hlinkClick r:id="rId3"/>
              </a:rPr>
              <a:t>Collision video</a:t>
            </a:r>
            <a:r>
              <a:rPr lang="en-US" sz="2400" dirty="0"/>
              <a:t> </a:t>
            </a:r>
          </a:p>
        </p:txBody>
      </p:sp>
      <p:sp>
        <p:nvSpPr>
          <p:cNvPr id="15" name="TextBox 14">
            <a:extLst>
              <a:ext uri="{FF2B5EF4-FFF2-40B4-BE49-F238E27FC236}">
                <a16:creationId xmlns:a16="http://schemas.microsoft.com/office/drawing/2014/main" id="{E935E6CD-1823-2F4C-BEBA-D6839E801526}"/>
              </a:ext>
            </a:extLst>
          </p:cNvPr>
          <p:cNvSpPr txBox="1"/>
          <p:nvPr/>
        </p:nvSpPr>
        <p:spPr>
          <a:xfrm>
            <a:off x="1" y="0"/>
            <a:ext cx="12192000" cy="461665"/>
          </a:xfrm>
          <a:prstGeom prst="rect">
            <a:avLst/>
          </a:prstGeom>
          <a:solidFill>
            <a:schemeClr val="accent2"/>
          </a:solidFill>
        </p:spPr>
        <p:txBody>
          <a:bodyPr wrap="square" rtlCol="0">
            <a:spAutoFit/>
          </a:bodyPr>
          <a:lstStyle/>
          <a:p>
            <a:r>
              <a:rPr lang="en-US" sz="2400" b="1" dirty="0"/>
              <a:t>Then, collision of India with Asia</a:t>
            </a:r>
          </a:p>
        </p:txBody>
      </p:sp>
      <p:sp>
        <p:nvSpPr>
          <p:cNvPr id="10" name="Right Brace 9">
            <a:extLst>
              <a:ext uri="{FF2B5EF4-FFF2-40B4-BE49-F238E27FC236}">
                <a16:creationId xmlns:a16="http://schemas.microsoft.com/office/drawing/2014/main" id="{B61FDD03-45A6-204D-B320-F7C42625F775}"/>
              </a:ext>
            </a:extLst>
          </p:cNvPr>
          <p:cNvSpPr/>
          <p:nvPr/>
        </p:nvSpPr>
        <p:spPr>
          <a:xfrm rot="5400000">
            <a:off x="6033769" y="2836015"/>
            <a:ext cx="347241" cy="4891232"/>
          </a:xfrm>
          <a:prstGeom prst="rightBrace">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09444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ll palaeotemps.svg">
            <a:extLst>
              <a:ext uri="{FF2B5EF4-FFF2-40B4-BE49-F238E27FC236}">
                <a16:creationId xmlns:a16="http://schemas.microsoft.com/office/drawing/2014/main" id="{0E4D0B87-BC6C-E44D-8B89-CFB1C7DEFF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6" t="11171" r="752" b="899"/>
          <a:stretch/>
        </p:blipFill>
        <p:spPr bwMode="auto">
          <a:xfrm>
            <a:off x="162046" y="1821061"/>
            <a:ext cx="11632557" cy="3017158"/>
          </a:xfrm>
          <a:prstGeom prst="rect">
            <a:avLst/>
          </a:prstGeom>
          <a:noFill/>
          <a:ln>
            <a:noFill/>
          </a:ln>
        </p:spPr>
      </p:pic>
      <p:cxnSp>
        <p:nvCxnSpPr>
          <p:cNvPr id="12" name="Straight Connector 11">
            <a:extLst>
              <a:ext uri="{FF2B5EF4-FFF2-40B4-BE49-F238E27FC236}">
                <a16:creationId xmlns:a16="http://schemas.microsoft.com/office/drawing/2014/main" id="{A293D195-1465-9F40-956A-DCB7216EA0E8}"/>
              </a:ext>
            </a:extLst>
          </p:cNvPr>
          <p:cNvCxnSpPr>
            <a:cxnSpLocks/>
          </p:cNvCxnSpPr>
          <p:nvPr/>
        </p:nvCxnSpPr>
        <p:spPr>
          <a:xfrm flipV="1">
            <a:off x="750107" y="3112740"/>
            <a:ext cx="10456433" cy="45063"/>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365" name="Rectangle 12">
            <a:extLst>
              <a:ext uri="{FF2B5EF4-FFF2-40B4-BE49-F238E27FC236}">
                <a16:creationId xmlns:a16="http://schemas.microsoft.com/office/drawing/2014/main" id="{8E6EEF18-3A47-504A-93BE-134EDC23232B}"/>
              </a:ext>
            </a:extLst>
          </p:cNvPr>
          <p:cNvSpPr>
            <a:spLocks noChangeArrowheads="1"/>
          </p:cNvSpPr>
          <p:nvPr/>
        </p:nvSpPr>
        <p:spPr bwMode="auto">
          <a:xfrm>
            <a:off x="2871922" y="2625333"/>
            <a:ext cx="21066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dirty="0"/>
              <a:t>Hothouse Earth</a:t>
            </a:r>
          </a:p>
        </p:txBody>
      </p:sp>
      <p:sp>
        <p:nvSpPr>
          <p:cNvPr id="15366" name="Rectangle 13">
            <a:extLst>
              <a:ext uri="{FF2B5EF4-FFF2-40B4-BE49-F238E27FC236}">
                <a16:creationId xmlns:a16="http://schemas.microsoft.com/office/drawing/2014/main" id="{6F696AB0-C054-1B40-8AF9-7B2ECE68E040}"/>
              </a:ext>
            </a:extLst>
          </p:cNvPr>
          <p:cNvSpPr>
            <a:spLocks noChangeArrowheads="1"/>
          </p:cNvSpPr>
          <p:nvPr/>
        </p:nvSpPr>
        <p:spPr bwMode="auto">
          <a:xfrm>
            <a:off x="2914784" y="3167189"/>
            <a:ext cx="20208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dirty="0"/>
              <a:t>Icehouse Earth</a:t>
            </a:r>
          </a:p>
        </p:txBody>
      </p:sp>
      <p:cxnSp>
        <p:nvCxnSpPr>
          <p:cNvPr id="6" name="Straight Arrow Connector 5">
            <a:extLst>
              <a:ext uri="{FF2B5EF4-FFF2-40B4-BE49-F238E27FC236}">
                <a16:creationId xmlns:a16="http://schemas.microsoft.com/office/drawing/2014/main" id="{88E15072-2519-5E4C-B012-1812C8FC9907}"/>
              </a:ext>
            </a:extLst>
          </p:cNvPr>
          <p:cNvCxnSpPr>
            <a:cxnSpLocks/>
          </p:cNvCxnSpPr>
          <p:nvPr/>
        </p:nvCxnSpPr>
        <p:spPr>
          <a:xfrm flipV="1">
            <a:off x="1809903" y="3437681"/>
            <a:ext cx="2148639" cy="171141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61AB4E8-C68B-FB4B-96A0-A41203F95BC6}"/>
              </a:ext>
            </a:extLst>
          </p:cNvPr>
          <p:cNvSpPr txBox="1"/>
          <p:nvPr/>
        </p:nvSpPr>
        <p:spPr>
          <a:xfrm>
            <a:off x="309939" y="5077929"/>
            <a:ext cx="2345540" cy="1200329"/>
          </a:xfrm>
          <a:prstGeom prst="rect">
            <a:avLst/>
          </a:prstGeom>
          <a:noFill/>
        </p:spPr>
        <p:txBody>
          <a:bodyPr wrap="square" rtlCol="0">
            <a:spAutoFit/>
          </a:bodyPr>
          <a:lstStyle/>
          <a:p>
            <a:r>
              <a:rPr lang="en-US" sz="2400" dirty="0"/>
              <a:t>Permanent ice in East Antarctic </a:t>
            </a:r>
            <a:r>
              <a:rPr lang="en-US" sz="2400" b="1" dirty="0"/>
              <a:t>forms</a:t>
            </a:r>
          </a:p>
        </p:txBody>
      </p:sp>
      <p:grpSp>
        <p:nvGrpSpPr>
          <p:cNvPr id="2" name="Group 1">
            <a:extLst>
              <a:ext uri="{FF2B5EF4-FFF2-40B4-BE49-F238E27FC236}">
                <a16:creationId xmlns:a16="http://schemas.microsoft.com/office/drawing/2014/main" id="{040EF6FA-246A-9A43-97D7-31C09E3A693E}"/>
              </a:ext>
            </a:extLst>
          </p:cNvPr>
          <p:cNvGrpSpPr/>
          <p:nvPr/>
        </p:nvGrpSpPr>
        <p:grpSpPr>
          <a:xfrm>
            <a:off x="6034446" y="1080311"/>
            <a:ext cx="3244593" cy="2576793"/>
            <a:chOff x="6034446" y="1080311"/>
            <a:chExt cx="3244593" cy="2576793"/>
          </a:xfrm>
        </p:grpSpPr>
        <p:cxnSp>
          <p:nvCxnSpPr>
            <p:cNvPr id="18" name="Straight Arrow Connector 17">
              <a:extLst>
                <a:ext uri="{FF2B5EF4-FFF2-40B4-BE49-F238E27FC236}">
                  <a16:creationId xmlns:a16="http://schemas.microsoft.com/office/drawing/2014/main" id="{50EE1942-A88F-8B44-9817-A3E4673E42C2}"/>
                </a:ext>
              </a:extLst>
            </p:cNvPr>
            <p:cNvCxnSpPr>
              <a:cxnSpLocks/>
            </p:cNvCxnSpPr>
            <p:nvPr/>
          </p:nvCxnSpPr>
          <p:spPr>
            <a:xfrm flipH="1">
              <a:off x="6034446" y="1821061"/>
              <a:ext cx="945088" cy="183604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4B8624A-35D0-3B43-A58E-2A4E992F0015}"/>
                </a:ext>
              </a:extLst>
            </p:cNvPr>
            <p:cNvSpPr/>
            <p:nvPr/>
          </p:nvSpPr>
          <p:spPr>
            <a:xfrm>
              <a:off x="6315920" y="1080311"/>
              <a:ext cx="2963119" cy="830997"/>
            </a:xfrm>
            <a:prstGeom prst="rect">
              <a:avLst/>
            </a:prstGeom>
          </p:spPr>
          <p:txBody>
            <a:bodyPr wrap="square">
              <a:spAutoFit/>
            </a:bodyPr>
            <a:lstStyle/>
            <a:p>
              <a:r>
                <a:rPr lang="en-US" sz="2400" dirty="0"/>
                <a:t>Greenland ice sheet </a:t>
              </a:r>
              <a:r>
                <a:rPr lang="en-US" sz="2400" b="1" dirty="0"/>
                <a:t>forms</a:t>
              </a:r>
            </a:p>
          </p:txBody>
        </p:sp>
      </p:grpSp>
      <p:sp>
        <p:nvSpPr>
          <p:cNvPr id="15" name="TextBox 14">
            <a:extLst>
              <a:ext uri="{FF2B5EF4-FFF2-40B4-BE49-F238E27FC236}">
                <a16:creationId xmlns:a16="http://schemas.microsoft.com/office/drawing/2014/main" id="{E935E6CD-1823-2F4C-BEBA-D6839E801526}"/>
              </a:ext>
            </a:extLst>
          </p:cNvPr>
          <p:cNvSpPr txBox="1"/>
          <p:nvPr/>
        </p:nvSpPr>
        <p:spPr>
          <a:xfrm>
            <a:off x="1" y="0"/>
            <a:ext cx="12192000" cy="461665"/>
          </a:xfrm>
          <a:prstGeom prst="rect">
            <a:avLst/>
          </a:prstGeom>
          <a:solidFill>
            <a:schemeClr val="accent2"/>
          </a:solidFill>
        </p:spPr>
        <p:txBody>
          <a:bodyPr wrap="square" rtlCol="0">
            <a:spAutoFit/>
          </a:bodyPr>
          <a:lstStyle/>
          <a:p>
            <a:r>
              <a:rPr lang="en-US" sz="2400" b="1" dirty="0"/>
              <a:t>Potential sea level changes due to changes in the cryosphere</a:t>
            </a:r>
          </a:p>
        </p:txBody>
      </p:sp>
      <p:grpSp>
        <p:nvGrpSpPr>
          <p:cNvPr id="8" name="Group 7">
            <a:extLst>
              <a:ext uri="{FF2B5EF4-FFF2-40B4-BE49-F238E27FC236}">
                <a16:creationId xmlns:a16="http://schemas.microsoft.com/office/drawing/2014/main" id="{CE1556A8-BD65-844B-BE68-222ABB1BE668}"/>
              </a:ext>
            </a:extLst>
          </p:cNvPr>
          <p:cNvGrpSpPr/>
          <p:nvPr/>
        </p:nvGrpSpPr>
        <p:grpSpPr>
          <a:xfrm>
            <a:off x="3761774" y="5108011"/>
            <a:ext cx="3310358" cy="1317603"/>
            <a:chOff x="3761774" y="5108011"/>
            <a:chExt cx="3310358" cy="1317603"/>
          </a:xfrm>
        </p:grpSpPr>
        <p:sp>
          <p:nvSpPr>
            <p:cNvPr id="19" name="Right Brace 18">
              <a:extLst>
                <a:ext uri="{FF2B5EF4-FFF2-40B4-BE49-F238E27FC236}">
                  <a16:creationId xmlns:a16="http://schemas.microsoft.com/office/drawing/2014/main" id="{A79A027A-B647-2D48-B592-B1F1F29A8535}"/>
                </a:ext>
              </a:extLst>
            </p:cNvPr>
            <p:cNvSpPr/>
            <p:nvPr/>
          </p:nvSpPr>
          <p:spPr>
            <a:xfrm rot="5400000">
              <a:off x="5256472" y="3613313"/>
              <a:ext cx="320961" cy="3310358"/>
            </a:xfrm>
            <a:prstGeom prst="rightBrace">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20E5D65D-AC74-D94E-A736-DEC7FF586DD7}"/>
                </a:ext>
              </a:extLst>
            </p:cNvPr>
            <p:cNvSpPr txBox="1"/>
            <p:nvPr/>
          </p:nvSpPr>
          <p:spPr>
            <a:xfrm>
              <a:off x="4450263" y="5594617"/>
              <a:ext cx="2182029" cy="830997"/>
            </a:xfrm>
            <a:prstGeom prst="rect">
              <a:avLst/>
            </a:prstGeom>
            <a:noFill/>
          </p:spPr>
          <p:txBody>
            <a:bodyPr wrap="square" rtlCol="0">
              <a:spAutoFit/>
            </a:bodyPr>
            <a:lstStyle/>
            <a:p>
              <a:r>
                <a:rPr lang="en-US" sz="2400" dirty="0"/>
                <a:t>65 meter </a:t>
              </a:r>
              <a:r>
                <a:rPr lang="en-US" sz="2400" b="1" dirty="0"/>
                <a:t>drop</a:t>
              </a:r>
              <a:r>
                <a:rPr lang="en-US" sz="2400" dirty="0"/>
                <a:t> in sea level</a:t>
              </a:r>
            </a:p>
          </p:txBody>
        </p:sp>
      </p:grpSp>
      <p:grpSp>
        <p:nvGrpSpPr>
          <p:cNvPr id="21" name="Group 20">
            <a:extLst>
              <a:ext uri="{FF2B5EF4-FFF2-40B4-BE49-F238E27FC236}">
                <a16:creationId xmlns:a16="http://schemas.microsoft.com/office/drawing/2014/main" id="{913D4E37-031A-254B-948E-B6E2A4039A52}"/>
              </a:ext>
            </a:extLst>
          </p:cNvPr>
          <p:cNvGrpSpPr/>
          <p:nvPr/>
        </p:nvGrpSpPr>
        <p:grpSpPr>
          <a:xfrm>
            <a:off x="7259257" y="5108011"/>
            <a:ext cx="4622804" cy="1689768"/>
            <a:chOff x="3761774" y="5108011"/>
            <a:chExt cx="4622804" cy="1689768"/>
          </a:xfrm>
        </p:grpSpPr>
        <p:sp>
          <p:nvSpPr>
            <p:cNvPr id="22" name="Right Brace 21">
              <a:extLst>
                <a:ext uri="{FF2B5EF4-FFF2-40B4-BE49-F238E27FC236}">
                  <a16:creationId xmlns:a16="http://schemas.microsoft.com/office/drawing/2014/main" id="{77188CC9-FED0-A145-BA27-BD4ABC940AB1}"/>
                </a:ext>
              </a:extLst>
            </p:cNvPr>
            <p:cNvSpPr/>
            <p:nvPr/>
          </p:nvSpPr>
          <p:spPr>
            <a:xfrm rot="5400000">
              <a:off x="5256472" y="3613313"/>
              <a:ext cx="320961" cy="3310358"/>
            </a:xfrm>
            <a:prstGeom prst="rightBrace">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4500E8C3-88F1-1D46-B00D-FAFEC50B63A1}"/>
                </a:ext>
              </a:extLst>
            </p:cNvPr>
            <p:cNvSpPr txBox="1"/>
            <p:nvPr/>
          </p:nvSpPr>
          <p:spPr>
            <a:xfrm>
              <a:off x="3954481" y="5597450"/>
              <a:ext cx="4430097" cy="1200329"/>
            </a:xfrm>
            <a:prstGeom prst="rect">
              <a:avLst/>
            </a:prstGeom>
            <a:noFill/>
          </p:spPr>
          <p:txBody>
            <a:bodyPr wrap="square" rtlCol="0">
              <a:spAutoFit/>
            </a:bodyPr>
            <a:lstStyle/>
            <a:p>
              <a:r>
                <a:rPr lang="en-US" sz="2400" dirty="0"/>
                <a:t>+/- 110 meters during “ice ages” (but we’re already at +110 b/c we’re in an interglacial </a:t>
              </a:r>
            </a:p>
          </p:txBody>
        </p:sp>
      </p:grpSp>
      <p:sp>
        <p:nvSpPr>
          <p:cNvPr id="24" name="Rounded Rectangle 23">
            <a:extLst>
              <a:ext uri="{FF2B5EF4-FFF2-40B4-BE49-F238E27FC236}">
                <a16:creationId xmlns:a16="http://schemas.microsoft.com/office/drawing/2014/main" id="{D12973F7-1BB8-C54F-8E05-AF92243C455C}"/>
              </a:ext>
            </a:extLst>
          </p:cNvPr>
          <p:cNvSpPr/>
          <p:nvPr/>
        </p:nvSpPr>
        <p:spPr>
          <a:xfrm>
            <a:off x="6921660" y="2766349"/>
            <a:ext cx="4284879" cy="2176041"/>
          </a:xfrm>
          <a:prstGeom prst="round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82AE149D-BD64-3941-BD6A-A0503AC71B6B}"/>
              </a:ext>
            </a:extLst>
          </p:cNvPr>
          <p:cNvGrpSpPr/>
          <p:nvPr/>
        </p:nvGrpSpPr>
        <p:grpSpPr>
          <a:xfrm>
            <a:off x="3087987" y="926209"/>
            <a:ext cx="2594656" cy="611323"/>
            <a:chOff x="3087987" y="926209"/>
            <a:chExt cx="2594656" cy="611323"/>
          </a:xfrm>
        </p:grpSpPr>
        <p:sp>
          <p:nvSpPr>
            <p:cNvPr id="3" name="Right Arrow 2">
              <a:extLst>
                <a:ext uri="{FF2B5EF4-FFF2-40B4-BE49-F238E27FC236}">
                  <a16:creationId xmlns:a16="http://schemas.microsoft.com/office/drawing/2014/main" id="{E59153FC-F638-4641-ABC2-CEA1542E9D2C}"/>
                </a:ext>
              </a:extLst>
            </p:cNvPr>
            <p:cNvSpPr/>
            <p:nvPr/>
          </p:nvSpPr>
          <p:spPr>
            <a:xfrm>
              <a:off x="3087987" y="926209"/>
              <a:ext cx="2594656" cy="611323"/>
            </a:xfrm>
            <a:prstGeom prst="rightArrow">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BCDF0DFF-ECD2-284F-AEEE-77996DC1A5DD}"/>
                </a:ext>
              </a:extLst>
            </p:cNvPr>
            <p:cNvSpPr txBox="1"/>
            <p:nvPr/>
          </p:nvSpPr>
          <p:spPr>
            <a:xfrm>
              <a:off x="4039362" y="1053079"/>
              <a:ext cx="821802" cy="369332"/>
            </a:xfrm>
            <a:prstGeom prst="rect">
              <a:avLst/>
            </a:prstGeom>
            <a:noFill/>
          </p:spPr>
          <p:txBody>
            <a:bodyPr wrap="square" rtlCol="0">
              <a:spAutoFit/>
            </a:bodyPr>
            <a:lstStyle/>
            <a:p>
              <a:r>
                <a:rPr lang="en-US" dirty="0"/>
                <a:t>time</a:t>
              </a:r>
            </a:p>
          </p:txBody>
        </p:sp>
      </p:grpSp>
    </p:spTree>
    <p:extLst>
      <p:ext uri="{BB962C8B-B14F-4D97-AF65-F5344CB8AC3E}">
        <p14:creationId xmlns:p14="http://schemas.microsoft.com/office/powerpoint/2010/main" val="3612590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ll palaeotemps.svg">
            <a:extLst>
              <a:ext uri="{FF2B5EF4-FFF2-40B4-BE49-F238E27FC236}">
                <a16:creationId xmlns:a16="http://schemas.microsoft.com/office/drawing/2014/main" id="{0E4D0B87-BC6C-E44D-8B89-CFB1C7DEFF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6" t="11171" r="752" b="899"/>
          <a:stretch/>
        </p:blipFill>
        <p:spPr bwMode="auto">
          <a:xfrm>
            <a:off x="162046" y="1821061"/>
            <a:ext cx="11632557" cy="3017158"/>
          </a:xfrm>
          <a:prstGeom prst="rect">
            <a:avLst/>
          </a:prstGeom>
          <a:noFill/>
          <a:ln>
            <a:noFill/>
          </a:ln>
        </p:spPr>
      </p:pic>
      <p:cxnSp>
        <p:nvCxnSpPr>
          <p:cNvPr id="12" name="Straight Connector 11">
            <a:extLst>
              <a:ext uri="{FF2B5EF4-FFF2-40B4-BE49-F238E27FC236}">
                <a16:creationId xmlns:a16="http://schemas.microsoft.com/office/drawing/2014/main" id="{A293D195-1465-9F40-956A-DCB7216EA0E8}"/>
              </a:ext>
            </a:extLst>
          </p:cNvPr>
          <p:cNvCxnSpPr>
            <a:cxnSpLocks/>
          </p:cNvCxnSpPr>
          <p:nvPr/>
        </p:nvCxnSpPr>
        <p:spPr>
          <a:xfrm flipV="1">
            <a:off x="750107" y="3112740"/>
            <a:ext cx="10456433" cy="45063"/>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365" name="Rectangle 12">
            <a:extLst>
              <a:ext uri="{FF2B5EF4-FFF2-40B4-BE49-F238E27FC236}">
                <a16:creationId xmlns:a16="http://schemas.microsoft.com/office/drawing/2014/main" id="{8E6EEF18-3A47-504A-93BE-134EDC23232B}"/>
              </a:ext>
            </a:extLst>
          </p:cNvPr>
          <p:cNvSpPr>
            <a:spLocks noChangeArrowheads="1"/>
          </p:cNvSpPr>
          <p:nvPr/>
        </p:nvSpPr>
        <p:spPr bwMode="auto">
          <a:xfrm>
            <a:off x="2871922" y="2625333"/>
            <a:ext cx="21066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dirty="0"/>
              <a:t>Hothouse Earth</a:t>
            </a:r>
          </a:p>
        </p:txBody>
      </p:sp>
      <p:sp>
        <p:nvSpPr>
          <p:cNvPr id="15366" name="Rectangle 13">
            <a:extLst>
              <a:ext uri="{FF2B5EF4-FFF2-40B4-BE49-F238E27FC236}">
                <a16:creationId xmlns:a16="http://schemas.microsoft.com/office/drawing/2014/main" id="{6F696AB0-C054-1B40-8AF9-7B2ECE68E040}"/>
              </a:ext>
            </a:extLst>
          </p:cNvPr>
          <p:cNvSpPr>
            <a:spLocks noChangeArrowheads="1"/>
          </p:cNvSpPr>
          <p:nvPr/>
        </p:nvSpPr>
        <p:spPr bwMode="auto">
          <a:xfrm>
            <a:off x="2914784" y="3167189"/>
            <a:ext cx="20208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dirty="0"/>
              <a:t>Icehouse Earth</a:t>
            </a:r>
          </a:p>
        </p:txBody>
      </p:sp>
      <p:cxnSp>
        <p:nvCxnSpPr>
          <p:cNvPr id="6" name="Straight Arrow Connector 5">
            <a:extLst>
              <a:ext uri="{FF2B5EF4-FFF2-40B4-BE49-F238E27FC236}">
                <a16:creationId xmlns:a16="http://schemas.microsoft.com/office/drawing/2014/main" id="{88E15072-2519-5E4C-B012-1812C8FC9907}"/>
              </a:ext>
            </a:extLst>
          </p:cNvPr>
          <p:cNvCxnSpPr>
            <a:cxnSpLocks/>
          </p:cNvCxnSpPr>
          <p:nvPr/>
        </p:nvCxnSpPr>
        <p:spPr>
          <a:xfrm flipV="1">
            <a:off x="1809903" y="3437681"/>
            <a:ext cx="2148639" cy="171141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61AB4E8-C68B-FB4B-96A0-A41203F95BC6}"/>
              </a:ext>
            </a:extLst>
          </p:cNvPr>
          <p:cNvSpPr txBox="1"/>
          <p:nvPr/>
        </p:nvSpPr>
        <p:spPr>
          <a:xfrm>
            <a:off x="309939" y="5077929"/>
            <a:ext cx="2345540" cy="1200329"/>
          </a:xfrm>
          <a:prstGeom prst="rect">
            <a:avLst/>
          </a:prstGeom>
          <a:noFill/>
        </p:spPr>
        <p:txBody>
          <a:bodyPr wrap="square" rtlCol="0">
            <a:spAutoFit/>
          </a:bodyPr>
          <a:lstStyle/>
          <a:p>
            <a:r>
              <a:rPr lang="en-US" sz="2400" dirty="0"/>
              <a:t>Permanent ice in East Antarctic </a:t>
            </a:r>
            <a:r>
              <a:rPr lang="en-US" sz="2400" b="1" dirty="0"/>
              <a:t>“melts”</a:t>
            </a:r>
          </a:p>
        </p:txBody>
      </p:sp>
      <p:grpSp>
        <p:nvGrpSpPr>
          <p:cNvPr id="2" name="Group 1">
            <a:extLst>
              <a:ext uri="{FF2B5EF4-FFF2-40B4-BE49-F238E27FC236}">
                <a16:creationId xmlns:a16="http://schemas.microsoft.com/office/drawing/2014/main" id="{040EF6FA-246A-9A43-97D7-31C09E3A693E}"/>
              </a:ext>
            </a:extLst>
          </p:cNvPr>
          <p:cNvGrpSpPr/>
          <p:nvPr/>
        </p:nvGrpSpPr>
        <p:grpSpPr>
          <a:xfrm>
            <a:off x="6034446" y="1080311"/>
            <a:ext cx="3244593" cy="2576793"/>
            <a:chOff x="6034446" y="1080311"/>
            <a:chExt cx="3244593" cy="2576793"/>
          </a:xfrm>
        </p:grpSpPr>
        <p:cxnSp>
          <p:nvCxnSpPr>
            <p:cNvPr id="18" name="Straight Arrow Connector 17">
              <a:extLst>
                <a:ext uri="{FF2B5EF4-FFF2-40B4-BE49-F238E27FC236}">
                  <a16:creationId xmlns:a16="http://schemas.microsoft.com/office/drawing/2014/main" id="{50EE1942-A88F-8B44-9817-A3E4673E42C2}"/>
                </a:ext>
              </a:extLst>
            </p:cNvPr>
            <p:cNvCxnSpPr>
              <a:cxnSpLocks/>
            </p:cNvCxnSpPr>
            <p:nvPr/>
          </p:nvCxnSpPr>
          <p:spPr>
            <a:xfrm flipH="1">
              <a:off x="6034446" y="1821061"/>
              <a:ext cx="945088" cy="183604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4B8624A-35D0-3B43-A58E-2A4E992F0015}"/>
                </a:ext>
              </a:extLst>
            </p:cNvPr>
            <p:cNvSpPr/>
            <p:nvPr/>
          </p:nvSpPr>
          <p:spPr>
            <a:xfrm>
              <a:off x="6315920" y="1080311"/>
              <a:ext cx="2963119" cy="830997"/>
            </a:xfrm>
            <a:prstGeom prst="rect">
              <a:avLst/>
            </a:prstGeom>
          </p:spPr>
          <p:txBody>
            <a:bodyPr wrap="square">
              <a:spAutoFit/>
            </a:bodyPr>
            <a:lstStyle/>
            <a:p>
              <a:r>
                <a:rPr lang="en-US" sz="2400" dirty="0"/>
                <a:t>Greenland ice sheet </a:t>
              </a:r>
              <a:r>
                <a:rPr lang="en-US" sz="2400" b="1" dirty="0"/>
                <a:t>“melts”</a:t>
              </a:r>
            </a:p>
          </p:txBody>
        </p:sp>
      </p:grpSp>
      <p:grpSp>
        <p:nvGrpSpPr>
          <p:cNvPr id="8" name="Group 7">
            <a:extLst>
              <a:ext uri="{FF2B5EF4-FFF2-40B4-BE49-F238E27FC236}">
                <a16:creationId xmlns:a16="http://schemas.microsoft.com/office/drawing/2014/main" id="{CE1556A8-BD65-844B-BE68-222ABB1BE668}"/>
              </a:ext>
            </a:extLst>
          </p:cNvPr>
          <p:cNvGrpSpPr/>
          <p:nvPr/>
        </p:nvGrpSpPr>
        <p:grpSpPr>
          <a:xfrm>
            <a:off x="3761774" y="5108011"/>
            <a:ext cx="3310358" cy="1317603"/>
            <a:chOff x="3761774" y="5108011"/>
            <a:chExt cx="3310358" cy="1317603"/>
          </a:xfrm>
        </p:grpSpPr>
        <p:sp>
          <p:nvSpPr>
            <p:cNvPr id="19" name="Right Brace 18">
              <a:extLst>
                <a:ext uri="{FF2B5EF4-FFF2-40B4-BE49-F238E27FC236}">
                  <a16:creationId xmlns:a16="http://schemas.microsoft.com/office/drawing/2014/main" id="{A79A027A-B647-2D48-B592-B1F1F29A8535}"/>
                </a:ext>
              </a:extLst>
            </p:cNvPr>
            <p:cNvSpPr/>
            <p:nvPr/>
          </p:nvSpPr>
          <p:spPr>
            <a:xfrm rot="5400000">
              <a:off x="5256472" y="3613313"/>
              <a:ext cx="320961" cy="3310358"/>
            </a:xfrm>
            <a:prstGeom prst="rightBrace">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20E5D65D-AC74-D94E-A736-DEC7FF586DD7}"/>
                </a:ext>
              </a:extLst>
            </p:cNvPr>
            <p:cNvSpPr txBox="1"/>
            <p:nvPr/>
          </p:nvSpPr>
          <p:spPr>
            <a:xfrm>
              <a:off x="4450263" y="5594617"/>
              <a:ext cx="2182029" cy="830997"/>
            </a:xfrm>
            <a:prstGeom prst="rect">
              <a:avLst/>
            </a:prstGeom>
            <a:noFill/>
          </p:spPr>
          <p:txBody>
            <a:bodyPr wrap="square" rtlCol="0">
              <a:spAutoFit/>
            </a:bodyPr>
            <a:lstStyle/>
            <a:p>
              <a:r>
                <a:rPr lang="en-US" sz="2400" dirty="0"/>
                <a:t>65 meter </a:t>
              </a:r>
              <a:r>
                <a:rPr lang="en-US" sz="2400" b="1" dirty="0"/>
                <a:t>rise</a:t>
              </a:r>
              <a:r>
                <a:rPr lang="en-US" sz="2400" dirty="0"/>
                <a:t> in sea level</a:t>
              </a:r>
            </a:p>
          </p:txBody>
        </p:sp>
      </p:grpSp>
      <p:grpSp>
        <p:nvGrpSpPr>
          <p:cNvPr id="21" name="Group 20">
            <a:extLst>
              <a:ext uri="{FF2B5EF4-FFF2-40B4-BE49-F238E27FC236}">
                <a16:creationId xmlns:a16="http://schemas.microsoft.com/office/drawing/2014/main" id="{913D4E37-031A-254B-948E-B6E2A4039A52}"/>
              </a:ext>
            </a:extLst>
          </p:cNvPr>
          <p:cNvGrpSpPr/>
          <p:nvPr/>
        </p:nvGrpSpPr>
        <p:grpSpPr>
          <a:xfrm>
            <a:off x="7259257" y="5108011"/>
            <a:ext cx="4477586" cy="1689768"/>
            <a:chOff x="3761774" y="5108011"/>
            <a:chExt cx="4477586" cy="1689768"/>
          </a:xfrm>
        </p:grpSpPr>
        <p:sp>
          <p:nvSpPr>
            <p:cNvPr id="22" name="Right Brace 21">
              <a:extLst>
                <a:ext uri="{FF2B5EF4-FFF2-40B4-BE49-F238E27FC236}">
                  <a16:creationId xmlns:a16="http://schemas.microsoft.com/office/drawing/2014/main" id="{77188CC9-FED0-A145-BA27-BD4ABC940AB1}"/>
                </a:ext>
              </a:extLst>
            </p:cNvPr>
            <p:cNvSpPr/>
            <p:nvPr/>
          </p:nvSpPr>
          <p:spPr>
            <a:xfrm rot="5400000">
              <a:off x="5256472" y="3613313"/>
              <a:ext cx="320961" cy="3310358"/>
            </a:xfrm>
            <a:prstGeom prst="rightBrace">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4500E8C3-88F1-1D46-B00D-FAFEC50B63A1}"/>
                </a:ext>
              </a:extLst>
            </p:cNvPr>
            <p:cNvSpPr txBox="1"/>
            <p:nvPr/>
          </p:nvSpPr>
          <p:spPr>
            <a:xfrm>
              <a:off x="3954481" y="5597450"/>
              <a:ext cx="4284879" cy="1200329"/>
            </a:xfrm>
            <a:prstGeom prst="rect">
              <a:avLst/>
            </a:prstGeom>
            <a:noFill/>
          </p:spPr>
          <p:txBody>
            <a:bodyPr wrap="square" rtlCol="0">
              <a:spAutoFit/>
            </a:bodyPr>
            <a:lstStyle/>
            <a:p>
              <a:r>
                <a:rPr lang="en-US" sz="2400" dirty="0"/>
                <a:t>+/- 110 meters during “ice ages” (but we’re already at +110 b/c we’re in an interglacial </a:t>
              </a:r>
            </a:p>
          </p:txBody>
        </p:sp>
      </p:grpSp>
      <p:sp>
        <p:nvSpPr>
          <p:cNvPr id="24" name="Rounded Rectangle 23">
            <a:extLst>
              <a:ext uri="{FF2B5EF4-FFF2-40B4-BE49-F238E27FC236}">
                <a16:creationId xmlns:a16="http://schemas.microsoft.com/office/drawing/2014/main" id="{D12973F7-1BB8-C54F-8E05-AF92243C455C}"/>
              </a:ext>
            </a:extLst>
          </p:cNvPr>
          <p:cNvSpPr/>
          <p:nvPr/>
        </p:nvSpPr>
        <p:spPr>
          <a:xfrm>
            <a:off x="6921660" y="2766349"/>
            <a:ext cx="4284879" cy="2176041"/>
          </a:xfrm>
          <a:prstGeom prst="round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D219F53D-F8A1-0344-ABEF-7FDAA82153C6}"/>
              </a:ext>
            </a:extLst>
          </p:cNvPr>
          <p:cNvGrpSpPr/>
          <p:nvPr/>
        </p:nvGrpSpPr>
        <p:grpSpPr>
          <a:xfrm rot="10800000">
            <a:off x="3087987" y="926209"/>
            <a:ext cx="2594656" cy="611323"/>
            <a:chOff x="3087987" y="926209"/>
            <a:chExt cx="2594656" cy="611323"/>
          </a:xfrm>
        </p:grpSpPr>
        <p:sp>
          <p:nvSpPr>
            <p:cNvPr id="26" name="Right Arrow 25">
              <a:extLst>
                <a:ext uri="{FF2B5EF4-FFF2-40B4-BE49-F238E27FC236}">
                  <a16:creationId xmlns:a16="http://schemas.microsoft.com/office/drawing/2014/main" id="{6BB91081-926F-0045-A90C-D3E32CC56C5D}"/>
                </a:ext>
              </a:extLst>
            </p:cNvPr>
            <p:cNvSpPr/>
            <p:nvPr/>
          </p:nvSpPr>
          <p:spPr>
            <a:xfrm>
              <a:off x="3087987" y="926209"/>
              <a:ext cx="2594656" cy="611323"/>
            </a:xfrm>
            <a:prstGeom prst="rightArrow">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4E577035-63D2-AA40-9483-EDB53FE305B4}"/>
                </a:ext>
              </a:extLst>
            </p:cNvPr>
            <p:cNvSpPr txBox="1"/>
            <p:nvPr/>
          </p:nvSpPr>
          <p:spPr>
            <a:xfrm rot="10800000">
              <a:off x="3773144" y="1053079"/>
              <a:ext cx="821802" cy="369332"/>
            </a:xfrm>
            <a:prstGeom prst="rect">
              <a:avLst/>
            </a:prstGeom>
            <a:noFill/>
          </p:spPr>
          <p:txBody>
            <a:bodyPr wrap="square" rtlCol="0">
              <a:spAutoFit/>
            </a:bodyPr>
            <a:lstStyle/>
            <a:p>
              <a:r>
                <a:rPr lang="en-US" dirty="0"/>
                <a:t>time</a:t>
              </a:r>
            </a:p>
          </p:txBody>
        </p:sp>
      </p:grpSp>
      <p:sp>
        <p:nvSpPr>
          <p:cNvPr id="28" name="TextBox 27">
            <a:extLst>
              <a:ext uri="{FF2B5EF4-FFF2-40B4-BE49-F238E27FC236}">
                <a16:creationId xmlns:a16="http://schemas.microsoft.com/office/drawing/2014/main" id="{6F5CA7ED-D848-6C43-8D37-07BE48AE229F}"/>
              </a:ext>
            </a:extLst>
          </p:cNvPr>
          <p:cNvSpPr txBox="1"/>
          <p:nvPr/>
        </p:nvSpPr>
        <p:spPr>
          <a:xfrm>
            <a:off x="1" y="0"/>
            <a:ext cx="12192000" cy="461665"/>
          </a:xfrm>
          <a:prstGeom prst="rect">
            <a:avLst/>
          </a:prstGeom>
          <a:solidFill>
            <a:schemeClr val="accent2"/>
          </a:solidFill>
        </p:spPr>
        <p:txBody>
          <a:bodyPr wrap="square" rtlCol="0">
            <a:spAutoFit/>
          </a:bodyPr>
          <a:lstStyle/>
          <a:p>
            <a:r>
              <a:rPr lang="en-US" sz="2400" b="1" dirty="0"/>
              <a:t>Potential sea level changes due to changes in the cryosphere</a:t>
            </a:r>
          </a:p>
        </p:txBody>
      </p:sp>
    </p:spTree>
    <p:extLst>
      <p:ext uri="{BB962C8B-B14F-4D97-AF65-F5344CB8AC3E}">
        <p14:creationId xmlns:p14="http://schemas.microsoft.com/office/powerpoint/2010/main" val="1519378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5FBBD3-BEF0-B849-A644-76FE66A95864}"/>
              </a:ext>
            </a:extLst>
          </p:cNvPr>
          <p:cNvSpPr txBox="1"/>
          <p:nvPr/>
        </p:nvSpPr>
        <p:spPr>
          <a:xfrm>
            <a:off x="0" y="2677"/>
            <a:ext cx="12192000" cy="461665"/>
          </a:xfrm>
          <a:prstGeom prst="rect">
            <a:avLst/>
          </a:prstGeom>
          <a:solidFill>
            <a:schemeClr val="accent2"/>
          </a:solidFill>
        </p:spPr>
        <p:txBody>
          <a:bodyPr wrap="square" rtlCol="0">
            <a:spAutoFit/>
          </a:bodyPr>
          <a:lstStyle/>
          <a:p>
            <a:r>
              <a:rPr lang="en-US" sz="2400" b="1" dirty="0"/>
              <a:t>The distinction between tipping elements and tipping points</a:t>
            </a:r>
          </a:p>
        </p:txBody>
      </p:sp>
      <p:pic>
        <p:nvPicPr>
          <p:cNvPr id="16" name="Picture 15">
            <a:hlinkClick r:id="rId2"/>
            <a:extLst>
              <a:ext uri="{FF2B5EF4-FFF2-40B4-BE49-F238E27FC236}">
                <a16:creationId xmlns:a16="http://schemas.microsoft.com/office/drawing/2014/main" id="{FA161C5A-6BF1-DC8C-3E23-D1776006C5AA}"/>
              </a:ext>
            </a:extLst>
          </p:cNvPr>
          <p:cNvPicPr>
            <a:picLocks noChangeAspect="1"/>
          </p:cNvPicPr>
          <p:nvPr/>
        </p:nvPicPr>
        <p:blipFill>
          <a:blip r:embed="rId3"/>
          <a:stretch>
            <a:fillRect/>
          </a:stretch>
        </p:blipFill>
        <p:spPr>
          <a:xfrm>
            <a:off x="7089422" y="600057"/>
            <a:ext cx="4768770" cy="4316426"/>
          </a:xfrm>
          <a:prstGeom prst="rect">
            <a:avLst/>
          </a:prstGeom>
          <a:ln>
            <a:solidFill>
              <a:schemeClr val="tx1"/>
            </a:solidFill>
          </a:ln>
        </p:spPr>
      </p:pic>
      <p:pic>
        <p:nvPicPr>
          <p:cNvPr id="17" name="Picture 2" descr="https://www.pnas.org/content/pnas/115/33/8252/F3.large.jpg?width=800&amp;height=600&amp;carousel=1">
            <a:extLst>
              <a:ext uri="{FF2B5EF4-FFF2-40B4-BE49-F238E27FC236}">
                <a16:creationId xmlns:a16="http://schemas.microsoft.com/office/drawing/2014/main" id="{69AF55F4-5EC4-8F6B-1680-2693BE0502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08" y="575734"/>
            <a:ext cx="6532014" cy="419727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FEE04BFE-DD40-BF50-CE32-152751807A95}"/>
              </a:ext>
            </a:extLst>
          </p:cNvPr>
          <p:cNvSpPr txBox="1"/>
          <p:nvPr/>
        </p:nvSpPr>
        <p:spPr>
          <a:xfrm>
            <a:off x="-39512" y="5048743"/>
            <a:ext cx="12271022"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A </a:t>
            </a:r>
            <a:r>
              <a:rPr lang="en-US" sz="2400" b="1" dirty="0"/>
              <a:t>tipping element </a:t>
            </a:r>
            <a:r>
              <a:rPr lang="en-US" sz="2400" dirty="0"/>
              <a:t>is a feedback mechanism. We probably don’t know about all of them.</a:t>
            </a:r>
          </a:p>
          <a:p>
            <a:pPr marL="342900" indent="-342900">
              <a:buFont typeface="Arial" panose="020B0604020202020204" pitchFamily="34" charset="0"/>
              <a:buChar char="•"/>
            </a:pPr>
            <a:r>
              <a:rPr lang="en-US" sz="2400" dirty="0"/>
              <a:t>A </a:t>
            </a:r>
            <a:r>
              <a:rPr lang="en-US" sz="2400" b="1" dirty="0"/>
              <a:t>tipping point </a:t>
            </a:r>
            <a:r>
              <a:rPr lang="en-US" sz="2400" dirty="0"/>
              <a:t>is the temperature at which that mechanism will kick in, so we should keep warming below those values. IPCC scientists are saying we need to keep below 2.0 degrees warming to stay safe, but the fact is, we don’t really know. </a:t>
            </a:r>
          </a:p>
        </p:txBody>
      </p:sp>
    </p:spTree>
    <p:extLst>
      <p:ext uri="{BB962C8B-B14F-4D97-AF65-F5344CB8AC3E}">
        <p14:creationId xmlns:p14="http://schemas.microsoft.com/office/powerpoint/2010/main" val="37156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5FBBD3-BEF0-B849-A644-76FE66A95864}"/>
              </a:ext>
            </a:extLst>
          </p:cNvPr>
          <p:cNvSpPr txBox="1"/>
          <p:nvPr/>
        </p:nvSpPr>
        <p:spPr>
          <a:xfrm>
            <a:off x="0" y="2677"/>
            <a:ext cx="12192000" cy="461665"/>
          </a:xfrm>
          <a:prstGeom prst="rect">
            <a:avLst/>
          </a:prstGeom>
          <a:solidFill>
            <a:schemeClr val="accent2"/>
          </a:solidFill>
        </p:spPr>
        <p:txBody>
          <a:bodyPr wrap="square" rtlCol="0">
            <a:spAutoFit/>
          </a:bodyPr>
          <a:lstStyle/>
          <a:p>
            <a:r>
              <a:rPr lang="en-US" sz="2400" b="1" dirty="0"/>
              <a:t>The distinction between tipping elements and tipping points</a:t>
            </a:r>
          </a:p>
        </p:txBody>
      </p:sp>
      <p:pic>
        <p:nvPicPr>
          <p:cNvPr id="16" name="Picture 15">
            <a:hlinkClick r:id="rId2"/>
            <a:extLst>
              <a:ext uri="{FF2B5EF4-FFF2-40B4-BE49-F238E27FC236}">
                <a16:creationId xmlns:a16="http://schemas.microsoft.com/office/drawing/2014/main" id="{FA161C5A-6BF1-DC8C-3E23-D1776006C5AA}"/>
              </a:ext>
            </a:extLst>
          </p:cNvPr>
          <p:cNvPicPr>
            <a:picLocks noChangeAspect="1"/>
          </p:cNvPicPr>
          <p:nvPr/>
        </p:nvPicPr>
        <p:blipFill>
          <a:blip r:embed="rId3"/>
          <a:stretch>
            <a:fillRect/>
          </a:stretch>
        </p:blipFill>
        <p:spPr>
          <a:xfrm>
            <a:off x="7089422" y="600057"/>
            <a:ext cx="4768770" cy="4316426"/>
          </a:xfrm>
          <a:prstGeom prst="rect">
            <a:avLst/>
          </a:prstGeom>
          <a:ln>
            <a:solidFill>
              <a:schemeClr val="tx1"/>
            </a:solidFill>
          </a:ln>
        </p:spPr>
      </p:pic>
      <p:pic>
        <p:nvPicPr>
          <p:cNvPr id="17" name="Picture 2" descr="https://www.pnas.org/content/pnas/115/33/8252/F3.large.jpg?width=800&amp;height=600&amp;carousel=1">
            <a:extLst>
              <a:ext uri="{FF2B5EF4-FFF2-40B4-BE49-F238E27FC236}">
                <a16:creationId xmlns:a16="http://schemas.microsoft.com/office/drawing/2014/main" id="{69AF55F4-5EC4-8F6B-1680-2693BE0502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08" y="575734"/>
            <a:ext cx="6532014" cy="419727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FEE04BFE-DD40-BF50-CE32-152751807A95}"/>
              </a:ext>
            </a:extLst>
          </p:cNvPr>
          <p:cNvSpPr txBox="1"/>
          <p:nvPr/>
        </p:nvSpPr>
        <p:spPr>
          <a:xfrm>
            <a:off x="-39512" y="5048743"/>
            <a:ext cx="12271022"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A </a:t>
            </a:r>
            <a:r>
              <a:rPr lang="en-US" sz="2400" b="1" dirty="0"/>
              <a:t>tipping element </a:t>
            </a:r>
            <a:r>
              <a:rPr lang="en-US" sz="2400" dirty="0"/>
              <a:t>is a feedback mechanism. We probably don’t know about all of them.</a:t>
            </a:r>
          </a:p>
          <a:p>
            <a:pPr marL="342900" indent="-342900">
              <a:buFont typeface="Arial" panose="020B0604020202020204" pitchFamily="34" charset="0"/>
              <a:buChar char="•"/>
            </a:pPr>
            <a:r>
              <a:rPr lang="en-US" sz="2400" dirty="0"/>
              <a:t>A </a:t>
            </a:r>
            <a:r>
              <a:rPr lang="en-US" sz="2400" b="1" dirty="0"/>
              <a:t>tipping point </a:t>
            </a:r>
            <a:r>
              <a:rPr lang="en-US" sz="2400" dirty="0"/>
              <a:t>is the temperature at which that mechanism will kick in, so we should keep warming below those values. IPCC scientists are saying we need to keep below 2.0 degrees warming to stay safe, but the fact is, we don’t really know. </a:t>
            </a:r>
          </a:p>
        </p:txBody>
      </p:sp>
      <p:pic>
        <p:nvPicPr>
          <p:cNvPr id="2" name="Picture 1">
            <a:extLst>
              <a:ext uri="{FF2B5EF4-FFF2-40B4-BE49-F238E27FC236}">
                <a16:creationId xmlns:a16="http://schemas.microsoft.com/office/drawing/2014/main" id="{3432B4BF-D478-36DB-FD03-6506F1994F53}"/>
              </a:ext>
            </a:extLst>
          </p:cNvPr>
          <p:cNvPicPr>
            <a:picLocks noChangeAspect="1"/>
          </p:cNvPicPr>
          <p:nvPr/>
        </p:nvPicPr>
        <p:blipFill>
          <a:blip r:embed="rId5"/>
          <a:stretch>
            <a:fillRect/>
          </a:stretch>
        </p:blipFill>
        <p:spPr>
          <a:xfrm>
            <a:off x="1322321" y="1623060"/>
            <a:ext cx="8682739" cy="2751861"/>
          </a:xfrm>
          <a:prstGeom prst="rect">
            <a:avLst/>
          </a:prstGeom>
          <a:ln>
            <a:solidFill>
              <a:schemeClr val="tx1"/>
            </a:solidFill>
          </a:ln>
        </p:spPr>
      </p:pic>
    </p:spTree>
    <p:extLst>
      <p:ext uri="{BB962C8B-B14F-4D97-AF65-F5344CB8AC3E}">
        <p14:creationId xmlns:p14="http://schemas.microsoft.com/office/powerpoint/2010/main" val="860498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DE03E8A-F0B7-F54B-8644-79BBE1B22C1B}"/>
              </a:ext>
            </a:extLst>
          </p:cNvPr>
          <p:cNvSpPr txBox="1"/>
          <p:nvPr/>
        </p:nvSpPr>
        <p:spPr>
          <a:xfrm>
            <a:off x="1" y="0"/>
            <a:ext cx="12192000" cy="461665"/>
          </a:xfrm>
          <a:prstGeom prst="rect">
            <a:avLst/>
          </a:prstGeom>
          <a:solidFill>
            <a:schemeClr val="accent2"/>
          </a:solidFill>
        </p:spPr>
        <p:txBody>
          <a:bodyPr wrap="square" rtlCol="0">
            <a:spAutoFit/>
          </a:bodyPr>
          <a:lstStyle/>
          <a:p>
            <a:r>
              <a:rPr lang="en-US" sz="2400" b="1" dirty="0"/>
              <a:t>Tipping points to hothouse Earth</a:t>
            </a:r>
          </a:p>
        </p:txBody>
      </p:sp>
      <p:sp>
        <p:nvSpPr>
          <p:cNvPr id="3" name="TextBox 2">
            <a:extLst>
              <a:ext uri="{FF2B5EF4-FFF2-40B4-BE49-F238E27FC236}">
                <a16:creationId xmlns:a16="http://schemas.microsoft.com/office/drawing/2014/main" id="{C15489B3-CC9D-064F-B447-E8BEAE51BABC}"/>
              </a:ext>
            </a:extLst>
          </p:cNvPr>
          <p:cNvSpPr txBox="1"/>
          <p:nvPr/>
        </p:nvSpPr>
        <p:spPr>
          <a:xfrm>
            <a:off x="8891201" y="1269779"/>
            <a:ext cx="3300799" cy="5262979"/>
          </a:xfrm>
          <a:prstGeom prst="rect">
            <a:avLst/>
          </a:prstGeom>
          <a:noFill/>
        </p:spPr>
        <p:txBody>
          <a:bodyPr wrap="square" rtlCol="0">
            <a:spAutoFit/>
          </a:bodyPr>
          <a:lstStyle/>
          <a:p>
            <a:r>
              <a:rPr lang="en-US" sz="2400" dirty="0"/>
              <a:t>In 2023, we’re at +1.2 degrees relative to pre-industrial times</a:t>
            </a:r>
          </a:p>
          <a:p>
            <a:endParaRPr lang="en-US" sz="2400" dirty="0"/>
          </a:p>
          <a:p>
            <a:r>
              <a:rPr lang="en-US" sz="2400" dirty="0"/>
              <a:t>+1.5 degrees relative to pre-industrial times has been called “safe”</a:t>
            </a:r>
          </a:p>
          <a:p>
            <a:endParaRPr lang="en-US" sz="2400" dirty="0"/>
          </a:p>
          <a:p>
            <a:r>
              <a:rPr lang="en-US" sz="2400" dirty="0"/>
              <a:t>Nobody knows:</a:t>
            </a:r>
          </a:p>
          <a:p>
            <a:pPr marL="342900" indent="-342900">
              <a:buFont typeface="Arial" panose="020B0604020202020204" pitchFamily="34" charset="0"/>
              <a:buChar char="•"/>
            </a:pPr>
            <a:r>
              <a:rPr lang="en-US" sz="2400" dirty="0"/>
              <a:t>What the threshold is</a:t>
            </a:r>
          </a:p>
          <a:p>
            <a:pPr marL="342900" indent="-342900">
              <a:buFont typeface="Arial" panose="020B0604020202020204" pitchFamily="34" charset="0"/>
              <a:buChar char="•"/>
            </a:pPr>
            <a:r>
              <a:rPr lang="en-US" sz="2400" dirty="0"/>
              <a:t>How long it might take to make the transition to Hothouse Earth</a:t>
            </a:r>
          </a:p>
        </p:txBody>
      </p:sp>
      <p:grpSp>
        <p:nvGrpSpPr>
          <p:cNvPr id="4" name="Group 3">
            <a:extLst>
              <a:ext uri="{FF2B5EF4-FFF2-40B4-BE49-F238E27FC236}">
                <a16:creationId xmlns:a16="http://schemas.microsoft.com/office/drawing/2014/main" id="{0282B778-3DDF-7549-A20B-A468B71CF983}"/>
              </a:ext>
            </a:extLst>
          </p:cNvPr>
          <p:cNvGrpSpPr/>
          <p:nvPr/>
        </p:nvGrpSpPr>
        <p:grpSpPr>
          <a:xfrm>
            <a:off x="0" y="1269779"/>
            <a:ext cx="8705861" cy="5555291"/>
            <a:chOff x="0" y="1269779"/>
            <a:chExt cx="8705861" cy="5555291"/>
          </a:xfrm>
        </p:grpSpPr>
        <p:grpSp>
          <p:nvGrpSpPr>
            <p:cNvPr id="7" name="Group 6">
              <a:extLst>
                <a:ext uri="{FF2B5EF4-FFF2-40B4-BE49-F238E27FC236}">
                  <a16:creationId xmlns:a16="http://schemas.microsoft.com/office/drawing/2014/main" id="{1B4012CA-C478-BD4E-AC9E-29289F235445}"/>
                </a:ext>
              </a:extLst>
            </p:cNvPr>
            <p:cNvGrpSpPr/>
            <p:nvPr/>
          </p:nvGrpSpPr>
          <p:grpSpPr>
            <a:xfrm>
              <a:off x="0" y="1269779"/>
              <a:ext cx="8705861" cy="5555291"/>
              <a:chOff x="1392072" y="1261300"/>
              <a:chExt cx="8705861" cy="5555291"/>
            </a:xfrm>
          </p:grpSpPr>
          <p:pic>
            <p:nvPicPr>
              <p:cNvPr id="3074" name="Picture 2" descr="https://www.pnas.org/content/pnas/115/33/8252/F2.large.jpg?width=800&amp;height=600&amp;carousel=1">
                <a:extLst>
                  <a:ext uri="{FF2B5EF4-FFF2-40B4-BE49-F238E27FC236}">
                    <a16:creationId xmlns:a16="http://schemas.microsoft.com/office/drawing/2014/main" id="{36BF57C5-3654-4C46-81A2-6A7397C996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072" y="1261300"/>
                <a:ext cx="8705861" cy="5555291"/>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8B2FDAAA-4E16-AC4E-A94A-770FB6CCDD23}"/>
                  </a:ext>
                </a:extLst>
              </p:cNvPr>
              <p:cNvGrpSpPr/>
              <p:nvPr/>
            </p:nvGrpSpPr>
            <p:grpSpPr>
              <a:xfrm>
                <a:off x="4308724" y="1666593"/>
                <a:ext cx="4522099" cy="664495"/>
                <a:chOff x="4308724" y="1666593"/>
                <a:chExt cx="4522099" cy="664495"/>
              </a:xfrm>
            </p:grpSpPr>
            <p:sp>
              <p:nvSpPr>
                <p:cNvPr id="9" name="TextBox 8">
                  <a:extLst>
                    <a:ext uri="{FF2B5EF4-FFF2-40B4-BE49-F238E27FC236}">
                      <a16:creationId xmlns:a16="http://schemas.microsoft.com/office/drawing/2014/main" id="{4A33D9AB-53D1-C142-B677-E358B26A0424}"/>
                    </a:ext>
                  </a:extLst>
                </p:cNvPr>
                <p:cNvSpPr txBox="1"/>
                <p:nvPr/>
              </p:nvSpPr>
              <p:spPr>
                <a:xfrm>
                  <a:off x="5970635" y="1666593"/>
                  <a:ext cx="2860188" cy="461665"/>
                </a:xfrm>
                <a:prstGeom prst="rect">
                  <a:avLst/>
                </a:prstGeom>
                <a:noFill/>
              </p:spPr>
              <p:txBody>
                <a:bodyPr wrap="square" rtlCol="0">
                  <a:spAutoFit/>
                </a:bodyPr>
                <a:lstStyle/>
                <a:p>
                  <a:r>
                    <a:rPr lang="en-US" sz="2400" b="1" dirty="0"/>
                    <a:t>*</a:t>
                  </a:r>
                </a:p>
              </p:txBody>
            </p:sp>
            <p:sp>
              <p:nvSpPr>
                <p:cNvPr id="8" name="Up-Down Arrow 7">
                  <a:extLst>
                    <a:ext uri="{FF2B5EF4-FFF2-40B4-BE49-F238E27FC236}">
                      <a16:creationId xmlns:a16="http://schemas.microsoft.com/office/drawing/2014/main" id="{83A0B123-C1B9-9C49-9867-EFA45C6817F2}"/>
                    </a:ext>
                  </a:extLst>
                </p:cNvPr>
                <p:cNvSpPr/>
                <p:nvPr/>
              </p:nvSpPr>
              <p:spPr>
                <a:xfrm rot="5400000">
                  <a:off x="4804955" y="1678497"/>
                  <a:ext cx="153431" cy="1145894"/>
                </a:xfrm>
                <a:prstGeom prst="up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Up-Down Arrow 9">
                  <a:extLst>
                    <a:ext uri="{FF2B5EF4-FFF2-40B4-BE49-F238E27FC236}">
                      <a16:creationId xmlns:a16="http://schemas.microsoft.com/office/drawing/2014/main" id="{30F7732D-FE17-2A4D-BB81-98BAF83AC665}"/>
                    </a:ext>
                  </a:extLst>
                </p:cNvPr>
                <p:cNvSpPr/>
                <p:nvPr/>
              </p:nvSpPr>
              <p:spPr>
                <a:xfrm rot="5400000">
                  <a:off x="5788280" y="2024930"/>
                  <a:ext cx="153431" cy="450075"/>
                </a:xfrm>
                <a:prstGeom prst="up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Up-Down Arrow 10">
                  <a:extLst>
                    <a:ext uri="{FF2B5EF4-FFF2-40B4-BE49-F238E27FC236}">
                      <a16:creationId xmlns:a16="http://schemas.microsoft.com/office/drawing/2014/main" id="{97694507-9010-8C46-A425-64D53A9E4F74}"/>
                    </a:ext>
                  </a:extLst>
                </p:cNvPr>
                <p:cNvSpPr/>
                <p:nvPr/>
              </p:nvSpPr>
              <p:spPr>
                <a:xfrm rot="5400000">
                  <a:off x="6734984" y="1785597"/>
                  <a:ext cx="153432" cy="937550"/>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Rectangle 1">
              <a:extLst>
                <a:ext uri="{FF2B5EF4-FFF2-40B4-BE49-F238E27FC236}">
                  <a16:creationId xmlns:a16="http://schemas.microsoft.com/office/drawing/2014/main" id="{AB4222F1-4B01-B747-9851-5DC3BBE0CF93}"/>
                </a:ext>
              </a:extLst>
            </p:cNvPr>
            <p:cNvSpPr/>
            <p:nvPr/>
          </p:nvSpPr>
          <p:spPr>
            <a:xfrm>
              <a:off x="550899" y="4937471"/>
              <a:ext cx="2030256" cy="553998"/>
            </a:xfrm>
            <a:prstGeom prst="rect">
              <a:avLst/>
            </a:prstGeom>
          </p:spPr>
          <p:txBody>
            <a:bodyPr wrap="square">
              <a:spAutoFit/>
            </a:bodyPr>
            <a:lstStyle/>
            <a:p>
              <a:r>
                <a:rPr lang="en-US" sz="1000" dirty="0"/>
                <a:t>Steffen et al, PNAS 2018: https://</a:t>
              </a:r>
              <a:r>
                <a:rPr lang="en-US" sz="1000" dirty="0" err="1"/>
                <a:t>www.pnas.org</a:t>
              </a:r>
              <a:r>
                <a:rPr lang="en-US" sz="1000" dirty="0"/>
                <a:t>/content/115/33/8252</a:t>
              </a:r>
            </a:p>
          </p:txBody>
        </p:sp>
      </p:grpSp>
    </p:spTree>
    <p:extLst>
      <p:ext uri="{BB962C8B-B14F-4D97-AF65-F5344CB8AC3E}">
        <p14:creationId xmlns:p14="http://schemas.microsoft.com/office/powerpoint/2010/main" val="366596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TotalTime>
  <Words>425</Words>
  <Application>Microsoft Macintosh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dc:creator>
  <cp:lastModifiedBy>Steven</cp:lastModifiedBy>
  <cp:revision>46</cp:revision>
  <dcterms:created xsi:type="dcterms:W3CDTF">2021-11-01T11:23:25Z</dcterms:created>
  <dcterms:modified xsi:type="dcterms:W3CDTF">2023-11-03T17:43:55Z</dcterms:modified>
</cp:coreProperties>
</file>