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3" r:id="rId2"/>
    <p:sldId id="1991" r:id="rId3"/>
    <p:sldId id="1979" r:id="rId4"/>
    <p:sldId id="1981" r:id="rId5"/>
    <p:sldId id="1980" r:id="rId6"/>
    <p:sldId id="1984" r:id="rId7"/>
    <p:sldId id="1987" r:id="rId8"/>
    <p:sldId id="1988" r:id="rId9"/>
    <p:sldId id="1986" r:id="rId10"/>
    <p:sldId id="1982" r:id="rId11"/>
    <p:sldId id="1989" r:id="rId12"/>
    <p:sldId id="19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315C-D02A-554C-9E0D-0AE264D4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FEBD-8644-334F-91EF-E154D8B64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DD63-1044-BE4E-B4E5-4C54EFE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E128-244C-7848-ADB5-72C7506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CE23-0921-B541-92EE-EC534DA3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2FD9-FDCF-7B45-8B18-08820475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34E6-CB32-CE41-987D-27A2D624C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3F30-F453-0643-AE27-2A52A32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97EF-A1BA-3549-B86E-3154536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50C7-63B5-3842-BC5B-B4A5DF82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153DC-C6AA-134A-B335-9BD26164F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CE7E-E176-1A4F-8573-34E3645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474D-0975-2F4B-8488-923224C7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3E1E-5621-434A-A9E3-70563B44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57A9-5A46-9941-A341-0A42869D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5F2-BB27-3744-9CB7-0E278781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3312-2B57-9248-9D04-D09CDE5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EC5-7733-4244-A26D-668327D1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BF95-FA51-5941-B70A-6AF9A873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B444-AFB4-084E-8D36-FC2B81F2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517B-2100-D04B-A899-344A8A3D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9823-3F0C-424D-97F0-820694A7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8E93-7125-EE47-83E3-01DEC1CD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A577-848A-4041-A17E-13EAFEEC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D4CA-56CC-FB40-A602-F01837F7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EF0A-939A-7E4B-B336-A007BB71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A8D3-BB0D-C74E-95C0-6CB5B1FA4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08B62-BFDE-2548-A93E-8066ED91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E8FF-37EB-4544-8335-32DC066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5283-C771-1849-80AA-03A9B9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F284F-9BBA-144E-9294-85B7809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01BA-71BF-C748-A788-6EA047FD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1CE0-9BFF-224C-905D-4F713420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69291-F2A2-8F4A-8356-9B393F32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7C27-B7A8-3441-BD24-C734CEBA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F5A9-1D63-2945-A8EC-8512375F6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DAA6-CE53-1B4A-9DC4-6050A83B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CD3E4-4277-9048-92D4-63579356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70F2F-7C2D-944B-8060-57195900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78D3-3273-CA42-9246-BBBE37C4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F23B9-BE9D-C84E-8F61-658D85C7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B400C-E4CD-0C47-A46F-EBF35392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74D7C-CE48-F54A-B6A7-06B57F9E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B5044-AF29-8146-A7FD-D01FA2B1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355FA-5C15-6C41-B708-E7406355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5ACD-7C0F-6C45-AA45-3C47BAC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5413-2242-5C49-9276-CA97ECC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6E9F-5966-F541-B1C8-05A42BF8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FD929-8F15-1246-A0C3-9AF28C26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ABAB-BBF8-214C-9682-0507667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363E6-4AAB-BF47-913E-323DCD45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1158-06DF-2345-8616-D7F3660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C08-3232-B642-8769-19C9D2B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EB01-C34B-F04D-8845-A6FFE9434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3FBE-3DBD-5F4A-ABF9-B0250EC5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F968-6B55-FB4F-A97D-5B32878B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85DD-95C9-7040-A4E7-D8E3FF93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98DA7-8244-0E43-8491-1B61EB9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575C7-7FAA-9745-9EFD-74111BDE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BE243-0C8A-D040-8DFC-D2AEEBB3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1CD9-C23B-434E-A1DF-AF890EEAA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7646-9999-8A46-B5AC-0E5A81F26F5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7FF5-0548-514F-A945-6DBAF8925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FCEA-76FE-9541-BED8-9111CB92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AA31-5A7F-2348-8071-DD2BB59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X8HBiTb65I" TargetMode="External"/><Relationship Id="rId2" Type="http://schemas.openxmlformats.org/officeDocument/2006/relationships/hyperlink" Target="https://youtu.be/lzJA7r0oNc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tkQGHTdLkd4?t=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4D6B9-94E5-9E41-9928-527A9AA80A95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9381-5C64-D64E-969A-7FBA1C9BE5B1}"/>
              </a:ext>
            </a:extLst>
          </p:cNvPr>
          <p:cNvSpPr txBox="1"/>
          <p:nvPr/>
        </p:nvSpPr>
        <p:spPr>
          <a:xfrm>
            <a:off x="6603683" y="1289804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FBC85-DBA1-6745-808E-E1B93ED33B94}"/>
              </a:ext>
            </a:extLst>
          </p:cNvPr>
          <p:cNvSpPr txBox="1"/>
          <p:nvPr/>
        </p:nvSpPr>
        <p:spPr>
          <a:xfrm>
            <a:off x="502627" y="1113889"/>
            <a:ext cx="11186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of five “Climate Emergency Feedback Loops” videos (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gases are less soluble in warm water (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the ocean-&gt;atmosphere feedback could be implemented in Cambio ("Level 1")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Talk about ideas for your projects</a:t>
            </a:r>
          </a:p>
        </p:txBody>
      </p:sp>
    </p:spTree>
    <p:extLst>
      <p:ext uri="{BB962C8B-B14F-4D97-AF65-F5344CB8AC3E}">
        <p14:creationId xmlns:p14="http://schemas.microsoft.com/office/powerpoint/2010/main" val="23872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Back in Euler, increase </a:t>
            </a:r>
            <a:r>
              <a:rPr lang="en-US" sz="2400" b="1" dirty="0" err="1"/>
              <a:t>fbl</a:t>
            </a:r>
            <a:r>
              <a:rPr lang="en-US" sz="2400" b="1" dirty="0"/>
              <a:t> to activate the corresponding feedback in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F4ED9-8CC5-0C39-5B1B-1AE17ECE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" y="891540"/>
            <a:ext cx="11978818" cy="455116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CB1EC1-632A-78CB-4D49-A5E6B88F035D}"/>
              </a:ext>
            </a:extLst>
          </p:cNvPr>
          <p:cNvSpPr/>
          <p:nvPr/>
        </p:nvSpPr>
        <p:spPr>
          <a:xfrm>
            <a:off x="236042" y="3063240"/>
            <a:ext cx="2678608" cy="45720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381314-51BF-5185-DF85-57293D676A60}"/>
              </a:ext>
            </a:extLst>
          </p:cNvPr>
          <p:cNvSpPr/>
          <p:nvPr/>
        </p:nvSpPr>
        <p:spPr>
          <a:xfrm>
            <a:off x="9323070" y="4434840"/>
            <a:ext cx="1741170" cy="33147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You’ll also want to document the changes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D51327-89CD-5018-1A47-447A2DB2F9CF}"/>
              </a:ext>
            </a:extLst>
          </p:cNvPr>
          <p:cNvGrpSpPr>
            <a:grpSpLocks noChangeAspect="1"/>
          </p:cNvGrpSpPr>
          <p:nvPr/>
        </p:nvGrpSpPr>
        <p:grpSpPr>
          <a:xfrm>
            <a:off x="158750" y="762000"/>
            <a:ext cx="11762740" cy="4611426"/>
            <a:chOff x="158750" y="762000"/>
            <a:chExt cx="12439650" cy="48768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A81C7A4-A086-8904-5D8D-3A6FFA4EF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" y="762000"/>
              <a:ext cx="65024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6BCB0E6-A0BA-B9B4-2339-37E7661AC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762000"/>
              <a:ext cx="65024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62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Ideas for your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26C4-D0C0-65FB-F4F4-47F410314CE1}"/>
              </a:ext>
            </a:extLst>
          </p:cNvPr>
          <p:cNvSpPr txBox="1"/>
          <p:nvPr/>
        </p:nvSpPr>
        <p:spPr>
          <a:xfrm>
            <a:off x="0" y="1737307"/>
            <a:ext cx="679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different </a:t>
            </a:r>
            <a:r>
              <a:rPr lang="en-US" sz="2400" dirty="0" err="1"/>
              <a:t>ScheduledFlows</a:t>
            </a:r>
            <a:r>
              <a:rPr lang="en-US" sz="2400" dirty="0"/>
              <a:t> generator.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what happens w/different tipping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Compare with other models (Monash, </a:t>
            </a:r>
            <a:r>
              <a:rPr lang="en-US" sz="2400" dirty="0" err="1"/>
              <a:t>EnROADS</a:t>
            </a:r>
            <a:r>
              <a:rPr lang="en-US" sz="2400" dirty="0"/>
              <a:t>, </a:t>
            </a:r>
            <a:r>
              <a:rPr lang="en-US" sz="2400" dirty="0" err="1"/>
              <a:t>EzGCM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a random element to carbon concentrations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Other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494D84-FC2C-6109-B3AA-C12734099E8F}"/>
              </a:ext>
            </a:extLst>
          </p:cNvPr>
          <p:cNvGrpSpPr/>
          <p:nvPr/>
        </p:nvGrpSpPr>
        <p:grpSpPr>
          <a:xfrm>
            <a:off x="6435092" y="753815"/>
            <a:ext cx="5553710" cy="4275309"/>
            <a:chOff x="5840731" y="1038391"/>
            <a:chExt cx="5553710" cy="42753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CA151-11F3-DD66-BC6F-0168FD687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0731" y="1038391"/>
              <a:ext cx="5553710" cy="4275309"/>
            </a:xfrm>
            <a:prstGeom prst="rect">
              <a:avLst/>
            </a:prstGeom>
          </p:spPr>
        </p:pic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639A4D1-4F50-8466-2770-5C685815D50B}"/>
                </a:ext>
              </a:extLst>
            </p:cNvPr>
            <p:cNvSpPr/>
            <p:nvPr/>
          </p:nvSpPr>
          <p:spPr>
            <a:xfrm>
              <a:off x="9624060" y="3177540"/>
              <a:ext cx="1405890" cy="1601157"/>
            </a:xfrm>
            <a:custGeom>
              <a:avLst/>
              <a:gdLst>
                <a:gd name="connsiteX0" fmla="*/ 0 w 1405890"/>
                <a:gd name="connsiteY0" fmla="*/ 0 h 1601157"/>
                <a:gd name="connsiteX1" fmla="*/ 68580 w 1405890"/>
                <a:gd name="connsiteY1" fmla="*/ 914400 h 1601157"/>
                <a:gd name="connsiteX2" fmla="*/ 68580 w 1405890"/>
                <a:gd name="connsiteY2" fmla="*/ 914400 h 1601157"/>
                <a:gd name="connsiteX3" fmla="*/ 148590 w 1405890"/>
                <a:gd name="connsiteY3" fmla="*/ 1303020 h 1601157"/>
                <a:gd name="connsiteX4" fmla="*/ 297180 w 1405890"/>
                <a:gd name="connsiteY4" fmla="*/ 1485900 h 1601157"/>
                <a:gd name="connsiteX5" fmla="*/ 491490 w 1405890"/>
                <a:gd name="connsiteY5" fmla="*/ 1565910 h 1601157"/>
                <a:gd name="connsiteX6" fmla="*/ 834390 w 1405890"/>
                <a:gd name="connsiteY6" fmla="*/ 1600200 h 1601157"/>
                <a:gd name="connsiteX7" fmla="*/ 1154430 w 1405890"/>
                <a:gd name="connsiteY7" fmla="*/ 1531620 h 1601157"/>
                <a:gd name="connsiteX8" fmla="*/ 1291590 w 1405890"/>
                <a:gd name="connsiteY8" fmla="*/ 1497330 h 1601157"/>
                <a:gd name="connsiteX9" fmla="*/ 1405890 w 1405890"/>
                <a:gd name="connsiteY9" fmla="*/ 1497330 h 160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5890" h="1601157">
                  <a:moveTo>
                    <a:pt x="0" y="0"/>
                  </a:moveTo>
                  <a:lnTo>
                    <a:pt x="68580" y="914400"/>
                  </a:lnTo>
                  <a:lnTo>
                    <a:pt x="68580" y="914400"/>
                  </a:lnTo>
                  <a:cubicBezTo>
                    <a:pt x="81915" y="979170"/>
                    <a:pt x="110490" y="1207770"/>
                    <a:pt x="148590" y="1303020"/>
                  </a:cubicBezTo>
                  <a:cubicBezTo>
                    <a:pt x="186690" y="1398270"/>
                    <a:pt x="240030" y="1442085"/>
                    <a:pt x="297180" y="1485900"/>
                  </a:cubicBezTo>
                  <a:cubicBezTo>
                    <a:pt x="354330" y="1529715"/>
                    <a:pt x="401955" y="1546860"/>
                    <a:pt x="491490" y="1565910"/>
                  </a:cubicBezTo>
                  <a:cubicBezTo>
                    <a:pt x="581025" y="1584960"/>
                    <a:pt x="723900" y="1605915"/>
                    <a:pt x="834390" y="1600200"/>
                  </a:cubicBezTo>
                  <a:cubicBezTo>
                    <a:pt x="944880" y="1594485"/>
                    <a:pt x="1078230" y="1548765"/>
                    <a:pt x="1154430" y="1531620"/>
                  </a:cubicBezTo>
                  <a:cubicBezTo>
                    <a:pt x="1230630" y="1514475"/>
                    <a:pt x="1249680" y="1503045"/>
                    <a:pt x="1291590" y="1497330"/>
                  </a:cubicBezTo>
                  <a:cubicBezTo>
                    <a:pt x="1333500" y="1491615"/>
                    <a:pt x="1392555" y="1491615"/>
                    <a:pt x="1405890" y="1497330"/>
                  </a:cubicBezTo>
                </a:path>
              </a:pathLst>
            </a:custGeom>
            <a:noFill/>
            <a:ln w="635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715F4A-9F20-B83D-658F-C109C742A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89"/>
          <a:stretch/>
        </p:blipFill>
        <p:spPr>
          <a:xfrm>
            <a:off x="72266" y="5313700"/>
            <a:ext cx="11983070" cy="14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ScheduledFlowsLTE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3503A-91C0-5437-3B96-852E65A2A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" b="31780"/>
          <a:stretch/>
        </p:blipFill>
        <p:spPr>
          <a:xfrm>
            <a:off x="194310" y="832983"/>
            <a:ext cx="6069330" cy="2532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A151-11F3-DD66-BC6F-0168FD68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0" y="1973579"/>
            <a:ext cx="5553710" cy="42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Cambio3.0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E98F6-3AE6-9D44-721B-115531FB30D3}"/>
              </a:ext>
            </a:extLst>
          </p:cNvPr>
          <p:cNvSpPr txBox="1"/>
          <p:nvPr/>
        </p:nvSpPr>
        <p:spPr>
          <a:xfrm>
            <a:off x="7475220" y="2743200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</a:t>
            </a:r>
            <a:r>
              <a:rPr lang="en-US" sz="2400" dirty="0"/>
              <a:t> has to do with the fact that the all gases (including CO</a:t>
            </a:r>
            <a:r>
              <a:rPr lang="en-US" sz="2400" baseline="-25000" dirty="0"/>
              <a:t>2</a:t>
            </a:r>
            <a:r>
              <a:rPr lang="en-US" sz="2400" dirty="0"/>
              <a:t>) are less soluble in warmer water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C3F19-571D-029B-9DEF-DE2B1CEC1731}"/>
              </a:ext>
            </a:extLst>
          </p:cNvPr>
          <p:cNvGrpSpPr/>
          <p:nvPr/>
        </p:nvGrpSpPr>
        <p:grpSpPr>
          <a:xfrm>
            <a:off x="480791" y="949882"/>
            <a:ext cx="7611649" cy="5171693"/>
            <a:chOff x="480791" y="949882"/>
            <a:chExt cx="7611649" cy="51716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719CCA-5A2E-9762-9ECD-4F79A4F3CF8B}"/>
                </a:ext>
              </a:extLst>
            </p:cNvPr>
            <p:cNvGrpSpPr/>
            <p:nvPr/>
          </p:nvGrpSpPr>
          <p:grpSpPr>
            <a:xfrm>
              <a:off x="480791" y="949882"/>
              <a:ext cx="6577510" cy="5163974"/>
              <a:chOff x="1898111" y="847012"/>
              <a:chExt cx="6577510" cy="516397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E793A4-1B5A-E023-8D85-E34C32A951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97652" y="847012"/>
                <a:ext cx="5746198" cy="4523961"/>
                <a:chOff x="2197652" y="847012"/>
                <a:chExt cx="7054254" cy="555378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294E748-9007-0364-F053-BB9B731B7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7652" y="847012"/>
                  <a:ext cx="7054254" cy="5553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F2ABB7-DFFF-4674-5857-03F3EA296BF1}"/>
                    </a:ext>
                  </a:extLst>
                </p:cNvPr>
                <p:cNvSpPr txBox="1"/>
                <p:nvPr/>
              </p:nvSpPr>
              <p:spPr>
                <a:xfrm>
                  <a:off x="5349239" y="4226363"/>
                  <a:ext cx="1517242" cy="56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Level 3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B869F-130F-8B6B-43AC-AB5155D7A965}"/>
                    </a:ext>
                  </a:extLst>
                </p:cNvPr>
                <p:cNvSpPr txBox="1"/>
                <p:nvPr/>
              </p:nvSpPr>
              <p:spPr>
                <a:xfrm>
                  <a:off x="5349239" y="5495708"/>
                  <a:ext cx="1634175" cy="56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Level 2</a:t>
                  </a:r>
                </a:p>
              </p:txBody>
            </p:sp>
          </p:grp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94C93A15-FD75-C6F0-35D7-753119DC4BE9}"/>
                  </a:ext>
                </a:extLst>
              </p:cNvPr>
              <p:cNvSpPr/>
              <p:nvPr/>
            </p:nvSpPr>
            <p:spPr>
              <a:xfrm>
                <a:off x="1898111" y="1988820"/>
                <a:ext cx="6577510" cy="3999308"/>
              </a:xfrm>
              <a:prstGeom prst="arc">
                <a:avLst>
                  <a:gd name="adj1" fmla="val 17892254"/>
                  <a:gd name="adj2" fmla="val 1445576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3A4DB9-E7C5-D7A6-7DAB-A9BF764E2DC8}"/>
                  </a:ext>
                </a:extLst>
              </p:cNvPr>
              <p:cNvSpPr txBox="1"/>
              <p:nvPr/>
            </p:nvSpPr>
            <p:spPr>
              <a:xfrm>
                <a:off x="4764847" y="5549321"/>
                <a:ext cx="1331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Level 1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D64BE0-0D42-1374-0342-E024CEB8110A}"/>
                </a:ext>
              </a:extLst>
            </p:cNvPr>
            <p:cNvSpPr txBox="1"/>
            <p:nvPr/>
          </p:nvSpPr>
          <p:spPr>
            <a:xfrm>
              <a:off x="5008382" y="5444667"/>
              <a:ext cx="3084058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Flux of CO</a:t>
              </a:r>
              <a:r>
                <a:rPr lang="en-US" baseline="-25000" dirty="0"/>
                <a:t>2 </a:t>
              </a:r>
              <a:r>
                <a:rPr lang="en-US" dirty="0"/>
                <a:t>from water to air goes up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5CB54-529C-D945-41F8-C58C40F37B86}"/>
                </a:ext>
              </a:extLst>
            </p:cNvPr>
            <p:cNvSpPr txBox="1"/>
            <p:nvPr/>
          </p:nvSpPr>
          <p:spPr>
            <a:xfrm>
              <a:off x="493174" y="5198245"/>
              <a:ext cx="2322582" cy="9233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Concentration CO</a:t>
              </a:r>
              <a:r>
                <a:rPr lang="en-US" baseline="-25000" dirty="0"/>
                <a:t>2</a:t>
              </a:r>
              <a:r>
                <a:rPr lang="en-US" dirty="0"/>
                <a:t> in the atmosphere goes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6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Euler loop of Cambio3.0, you tell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what feedback level you want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B8A7F-25CE-4CF6-E81C-07C0756F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2" y="919192"/>
            <a:ext cx="11955958" cy="452148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CB1EC1-632A-78CB-4D49-A5E6B88F035D}"/>
              </a:ext>
            </a:extLst>
          </p:cNvPr>
          <p:cNvSpPr/>
          <p:nvPr/>
        </p:nvSpPr>
        <p:spPr>
          <a:xfrm>
            <a:off x="9323070" y="4434840"/>
            <a:ext cx="1741170" cy="33147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DE04-E32D-0ADA-B264-64459ED192D5}"/>
              </a:ext>
            </a:extLst>
          </p:cNvPr>
          <p:cNvSpPr txBox="1"/>
          <p:nvPr/>
        </p:nvSpPr>
        <p:spPr>
          <a:xfrm>
            <a:off x="3983399" y="5938808"/>
            <a:ext cx="372042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fbl</a:t>
            </a:r>
            <a:r>
              <a:rPr lang="en-US" sz="2400" dirty="0"/>
              <a:t>=0 says “no feedbacks”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4A1BBF-988A-B55F-8B67-057706687586}"/>
              </a:ext>
            </a:extLst>
          </p:cNvPr>
          <p:cNvSpPr/>
          <p:nvPr/>
        </p:nvSpPr>
        <p:spPr>
          <a:xfrm>
            <a:off x="236042" y="3063240"/>
            <a:ext cx="2678608" cy="45720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, there are if-blocks that depend on the desired feedback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10CD89-559A-3384-7FE8-310DFC65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599588"/>
            <a:ext cx="10492740" cy="5749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F1202F-FDD9-036C-C788-838CDF24D68C}"/>
              </a:ext>
            </a:extLst>
          </p:cNvPr>
          <p:cNvSpPr txBox="1"/>
          <p:nvPr/>
        </p:nvSpPr>
        <p:spPr>
          <a:xfrm>
            <a:off x="9864090" y="2499151"/>
            <a:ext cx="231648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Here’s the algorithm for Level 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8F0D0AF-B8D5-32F2-D6FE-A59508DB7252}"/>
              </a:ext>
            </a:extLst>
          </p:cNvPr>
          <p:cNvSpPr/>
          <p:nvPr/>
        </p:nvSpPr>
        <p:spPr>
          <a:xfrm>
            <a:off x="9372600" y="1371600"/>
            <a:ext cx="331470" cy="32689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, there are if-blocks that depend on the desired feedback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10CD89-559A-3384-7FE8-310DFC65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599588"/>
            <a:ext cx="10492740" cy="5749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F1202F-FDD9-036C-C788-838CDF24D68C}"/>
              </a:ext>
            </a:extLst>
          </p:cNvPr>
          <p:cNvSpPr txBox="1"/>
          <p:nvPr/>
        </p:nvSpPr>
        <p:spPr>
          <a:xfrm>
            <a:off x="3429000" y="5677872"/>
            <a:ext cx="490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Put the algorithm for Level 1 here … but what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405121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 we’ll consider this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E98F6-3AE6-9D44-721B-115531FB30D3}"/>
              </a:ext>
            </a:extLst>
          </p:cNvPr>
          <p:cNvSpPr txBox="1"/>
          <p:nvPr/>
        </p:nvSpPr>
        <p:spPr>
          <a:xfrm>
            <a:off x="7475220" y="2743200"/>
            <a:ext cx="450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</a:t>
            </a:r>
            <a:r>
              <a:rPr lang="en-US" sz="2400" dirty="0"/>
              <a:t> has to do with the fact that the all gases (including CO</a:t>
            </a:r>
            <a:r>
              <a:rPr lang="en-US" sz="2400" baseline="-25000" dirty="0"/>
              <a:t>2</a:t>
            </a:r>
            <a:r>
              <a:rPr lang="en-US" sz="2400" dirty="0"/>
              <a:t>) are less soluble in warmer water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C3F19-571D-029B-9DEF-DE2B1CEC1731}"/>
              </a:ext>
            </a:extLst>
          </p:cNvPr>
          <p:cNvGrpSpPr/>
          <p:nvPr/>
        </p:nvGrpSpPr>
        <p:grpSpPr>
          <a:xfrm>
            <a:off x="480791" y="949882"/>
            <a:ext cx="7611649" cy="5171693"/>
            <a:chOff x="480791" y="949882"/>
            <a:chExt cx="7611649" cy="51716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719CCA-5A2E-9762-9ECD-4F79A4F3CF8B}"/>
                </a:ext>
              </a:extLst>
            </p:cNvPr>
            <p:cNvGrpSpPr/>
            <p:nvPr/>
          </p:nvGrpSpPr>
          <p:grpSpPr>
            <a:xfrm>
              <a:off x="480791" y="949882"/>
              <a:ext cx="6577510" cy="5163974"/>
              <a:chOff x="1898111" y="847012"/>
              <a:chExt cx="6577510" cy="516397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E793A4-1B5A-E023-8D85-E34C32A951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97652" y="847012"/>
                <a:ext cx="5746198" cy="4523961"/>
                <a:chOff x="2197652" y="847012"/>
                <a:chExt cx="7054254" cy="555378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294E748-9007-0364-F053-BB9B731B7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7652" y="847012"/>
                  <a:ext cx="7054254" cy="5553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F2ABB7-DFFF-4674-5857-03F3EA296BF1}"/>
                    </a:ext>
                  </a:extLst>
                </p:cNvPr>
                <p:cNvSpPr txBox="1"/>
                <p:nvPr/>
              </p:nvSpPr>
              <p:spPr>
                <a:xfrm>
                  <a:off x="5349239" y="4226363"/>
                  <a:ext cx="1517242" cy="56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Level 3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B869F-130F-8B6B-43AC-AB5155D7A965}"/>
                    </a:ext>
                  </a:extLst>
                </p:cNvPr>
                <p:cNvSpPr txBox="1"/>
                <p:nvPr/>
              </p:nvSpPr>
              <p:spPr>
                <a:xfrm>
                  <a:off x="5349239" y="5495708"/>
                  <a:ext cx="1634175" cy="56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Level 2</a:t>
                  </a:r>
                </a:p>
              </p:txBody>
            </p:sp>
          </p:grp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94C93A15-FD75-C6F0-35D7-753119DC4BE9}"/>
                  </a:ext>
                </a:extLst>
              </p:cNvPr>
              <p:cNvSpPr/>
              <p:nvPr/>
            </p:nvSpPr>
            <p:spPr>
              <a:xfrm>
                <a:off x="1898111" y="1988820"/>
                <a:ext cx="6577510" cy="3999308"/>
              </a:xfrm>
              <a:prstGeom prst="arc">
                <a:avLst>
                  <a:gd name="adj1" fmla="val 17892254"/>
                  <a:gd name="adj2" fmla="val 1445576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3A4DB9-E7C5-D7A6-7DAB-A9BF764E2DC8}"/>
                  </a:ext>
                </a:extLst>
              </p:cNvPr>
              <p:cNvSpPr txBox="1"/>
              <p:nvPr/>
            </p:nvSpPr>
            <p:spPr>
              <a:xfrm>
                <a:off x="4764847" y="5549321"/>
                <a:ext cx="1331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Level 1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D64BE0-0D42-1374-0342-E024CEB8110A}"/>
                </a:ext>
              </a:extLst>
            </p:cNvPr>
            <p:cNvSpPr txBox="1"/>
            <p:nvPr/>
          </p:nvSpPr>
          <p:spPr>
            <a:xfrm>
              <a:off x="5008382" y="5444667"/>
              <a:ext cx="3084058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Flux of CO</a:t>
              </a:r>
              <a:r>
                <a:rPr lang="en-US" baseline="-25000" dirty="0"/>
                <a:t>2 </a:t>
              </a:r>
              <a:r>
                <a:rPr lang="en-US" dirty="0"/>
                <a:t>from water to air (</a:t>
              </a:r>
              <a:r>
                <a:rPr lang="en-US" dirty="0" err="1"/>
                <a:t>F_oa</a:t>
              </a:r>
              <a:r>
                <a:rPr lang="en-US" dirty="0"/>
                <a:t>) goes up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5CB54-529C-D945-41F8-C58C40F37B86}"/>
                </a:ext>
              </a:extLst>
            </p:cNvPr>
            <p:cNvSpPr txBox="1"/>
            <p:nvPr/>
          </p:nvSpPr>
          <p:spPr>
            <a:xfrm>
              <a:off x="493174" y="5198245"/>
              <a:ext cx="2322582" cy="9233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Concentration CO</a:t>
              </a:r>
              <a:r>
                <a:rPr lang="en-US" baseline="-25000" dirty="0"/>
                <a:t>2</a:t>
              </a:r>
              <a:r>
                <a:rPr lang="en-US" dirty="0"/>
                <a:t> in the atmosphere (</a:t>
              </a:r>
              <a:r>
                <a:rPr lang="en-US" dirty="0" err="1"/>
                <a:t>C_atm</a:t>
              </a:r>
              <a:r>
                <a:rPr lang="en-US" dirty="0"/>
                <a:t>) goes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1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, there are if-blocks that depend on the desired feedback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10CD89-559A-3384-7FE8-310DFC65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599588"/>
            <a:ext cx="10492740" cy="574985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764BB9-68E8-18C1-F618-84CA24DB6845}"/>
              </a:ext>
            </a:extLst>
          </p:cNvPr>
          <p:cNvSpPr/>
          <p:nvPr/>
        </p:nvSpPr>
        <p:spPr>
          <a:xfrm>
            <a:off x="480060" y="3794760"/>
            <a:ext cx="5863590" cy="217170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E8B889-4486-BD25-8C9A-5D3114D7C3A3}"/>
              </a:ext>
            </a:extLst>
          </p:cNvPr>
          <p:cNvSpPr/>
          <p:nvPr/>
        </p:nvSpPr>
        <p:spPr>
          <a:xfrm>
            <a:off x="480060" y="1501140"/>
            <a:ext cx="8926830" cy="217170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41F01-BF3A-635E-D1F2-60A507B7F47E}"/>
              </a:ext>
            </a:extLst>
          </p:cNvPr>
          <p:cNvSpPr txBox="1"/>
          <p:nvPr/>
        </p:nvSpPr>
        <p:spPr>
          <a:xfrm>
            <a:off x="3223260" y="5488215"/>
            <a:ext cx="849249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You’ll need to pass </a:t>
            </a:r>
            <a:r>
              <a:rPr lang="en-US" sz="2400" dirty="0" err="1"/>
              <a:t>T_anomaly</a:t>
            </a:r>
            <a:r>
              <a:rPr lang="en-US" sz="2400" dirty="0"/>
              <a:t> into to </a:t>
            </a:r>
            <a:r>
              <a:rPr lang="en-US" sz="2400" dirty="0" err="1"/>
              <a:t>CL.Diagnose_F_oa</a:t>
            </a:r>
            <a:r>
              <a:rPr lang="en-US" sz="2400" dirty="0"/>
              <a:t>, which means you’ll have to make the call to </a:t>
            </a:r>
            <a:r>
              <a:rPr lang="en-US" sz="2400" dirty="0" err="1"/>
              <a:t>CL.Diagnose_T_anomaly</a:t>
            </a:r>
            <a:r>
              <a:rPr lang="en-US" sz="2400" dirty="0"/>
              <a:t> earlier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207663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Back in Euler, increase </a:t>
            </a:r>
            <a:r>
              <a:rPr lang="en-US" sz="2400" b="1" dirty="0" err="1"/>
              <a:t>fbl</a:t>
            </a:r>
            <a:r>
              <a:rPr lang="en-US" sz="2400" b="1" dirty="0"/>
              <a:t> to activate the corresponding feedback in </a:t>
            </a:r>
            <a:r>
              <a:rPr lang="en-US" sz="2400" b="1" dirty="0" err="1"/>
              <a:t>PropagateClimateState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B8A7F-25CE-4CF6-E81C-07C0756F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2" y="919192"/>
            <a:ext cx="11955958" cy="452148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CB1EC1-632A-78CB-4D49-A5E6B88F035D}"/>
              </a:ext>
            </a:extLst>
          </p:cNvPr>
          <p:cNvSpPr/>
          <p:nvPr/>
        </p:nvSpPr>
        <p:spPr>
          <a:xfrm>
            <a:off x="236042" y="3063240"/>
            <a:ext cx="2678608" cy="45720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7A1699-9DEB-CC7D-563D-6824E41A8BB4}"/>
              </a:ext>
            </a:extLst>
          </p:cNvPr>
          <p:cNvSpPr/>
          <p:nvPr/>
        </p:nvSpPr>
        <p:spPr>
          <a:xfrm>
            <a:off x="9323070" y="4434840"/>
            <a:ext cx="1741170" cy="331470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341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23</cp:revision>
  <dcterms:created xsi:type="dcterms:W3CDTF">2021-11-08T18:53:49Z</dcterms:created>
  <dcterms:modified xsi:type="dcterms:W3CDTF">2023-11-06T18:51:22Z</dcterms:modified>
</cp:coreProperties>
</file>