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94" r:id="rId3"/>
    <p:sldId id="279" r:id="rId4"/>
    <p:sldId id="296" r:id="rId5"/>
    <p:sldId id="297" r:id="rId6"/>
    <p:sldId id="298" r:id="rId7"/>
    <p:sldId id="295" r:id="rId8"/>
    <p:sldId id="299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/>
    <p:restoredTop sz="95958"/>
  </p:normalViewPr>
  <p:slideViewPr>
    <p:cSldViewPr snapToGrid="0" snapToObjects="1">
      <p:cViewPr varScale="1">
        <p:scale>
          <a:sx n="111" d="100"/>
          <a:sy n="111" d="100"/>
        </p:scale>
        <p:origin x="2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4465-0999-1943-84E3-301AC209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6F9119-28A3-0043-A10E-0F283268B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F9C9-DBBF-B447-B522-E097DFFE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D36D0-628E-4E41-92B8-F54DFD19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22FB-EEBD-8B42-836A-A6534627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6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9F5A-2D01-E344-A5CF-650A7DDA8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5CD9B-B4C2-7140-A992-5D9C17AC6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4400C-D9E6-9C4E-99FF-51F1932A3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832FD-1800-B246-948F-8C33BB6DC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D68D-5DF0-F84E-AB78-A13D6463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3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834D9-0820-1F44-94B3-BC2DA6C75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DB684-CC9D-3544-A730-BBC27635D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30F-91D2-7B4F-A795-C5CD3B0E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3FFD-C23A-0A47-ACCB-AAEF1C20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3C73-D2B5-5842-99EF-3382F86E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9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BF4-6F64-9F4E-B6F5-EFCE9D35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C8F6-2FEC-B64C-A5EB-916D81B61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A5D1-E159-9749-A430-FA263714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B339A-1F8C-194C-9709-75C2C73D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0F84-F672-4548-AA5B-31B216B7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796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3BA-B8AE-8D44-885D-9DA7E6FD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32129-6FAA-534B-B007-4B149DB51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AE81-02D0-8B46-BF6B-94C8F3C6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5983-480A-2849-90A3-BF2B5BD0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37F2-919E-7345-A995-98840B59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6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8288-C6EB-3048-8441-79A43B9A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8B2A-8718-1041-A9B8-A74334BB6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7DF96-3975-2B4C-97BD-BC5CEC261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47E2C-98C1-3D46-B552-E05C06EA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BDE3B-0F61-024E-B3C2-F6EE792C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AB704-8CF0-C34F-ACFD-60AC1860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43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9DCD-6D6A-2A45-86C2-09BB4126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4846A-0615-5F4A-B35C-6B3EC9499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B8D24-72FB-F44E-B5F0-A7C0EC0C0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35079-B4B8-554B-8E60-D7D8FD46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B0FBF-23DA-004F-B215-CF533926C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E991F-7AE9-9249-896D-980C76B8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872C6-C40E-684C-B568-25683401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A95FFE-F184-754F-9B68-D8EBBFA41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CBED-22C9-984B-B6A8-57270F19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9EF2B-4B68-0B4A-AF02-44010319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76475-3224-6C4B-8355-DF950A22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9DEF9-AFF4-E84B-A95E-E01978AA2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D1177-C281-D342-90DD-C3D42600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8B6CB-D3EF-0442-81B5-6A6C15AD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6EE79-BDBE-9B4E-B31D-B12F8D6E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6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D60E-C7EE-B84A-A9A6-C20D01D4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70A9-97D8-9745-8200-966C84661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68C5D-5DDB-E844-A6CC-5DA59CEBF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ECBB8-92B6-BC4E-BF27-B4052560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F0B47-FA10-2948-AF70-C41ACF40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B28F2-2B93-514E-B960-D946E8DA5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8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BDE7-79BB-894E-83BF-61F43593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53049-9A4B-9E49-A349-602A09B03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BB9A9-4A76-0247-96DC-8CB0EB1B7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59164-4BC1-124D-844B-0BDA425D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48EB-8E81-304D-A006-F8BF9379A065}" type="datetimeFigureOut">
              <a:rPr lang="en-US" smtClean="0"/>
              <a:t>9/8/23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74B91-76C4-4947-9ED2-50520C90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796A9-BBF4-6743-AA7F-3DEBBF9A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6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2B78C-DC01-1840-A44F-7E5EB2C4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45AD-D5B5-834F-8620-45EEC75F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A4A4-C406-5942-8CA7-673D9A4028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48EB-8E81-304D-A006-F8BF9379A065}" type="datetimeFigureOut">
              <a:rPr lang="en-US" smtClean="0"/>
              <a:t>9/8/23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CBDE3-F68C-CA47-B927-BBC0A6A8D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DF24A-B34F-EF42-AC2E-D7C8846E2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88667-ECC6-3F4B-B9F9-18063AECF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4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97536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Little CGI learning goals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B115B-264A-B74D-BDD9-07249B00E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16" y="2133599"/>
            <a:ext cx="8373453" cy="195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0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“Simple Radiative Balance” (SRB) climate model</a:t>
            </a:r>
          </a:p>
        </p:txBody>
      </p:sp>
      <p:pic>
        <p:nvPicPr>
          <p:cNvPr id="19458" name="Picture 2" descr="What Happens to Insolation That Reaches the Surface?">
            <a:extLst>
              <a:ext uri="{FF2B5EF4-FFF2-40B4-BE49-F238E27FC236}">
                <a16:creationId xmlns:a16="http://schemas.microsoft.com/office/drawing/2014/main" id="{3CA27DAC-ED8F-5673-1C01-6E3745CE9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7201"/>
            <a:ext cx="7236733" cy="578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9A1BC9-E44D-E68C-B67F-B0F3AEB8E7F5}"/>
              </a:ext>
            </a:extLst>
          </p:cNvPr>
          <p:cNvSpPr txBox="1"/>
          <p:nvPr/>
        </p:nvSpPr>
        <p:spPr>
          <a:xfrm>
            <a:off x="991031" y="6320799"/>
            <a:ext cx="6147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geography.name</a:t>
            </a:r>
            <a:r>
              <a:rPr lang="en-US" dirty="0"/>
              <a:t>/wp-content/uploads/2019/06/22.jpg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3FC17F-51C2-17F4-BA4C-9E3C2F9C0F42}"/>
              </a:ext>
            </a:extLst>
          </p:cNvPr>
          <p:cNvGrpSpPr/>
          <p:nvPr/>
        </p:nvGrpSpPr>
        <p:grpSpPr>
          <a:xfrm>
            <a:off x="7115588" y="1951805"/>
            <a:ext cx="4914366" cy="2677656"/>
            <a:chOff x="7115588" y="1951805"/>
            <a:chExt cx="4914366" cy="26776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0239E70-CE60-A62D-0EF1-7BE45EE58777}"/>
                </a:ext>
              </a:extLst>
            </p:cNvPr>
            <p:cNvGrpSpPr/>
            <p:nvPr/>
          </p:nvGrpSpPr>
          <p:grpSpPr>
            <a:xfrm>
              <a:off x="7138737" y="1951805"/>
              <a:ext cx="4891217" cy="2677656"/>
              <a:chOff x="6724245" y="2194085"/>
              <a:chExt cx="4891217" cy="2677656"/>
            </a:xfrm>
          </p:grpSpPr>
          <p:sp>
            <p:nvSpPr>
              <p:cNvPr id="3" name="Up Arrow 2">
                <a:extLst>
                  <a:ext uri="{FF2B5EF4-FFF2-40B4-BE49-F238E27FC236}">
                    <a16:creationId xmlns:a16="http://schemas.microsoft.com/office/drawing/2014/main" id="{7DEB10F9-69FF-4555-840A-C347CC84A37A}"/>
                  </a:ext>
                </a:extLst>
              </p:cNvPr>
              <p:cNvSpPr/>
              <p:nvPr/>
            </p:nvSpPr>
            <p:spPr>
              <a:xfrm flipV="1">
                <a:off x="6724245" y="2997054"/>
                <a:ext cx="768096" cy="1327091"/>
              </a:xfrm>
              <a:prstGeom prst="upArrow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Up Arrow 3">
                <a:extLst>
                  <a:ext uri="{FF2B5EF4-FFF2-40B4-BE49-F238E27FC236}">
                    <a16:creationId xmlns:a16="http://schemas.microsoft.com/office/drawing/2014/main" id="{B67D3A5D-5C31-0F31-30B3-AF42752497E5}"/>
                  </a:ext>
                </a:extLst>
              </p:cNvPr>
              <p:cNvSpPr/>
              <p:nvPr/>
            </p:nvSpPr>
            <p:spPr>
              <a:xfrm>
                <a:off x="7570942" y="3097603"/>
                <a:ext cx="768096" cy="1180330"/>
              </a:xfrm>
              <a:prstGeom prst="upArrow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228AE1-7938-7B43-52E3-893A7028A2B6}"/>
                  </a:ext>
                </a:extLst>
              </p:cNvPr>
              <p:cNvSpPr txBox="1"/>
              <p:nvPr/>
            </p:nvSpPr>
            <p:spPr>
              <a:xfrm>
                <a:off x="8442749" y="2194085"/>
                <a:ext cx="317271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net radiative flux is the imbalance (difference) between Absorbed Shortwave Radiation (ASR) and Outgoing Longwave Radiation  (OLR).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C63E37-1F70-E092-7D75-176F68EFAB4E}"/>
                </a:ext>
              </a:extLst>
            </p:cNvPr>
            <p:cNvSpPr txBox="1"/>
            <p:nvPr/>
          </p:nvSpPr>
          <p:spPr>
            <a:xfrm>
              <a:off x="7115588" y="2201893"/>
              <a:ext cx="768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ASR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DE36415-1ACC-F250-E895-7000A584A965}"/>
                </a:ext>
              </a:extLst>
            </p:cNvPr>
            <p:cNvSpPr txBox="1"/>
            <p:nvPr/>
          </p:nvSpPr>
          <p:spPr>
            <a:xfrm>
              <a:off x="7997989" y="2201893"/>
              <a:ext cx="7680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OLR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FA01E20-F844-9697-CBDA-6E72479CCC59}"/>
              </a:ext>
            </a:extLst>
          </p:cNvPr>
          <p:cNvSpPr txBox="1"/>
          <p:nvPr/>
        </p:nvSpPr>
        <p:spPr>
          <a:xfrm>
            <a:off x="7236733" y="5057216"/>
            <a:ext cx="4833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ASR &gt; OLR, Earth will heat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ASR &lt; OLR, Earth will cool down</a:t>
            </a:r>
          </a:p>
        </p:txBody>
      </p:sp>
    </p:spTree>
    <p:extLst>
      <p:ext uri="{BB962C8B-B14F-4D97-AF65-F5344CB8AC3E}">
        <p14:creationId xmlns:p14="http://schemas.microsoft.com/office/powerpoint/2010/main" val="202738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also requires a time step and a heat capacity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D4A454-BC17-1CD8-1253-B2A3A61B0AF6}"/>
              </a:ext>
            </a:extLst>
          </p:cNvPr>
          <p:cNvGrpSpPr/>
          <p:nvPr/>
        </p:nvGrpSpPr>
        <p:grpSpPr>
          <a:xfrm>
            <a:off x="1811257" y="1541302"/>
            <a:ext cx="8802728" cy="3581678"/>
            <a:chOff x="1336695" y="2328381"/>
            <a:chExt cx="8802728" cy="358167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A2F42A3-D120-714D-85FA-0556BDEC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4100" y="2328381"/>
              <a:ext cx="4876800" cy="161415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2E1EC6-7041-A745-978B-540966965A36}"/>
                    </a:ext>
                  </a:extLst>
                </p:cNvPr>
                <p:cNvSpPr txBox="1"/>
                <p:nvPr/>
              </p:nvSpPr>
              <p:spPr>
                <a:xfrm>
                  <a:off x="1336695" y="3942533"/>
                  <a:ext cx="8802728" cy="19675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If ASR &gt; OLR,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sz="2400" dirty="0"/>
                    <a:t> (Earth heats up in that time step)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If ASR &lt; OLR,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dirty="0"/>
                    <a:t> (Earth cools down in that time step)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sz="2400" dirty="0"/>
                    <a:t> is the </a:t>
                  </a:r>
                  <a:r>
                    <a:rPr lang="en-US" sz="2400" i="1" dirty="0"/>
                    <a:t>time step </a:t>
                  </a:r>
                  <a:r>
                    <a:rPr lang="en-US" sz="2400" dirty="0"/>
                    <a:t>as we loop over time (While loop in Python)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sz="2400" dirty="0"/>
                    <a:t> is the </a:t>
                  </a:r>
                  <a:r>
                    <a:rPr lang="en-US" sz="2400" i="1" dirty="0"/>
                    <a:t>heat capacity </a:t>
                  </a:r>
                  <a:r>
                    <a:rPr lang="en-US" sz="2400" dirty="0"/>
                    <a:t>of the earth (big =&gt; temperature responds slowly, small =&gt; temperature responds quickly)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B2E1EC6-7041-A745-978B-540966965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695" y="3942533"/>
                  <a:ext cx="8802728" cy="1967526"/>
                </a:xfrm>
                <a:prstGeom prst="rect">
                  <a:avLst/>
                </a:prstGeom>
                <a:blipFill>
                  <a:blip r:embed="rId3"/>
                  <a:stretch>
                    <a:fillRect l="-1009" t="-1923"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8700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to calculate ASR?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A578E8-09B3-0BA5-3650-0A2087E89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29"/>
          <a:stretch/>
        </p:blipFill>
        <p:spPr>
          <a:xfrm>
            <a:off x="378900" y="1100359"/>
            <a:ext cx="3749209" cy="1520295"/>
          </a:xfrm>
          <a:prstGeom prst="rect">
            <a:avLst/>
          </a:prstGeom>
        </p:spPr>
      </p:pic>
      <p:pic>
        <p:nvPicPr>
          <p:cNvPr id="3" name="Picture 2" descr="What Happens to Insolation That Reaches the Surface?">
            <a:extLst>
              <a:ext uri="{FF2B5EF4-FFF2-40B4-BE49-F238E27FC236}">
                <a16:creationId xmlns:a16="http://schemas.microsoft.com/office/drawing/2014/main" id="{ADDD4704-0FF4-FD5F-7647-83C50DEB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15" y="3299086"/>
            <a:ext cx="3871562" cy="30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918E6-E943-60CB-24DE-DC8CEF1D9B79}"/>
                  </a:ext>
                </a:extLst>
              </p:cNvPr>
              <p:cNvSpPr txBox="1"/>
              <p:nvPr/>
            </p:nvSpPr>
            <p:spPr>
              <a:xfrm>
                <a:off x="378900" y="3020821"/>
                <a:ext cx="175183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35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F918E6-E943-60CB-24DE-DC8CEF1D9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00" y="3020821"/>
                <a:ext cx="1751830" cy="630942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DF9E8C-288D-E16D-0E73-517247011009}"/>
                  </a:ext>
                </a:extLst>
              </p:cNvPr>
              <p:cNvSpPr txBox="1"/>
              <p:nvPr/>
            </p:nvSpPr>
            <p:spPr>
              <a:xfrm>
                <a:off x="5634390" y="1551948"/>
                <a:ext cx="6310682" cy="616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is called the </a:t>
                </a:r>
                <a:r>
                  <a:rPr lang="en-US" sz="2400" i="1" dirty="0"/>
                  <a:t>solar constant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1367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i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5DF9E8C-288D-E16D-0E73-51724701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0" y="1551948"/>
                <a:ext cx="6310682" cy="616836"/>
              </a:xfrm>
              <a:prstGeom prst="rect">
                <a:avLst/>
              </a:prstGeom>
              <a:blipFill>
                <a:blip r:embed="rId5"/>
                <a:stretch>
                  <a:fillRect l="-1205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746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to calculate ASR?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A578E8-09B3-0BA5-3650-0A2087E89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29"/>
          <a:stretch/>
        </p:blipFill>
        <p:spPr>
          <a:xfrm>
            <a:off x="378900" y="1100359"/>
            <a:ext cx="3749209" cy="1520295"/>
          </a:xfrm>
          <a:prstGeom prst="rect">
            <a:avLst/>
          </a:prstGeom>
        </p:spPr>
      </p:pic>
      <p:pic>
        <p:nvPicPr>
          <p:cNvPr id="3" name="Picture 2" descr="What Happens to Insolation That Reaches the Surface?">
            <a:extLst>
              <a:ext uri="{FF2B5EF4-FFF2-40B4-BE49-F238E27FC236}">
                <a16:creationId xmlns:a16="http://schemas.microsoft.com/office/drawing/2014/main" id="{ADDD4704-0FF4-FD5F-7647-83C50DEB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815" y="3299086"/>
            <a:ext cx="3871562" cy="30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AE9F05-9ABB-89A2-D3F5-34F79CA222AC}"/>
              </a:ext>
            </a:extLst>
          </p:cNvPr>
          <p:cNvCxnSpPr>
            <a:cxnSpLocks/>
          </p:cNvCxnSpPr>
          <p:nvPr/>
        </p:nvCxnSpPr>
        <p:spPr>
          <a:xfrm flipV="1">
            <a:off x="2488557" y="3497875"/>
            <a:ext cx="518088" cy="1664434"/>
          </a:xfrm>
          <a:prstGeom prst="straightConnector1">
            <a:avLst/>
          </a:prstGeom>
          <a:ln w="63500">
            <a:solidFill>
              <a:srgbClr val="FFFF00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3E4B5-E96B-D30D-CD94-EB378D07D99F}"/>
              </a:ext>
            </a:extLst>
          </p:cNvPr>
          <p:cNvCxnSpPr>
            <a:cxnSpLocks/>
          </p:cNvCxnSpPr>
          <p:nvPr/>
        </p:nvCxnSpPr>
        <p:spPr>
          <a:xfrm flipV="1">
            <a:off x="4410843" y="3497875"/>
            <a:ext cx="195881" cy="494296"/>
          </a:xfrm>
          <a:prstGeom prst="straightConnector1">
            <a:avLst/>
          </a:prstGeom>
          <a:ln w="63500">
            <a:solidFill>
              <a:srgbClr val="FFFF00">
                <a:alpha val="49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35D013-599F-5367-19F0-8D8D883FDEE1}"/>
                  </a:ext>
                </a:extLst>
              </p:cNvPr>
              <p:cNvSpPr txBox="1"/>
              <p:nvPr/>
            </p:nvSpPr>
            <p:spPr>
              <a:xfrm>
                <a:off x="378900" y="3020821"/>
                <a:ext cx="175183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35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35D013-599F-5367-19F0-8D8D883FD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00" y="3020821"/>
                <a:ext cx="1751830" cy="630942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666EA-BCED-9429-9B8F-A1102D2E7DA0}"/>
                  </a:ext>
                </a:extLst>
              </p:cNvPr>
              <p:cNvSpPr txBox="1"/>
              <p:nvPr/>
            </p:nvSpPr>
            <p:spPr>
              <a:xfrm>
                <a:off x="3006645" y="2705350"/>
                <a:ext cx="175183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35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666EA-BCED-9429-9B8F-A1102D2E7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45" y="2705350"/>
                <a:ext cx="1751830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FDC40-D6B2-A737-B404-AE816DD8BB98}"/>
                  </a:ext>
                </a:extLst>
              </p:cNvPr>
              <p:cNvSpPr txBox="1"/>
              <p:nvPr/>
            </p:nvSpPr>
            <p:spPr>
              <a:xfrm>
                <a:off x="5634390" y="1551948"/>
                <a:ext cx="6310682" cy="986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is called the </a:t>
                </a:r>
                <a:r>
                  <a:rPr lang="en-US" sz="2400" i="1" dirty="0"/>
                  <a:t>solar constant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1367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called the albedo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FDC40-D6B2-A737-B404-AE816DD8B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0" y="1551948"/>
                <a:ext cx="6310682" cy="986167"/>
              </a:xfrm>
              <a:prstGeom prst="rect">
                <a:avLst/>
              </a:prstGeom>
              <a:blipFill>
                <a:blip r:embed="rId6"/>
                <a:stretch>
                  <a:fillRect l="-1205" b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89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to calculate ASR?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A578E8-09B3-0BA5-3650-0A2087E89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829"/>
          <a:stretch/>
        </p:blipFill>
        <p:spPr>
          <a:xfrm>
            <a:off x="378900" y="1100359"/>
            <a:ext cx="3749209" cy="152029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2C54FB5-C1D3-BDF7-4FB1-C7C020CAF8AB}"/>
              </a:ext>
            </a:extLst>
          </p:cNvPr>
          <p:cNvGrpSpPr/>
          <p:nvPr/>
        </p:nvGrpSpPr>
        <p:grpSpPr>
          <a:xfrm>
            <a:off x="1254815" y="3299086"/>
            <a:ext cx="3871562" cy="3097249"/>
            <a:chOff x="1254815" y="3299086"/>
            <a:chExt cx="3871562" cy="3097249"/>
          </a:xfrm>
        </p:grpSpPr>
        <p:pic>
          <p:nvPicPr>
            <p:cNvPr id="3" name="Picture 2" descr="What Happens to Insolation That Reaches the Surface?">
              <a:extLst>
                <a:ext uri="{FF2B5EF4-FFF2-40B4-BE49-F238E27FC236}">
                  <a16:creationId xmlns:a16="http://schemas.microsoft.com/office/drawing/2014/main" id="{ADDD4704-0FF4-FD5F-7647-83C50DEBE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815" y="3299086"/>
              <a:ext cx="3871562" cy="3097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BAE9F05-9ABB-89A2-D3F5-34F79CA22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557" y="3497875"/>
              <a:ext cx="518088" cy="1664434"/>
            </a:xfrm>
            <a:prstGeom prst="straightConnector1">
              <a:avLst/>
            </a:prstGeom>
            <a:ln w="63500">
              <a:solidFill>
                <a:srgbClr val="FFFF00">
                  <a:alpha val="49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F63E4B5-E96B-D30D-CD94-EB378D07D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843" y="3497875"/>
              <a:ext cx="195881" cy="494296"/>
            </a:xfrm>
            <a:prstGeom prst="straightConnector1">
              <a:avLst/>
            </a:prstGeom>
            <a:ln w="63500">
              <a:solidFill>
                <a:srgbClr val="FFFF00">
                  <a:alpha val="49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35D013-599F-5367-19F0-8D8D883FDEE1}"/>
                  </a:ext>
                </a:extLst>
              </p:cNvPr>
              <p:cNvSpPr txBox="1"/>
              <p:nvPr/>
            </p:nvSpPr>
            <p:spPr>
              <a:xfrm>
                <a:off x="378900" y="3020821"/>
                <a:ext cx="175183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sz="35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sz="35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35D013-599F-5367-19F0-8D8D883FD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00" y="3020821"/>
                <a:ext cx="1751830" cy="630942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666EA-BCED-9429-9B8F-A1102D2E7DA0}"/>
                  </a:ext>
                </a:extLst>
              </p:cNvPr>
              <p:cNvSpPr txBox="1"/>
              <p:nvPr/>
            </p:nvSpPr>
            <p:spPr>
              <a:xfrm>
                <a:off x="3006645" y="2705350"/>
                <a:ext cx="175183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sz="35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666EA-BCED-9429-9B8F-A1102D2E7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645" y="2705350"/>
                <a:ext cx="1751830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FDC40-D6B2-A737-B404-AE816DD8BB98}"/>
                  </a:ext>
                </a:extLst>
              </p:cNvPr>
              <p:cNvSpPr txBox="1"/>
              <p:nvPr/>
            </p:nvSpPr>
            <p:spPr>
              <a:xfrm>
                <a:off x="5634390" y="1551948"/>
                <a:ext cx="6310682" cy="1877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400" dirty="0"/>
                  <a:t> is called the </a:t>
                </a:r>
                <a:r>
                  <a:rPr lang="en-US" sz="2400" i="1" dirty="0"/>
                  <a:t>solar constant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1367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is called the albedo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0.3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/>
                  <a:t> is due to the fact that the surface area of a sphere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the area of a circle.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AFDC40-D6B2-A737-B404-AE816DD8B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90" y="1551948"/>
                <a:ext cx="6310682" cy="1877052"/>
              </a:xfrm>
              <a:prstGeom prst="rect">
                <a:avLst/>
              </a:prstGeom>
              <a:blipFill>
                <a:blip r:embed="rId6"/>
                <a:stretch>
                  <a:fillRect l="-1205" r="-2209" b="-6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 descr="Earth, vector linear globe, sphere with parallels and meridians, spiral planet favicon 2861052 ...">
            <a:extLst>
              <a:ext uri="{FF2B5EF4-FFF2-40B4-BE49-F238E27FC236}">
                <a16:creationId xmlns:a16="http://schemas.microsoft.com/office/drawing/2014/main" id="{2F205212-183B-0397-61C4-06BDEB89C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084" y="4552810"/>
            <a:ext cx="2338717" cy="233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D61E63AD-FF17-A0DD-1C1B-FC86DBE2BBC1}"/>
              </a:ext>
            </a:extLst>
          </p:cNvPr>
          <p:cNvSpPr/>
          <p:nvPr/>
        </p:nvSpPr>
        <p:spPr>
          <a:xfrm rot="3228238">
            <a:off x="8176272" y="3982851"/>
            <a:ext cx="1226917" cy="69448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7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to calculate OLR?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F6099-3A99-2F6D-1465-867009F1B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4" y="1646777"/>
            <a:ext cx="3118556" cy="10023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DFD855-9D22-765D-64D9-9F1E8212D25D}"/>
                  </a:ext>
                </a:extLst>
              </p:cNvPr>
              <p:cNvSpPr txBox="1"/>
              <p:nvPr/>
            </p:nvSpPr>
            <p:spPr>
              <a:xfrm>
                <a:off x="4452994" y="786165"/>
                <a:ext cx="7631575" cy="299517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is the temperature of the Earth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= longwave energy coming off Earth’s surface (“Stefan-Boltzmann Law”, w/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 ×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=0.614</m:t>
                    </m:r>
                  </m:oMath>
                </a14:m>
                <a:r>
                  <a:rPr lang="en-US" sz="2400" dirty="0"/>
                  <a:t> = fraction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that makes it out to space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b="1" dirty="0"/>
                  <a:t>Example</a:t>
                </a:r>
                <a:r>
                  <a:rPr lang="en-US" sz="2400" dirty="0"/>
                  <a:t>: at Earth’s pre-industrial temperature of </a:t>
                </a:r>
                <a:r>
                  <a:rPr lang="en-US" sz="2400" b="1" dirty="0"/>
                  <a:t>287.8 K</a:t>
                </a:r>
                <a:r>
                  <a:rPr lang="en-US" sz="2400" dirty="0"/>
                  <a:t>, what was the OLR? </a:t>
                </a:r>
                <a:r>
                  <a:rPr lang="en-US" sz="2400" b="1" dirty="0"/>
                  <a:t>Answer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𝟐𝟑𝟗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DFD855-9D22-765D-64D9-9F1E8212D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94" y="786165"/>
                <a:ext cx="7631575" cy="2995179"/>
              </a:xfrm>
              <a:prstGeom prst="rect">
                <a:avLst/>
              </a:prstGeom>
              <a:blipFill>
                <a:blip r:embed="rId3"/>
                <a:stretch>
                  <a:fillRect l="-995" t="-840" b="-84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What Happens to Insolation That Reaches the Surface?">
            <a:extLst>
              <a:ext uri="{FF2B5EF4-FFF2-40B4-BE49-F238E27FC236}">
                <a16:creationId xmlns:a16="http://schemas.microsoft.com/office/drawing/2014/main" id="{86C1DA52-0DAE-5E81-822A-EE2E919D5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00" y="3429000"/>
            <a:ext cx="3871562" cy="309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9A80E3-A053-168D-7F71-77CB36733FE3}"/>
                  </a:ext>
                </a:extLst>
              </p:cNvPr>
              <p:cNvSpPr txBox="1"/>
              <p:nvPr/>
            </p:nvSpPr>
            <p:spPr>
              <a:xfrm>
                <a:off x="1857481" y="5382228"/>
                <a:ext cx="914400" cy="630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9A80E3-A053-168D-7F71-77CB36733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481" y="5382228"/>
                <a:ext cx="914400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167E4-8F68-C5AC-5FD4-2F6458A05D28}"/>
              </a:ext>
            </a:extLst>
          </p:cNvPr>
          <p:cNvGrpSpPr/>
          <p:nvPr/>
        </p:nvGrpSpPr>
        <p:grpSpPr>
          <a:xfrm>
            <a:off x="4578446" y="4309318"/>
            <a:ext cx="6998730" cy="1938992"/>
            <a:chOff x="4578446" y="4309318"/>
            <a:chExt cx="6998730" cy="1938992"/>
          </a:xfrm>
        </p:grpSpPr>
        <p:pic>
          <p:nvPicPr>
            <p:cNvPr id="1026" name="Picture 2" descr="How to Clean Electric Stove Coil Tops - Perfect Stove">
              <a:extLst>
                <a:ext uri="{FF2B5EF4-FFF2-40B4-BE49-F238E27FC236}">
                  <a16:creationId xmlns:a16="http://schemas.microsoft.com/office/drawing/2014/main" id="{10289FEF-E654-E7EF-B7AD-B2A3DA253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1918" y="4456734"/>
              <a:ext cx="2195258" cy="16441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B42D03-910E-E4DE-1163-EBD729F2D055}"/>
                </a:ext>
              </a:extLst>
            </p:cNvPr>
            <p:cNvSpPr txBox="1"/>
            <p:nvPr/>
          </p:nvSpPr>
          <p:spPr>
            <a:xfrm>
              <a:off x="4578446" y="4309318"/>
              <a:ext cx="4475488" cy="193899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400" dirty="0"/>
                <a:t>The Stefan-Boltzmann law quantifies what you already know: an object emits </a:t>
              </a:r>
              <a:r>
                <a:rPr lang="en-US" sz="2400" i="1" dirty="0"/>
                <a:t>a lot </a:t>
              </a:r>
              <a:r>
                <a:rPr lang="en-US" sz="2400" dirty="0"/>
                <a:t>more energy when it’s hot, compared to when it’s cold.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364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Calculating these at every step allows you to adjust Earth’s temperature at each step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2F42A3-D120-714D-85FA-0556BDECC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43" y="1073154"/>
            <a:ext cx="3995515" cy="132245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EDF463E-9025-5CC2-5C3D-9B034EA43351}"/>
              </a:ext>
            </a:extLst>
          </p:cNvPr>
          <p:cNvGrpSpPr/>
          <p:nvPr/>
        </p:nvGrpSpPr>
        <p:grpSpPr>
          <a:xfrm>
            <a:off x="275543" y="2913763"/>
            <a:ext cx="3871562" cy="3097249"/>
            <a:chOff x="1254815" y="3299086"/>
            <a:chExt cx="3871562" cy="3097249"/>
          </a:xfrm>
        </p:grpSpPr>
        <p:pic>
          <p:nvPicPr>
            <p:cNvPr id="6" name="Picture 5" descr="What Happens to Insolation That Reaches the Surface?">
              <a:extLst>
                <a:ext uri="{FF2B5EF4-FFF2-40B4-BE49-F238E27FC236}">
                  <a16:creationId xmlns:a16="http://schemas.microsoft.com/office/drawing/2014/main" id="{5B64495E-5C38-6AD1-F28F-E1960592AE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4815" y="3299086"/>
              <a:ext cx="3871562" cy="30972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7E6B82F-FC77-796C-AC8D-748C7D0D3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8557" y="3497875"/>
              <a:ext cx="518088" cy="1664434"/>
            </a:xfrm>
            <a:prstGeom prst="straightConnector1">
              <a:avLst/>
            </a:prstGeom>
            <a:ln w="63500">
              <a:solidFill>
                <a:srgbClr val="FFFF00">
                  <a:alpha val="49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0772607-0161-F2A1-1A0C-7E458871F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0843" y="3497875"/>
              <a:ext cx="195881" cy="494296"/>
            </a:xfrm>
            <a:prstGeom prst="straightConnector1">
              <a:avLst/>
            </a:prstGeom>
            <a:ln w="63500">
              <a:solidFill>
                <a:srgbClr val="FFFF00">
                  <a:alpha val="49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D977759-C8D9-D0B1-E817-D63B49887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367" y="2018484"/>
            <a:ext cx="5534357" cy="35471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1C6F7C-A4E3-C84F-4B1D-B330C8D02566}"/>
              </a:ext>
            </a:extLst>
          </p:cNvPr>
          <p:cNvSpPr/>
          <p:nvPr/>
        </p:nvSpPr>
        <p:spPr>
          <a:xfrm>
            <a:off x="9638411" y="2591713"/>
            <a:ext cx="237611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Goldilocks Temperature (when ASR = OLR)</a:t>
            </a:r>
          </a:p>
        </p:txBody>
      </p:sp>
    </p:spTree>
    <p:extLst>
      <p:ext uri="{BB962C8B-B14F-4D97-AF65-F5344CB8AC3E}">
        <p14:creationId xmlns:p14="http://schemas.microsoft.com/office/powerpoint/2010/main" val="411578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B37066-FBF4-0343-B001-BFEA9FE6737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Climate sensitivity to changes in Earth’s albedo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1E804B-BCA0-1E42-8793-F1912E948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1" y="3543738"/>
            <a:ext cx="5171048" cy="331426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8C7B05-720A-1346-AA07-B2080C32D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16"/>
          <a:stretch/>
        </p:blipFill>
        <p:spPr>
          <a:xfrm>
            <a:off x="367772" y="461665"/>
            <a:ext cx="10222470" cy="2611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C80C64-575C-2944-855B-BFBD54123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43"/>
          <a:stretch/>
        </p:blipFill>
        <p:spPr>
          <a:xfrm>
            <a:off x="5868750" y="3082073"/>
            <a:ext cx="4584492" cy="33142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5E8799-9E88-FC4E-8BAA-2080F711866F}"/>
              </a:ext>
            </a:extLst>
          </p:cNvPr>
          <p:cNvSpPr txBox="1"/>
          <p:nvPr/>
        </p:nvSpPr>
        <p:spPr>
          <a:xfrm>
            <a:off x="10000527" y="3785017"/>
            <a:ext cx="1915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Lower albedo or higher?</a:t>
            </a:r>
          </a:p>
        </p:txBody>
      </p:sp>
    </p:spTree>
    <p:extLst>
      <p:ext uri="{BB962C8B-B14F-4D97-AF65-F5344CB8AC3E}">
        <p14:creationId xmlns:p14="http://schemas.microsoft.com/office/powerpoint/2010/main" val="55696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378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25</cp:revision>
  <dcterms:created xsi:type="dcterms:W3CDTF">2021-09-08T17:18:14Z</dcterms:created>
  <dcterms:modified xsi:type="dcterms:W3CDTF">2023-09-08T14:48:29Z</dcterms:modified>
</cp:coreProperties>
</file>