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5" r:id="rId2"/>
    <p:sldId id="436" r:id="rId3"/>
    <p:sldId id="366" r:id="rId4"/>
    <p:sldId id="367" r:id="rId5"/>
    <p:sldId id="352" r:id="rId6"/>
    <p:sldId id="3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C08-2BA7-BBF3-BC6B-6104400A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8B2CD-C1F7-C89A-BA9C-B88C61EFA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764B-F8A4-3053-517A-BBBDD627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220A-2E53-8682-B15C-9666ADAF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0AF8-6EDF-9508-03EA-693AEB23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A351-4C85-0E86-A935-F4F761A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D356-4DA9-7F5F-1680-5E69DE77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8A73-9F33-07E1-6CE4-67B2DCC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B4F8-CCEA-BE82-B986-E5AC7C3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60A1-B4C0-B2FF-D89A-E007263C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3783-7C4B-ED73-8AAD-72EEF577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77DFB-7679-858A-E8D8-5F335E80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F3F0-E515-3ADA-74E5-8AF3855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01DB-5CDD-94A5-7924-BFC3AAD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8FB9-835D-A8C2-21CE-B0C59C4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FC4C-2F52-0744-2C70-A86CC129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0598-441E-1AA9-067B-F6C81B98B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D8CBE-1230-B337-82C7-E351811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86A0-AB08-9BF3-E340-9E9A0A3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BBA3-E888-B3EA-E305-B5073B16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659E-9511-86C8-ACE5-4074A9A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DC9E-6F29-3111-D86C-A5763C0A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ADC2-09E8-0872-7346-5CA772A4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60FB-49AD-31AC-3FAC-800F09E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2AA7-7C6B-0EFD-65F8-F58A9DB8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E244-D38B-B07F-A58D-2CEEA725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5709-B092-8970-4E89-B258D174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CA53C-FEBA-138F-D9E9-E2D59C9A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DD56-6834-A2AA-A568-40F2FE0D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5239-1059-702D-7931-4E00179E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EE2E-0797-1860-80B0-ED79B98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6C4B-D89F-30E6-5B3F-2AAA79E6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E884-548F-2F60-66FD-93E581D6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ABEF2-ECD9-9FED-A740-9378D2A2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336D-A285-8AA8-9E91-06F354CAF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69168-8AC4-3E69-1FB6-6C033449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6C7CE-CAF9-CAE8-FE7F-AD1D7317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E0F03-FC52-C1CC-B099-90316B9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3186D-D2C9-4023-E109-BE2AF7D2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9585-294D-A8C1-F025-58136272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66962-990F-6FF1-5ABE-64031997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0001-65BB-CE67-0964-FBC41C51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35E59-D076-A4E0-AB0C-230DA554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B98AF-300C-384A-0653-C8DA8927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F1C8E-DFD0-ABB3-0827-1D0E8523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86F8A-C52C-62B5-3DB8-23A01A4E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BAFB-A5AE-3508-C990-163DE9F6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FD04-AEDF-7C6D-C80C-1CF151DC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D2654-16A9-FB1C-BA59-1D6F5BB2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F82D-FA7F-3C86-BE02-D873B64A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3AC1-4C2E-A3DF-4CAE-3123418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D6A6-4C7A-F7E3-0D67-37E1118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864-DCF2-32E8-3B48-D7939556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282FC-1E99-D947-4625-DAEB34958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401D3-693A-461E-380F-7F33D5708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5D4ED-CFA2-54C3-CFFC-635DB22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A0A4-CF34-7032-65FF-69B0547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2C72-FF81-1E56-7F77-58E9C1D1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3051D-B746-295E-FD0A-E7E8C0D1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81ED-9B5B-D4A5-C5C1-9F1162C6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88F4-F74B-E91C-28B2-A605CDBAF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CC94-F4F4-AC41-B3C6-09AAACC3F57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F613-5796-7A5B-9F53-021027082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231B-6B34-0AB4-64EB-F4BC34A2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B809-DFA4-6444-B491-A449780D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lobal map of ocean heat content in 2017 compared to the long-term average">
            <a:extLst>
              <a:ext uri="{FF2B5EF4-FFF2-40B4-BE49-F238E27FC236}">
                <a16:creationId xmlns:a16="http://schemas.microsoft.com/office/drawing/2014/main" id="{9247EA86-A69D-9848-922F-F7F11D2F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72" y="873143"/>
            <a:ext cx="1016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DFAC8-A95B-B44D-B656-EA0586F28FC6}"/>
              </a:ext>
            </a:extLst>
          </p:cNvPr>
          <p:cNvSpPr txBox="1"/>
          <p:nvPr/>
        </p:nvSpPr>
        <p:spPr>
          <a:xfrm>
            <a:off x="0" y="0"/>
            <a:ext cx="1160497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Something to watch for in your GCM runs: geographical inhomogeneity of warming</a:t>
            </a:r>
          </a:p>
        </p:txBody>
      </p:sp>
    </p:spTree>
    <p:extLst>
      <p:ext uri="{BB962C8B-B14F-4D97-AF65-F5344CB8AC3E}">
        <p14:creationId xmlns:p14="http://schemas.microsoft.com/office/powerpoint/2010/main" val="21686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DFAC8-A95B-B44D-B656-EA0586F28FC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604978" cy="83099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Something to compare to: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𝑬𝑪𝑺</m:t>
                        </m:r>
                      </m:sub>
                    </m:sSub>
                  </m:oMath>
                </a14:m>
                <a:r>
                  <a:rPr lang="en-US" sz="2400" b="1" dirty="0"/>
                  <a:t> (Temperature anomaly according to the Equilibrium Climate Sensitivity formula)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DFAC8-A95B-B44D-B656-EA0586F28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604978" cy="830997"/>
              </a:xfrm>
              <a:prstGeom prst="rect">
                <a:avLst/>
              </a:prstGeom>
              <a:blipFill>
                <a:blip r:embed="rId2"/>
                <a:stretch>
                  <a:fillRect l="-87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FDC090-A3D0-166D-3F7F-3829707F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989373"/>
            <a:ext cx="6366510" cy="4570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8831F-033B-FBF3-7345-1FDF20FE611B}"/>
              </a:ext>
            </a:extLst>
          </p:cNvPr>
          <p:cNvSpPr txBox="1"/>
          <p:nvPr/>
        </p:nvSpPr>
        <p:spPr>
          <a:xfrm>
            <a:off x="0" y="6087427"/>
            <a:ext cx="7909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www.theatlantic.com</a:t>
            </a:r>
            <a:r>
              <a:rPr lang="en-US" sz="1200" dirty="0"/>
              <a:t>/science/archive/2020/07/a-new-solution-to-climate-sciences-biggest-mystery-sensitivity/614581/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BBAF6-A418-7692-E0D4-A371B92EFC14}"/>
                  </a:ext>
                </a:extLst>
              </p:cNvPr>
              <p:cNvSpPr txBox="1"/>
              <p:nvPr/>
            </p:nvSpPr>
            <p:spPr>
              <a:xfrm>
                <a:off x="6926580" y="1262623"/>
                <a:ext cx="5095522" cy="3407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Remember that pre-industrial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was </a:t>
                </a:r>
                <a:r>
                  <a:rPr lang="en-US" sz="2400" b="1" dirty="0"/>
                  <a:t>290 ppm</a:t>
                </a:r>
                <a:r>
                  <a:rPr lang="en-US" sz="2400" dirty="0"/>
                  <a:t>, so 2xCO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580 ppm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means, for a given increase in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we can predict the temperature rise! The formula is: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−290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290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6BBAF6-A418-7692-E0D4-A371B92E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580" y="1262623"/>
                <a:ext cx="5095522" cy="3407023"/>
              </a:xfrm>
              <a:prstGeom prst="rect">
                <a:avLst/>
              </a:prstGeom>
              <a:blipFill>
                <a:blip r:embed="rId4"/>
                <a:stretch>
                  <a:fillRect l="-1741" t="-1487" r="-2985"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55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/>
              <p:nvPr/>
            </p:nvSpPr>
            <p:spPr>
              <a:xfrm>
                <a:off x="6560820" y="1863696"/>
                <a:ext cx="5528450" cy="228639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RCP6.0 maxes out at 720 ppm, so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−290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290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20" y="1863696"/>
                <a:ext cx="5528450" cy="2286395"/>
              </a:xfrm>
              <a:prstGeom prst="rect">
                <a:avLst/>
              </a:prstGeom>
              <a:blipFill>
                <a:blip r:embed="rId2"/>
                <a:stretch>
                  <a:fillRect l="-1602" t="-10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B26F587-161C-E45C-A7FF-7B7AF36E4EE8}"/>
              </a:ext>
            </a:extLst>
          </p:cNvPr>
          <p:cNvGrpSpPr/>
          <p:nvPr/>
        </p:nvGrpSpPr>
        <p:grpSpPr>
          <a:xfrm>
            <a:off x="341348" y="888907"/>
            <a:ext cx="6219472" cy="5080185"/>
            <a:chOff x="295628" y="998480"/>
            <a:chExt cx="7866238" cy="569333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D3F2CE8-4ECF-9105-B8AB-1B0C0731F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8" y="998480"/>
              <a:ext cx="7866238" cy="486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1DB741-84B8-3F04-ED2C-E68A7FA386A7}"/>
                </a:ext>
              </a:extLst>
            </p:cNvPr>
            <p:cNvSpPr txBox="1"/>
            <p:nvPr/>
          </p:nvSpPr>
          <p:spPr>
            <a:xfrm>
              <a:off x="553155" y="6322483"/>
              <a:ext cx="74845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en.wikipedia.org</a:t>
              </a:r>
              <a:r>
                <a:rPr lang="en-US" dirty="0"/>
                <a:t>/wiki/</a:t>
              </a:r>
              <a:r>
                <a:rPr lang="en-US" dirty="0" err="1"/>
                <a:t>Representative_Concentration_Pathway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7A55DE-710E-B2C6-6311-24B4FBD946C7}"/>
                </a:ext>
              </a:extLst>
            </p:cNvPr>
            <p:cNvGrpSpPr/>
            <p:nvPr/>
          </p:nvGrpSpPr>
          <p:grpSpPr>
            <a:xfrm>
              <a:off x="1704622" y="3579050"/>
              <a:ext cx="4865511" cy="369332"/>
              <a:chOff x="1704622" y="4127690"/>
              <a:chExt cx="4865511" cy="3693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67537B-645D-FFEA-70C1-FF9865C3E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622" y="4312356"/>
                <a:ext cx="4865511" cy="0"/>
              </a:xfrm>
              <a:prstGeom prst="line">
                <a:avLst/>
              </a:prstGeom>
              <a:ln w="127000">
                <a:solidFill>
                  <a:schemeClr val="accent3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12B633-3FA3-CC7A-C8EF-CACF238F78CB}"/>
                  </a:ext>
                </a:extLst>
              </p:cNvPr>
              <p:cNvSpPr txBox="1"/>
              <p:nvPr/>
            </p:nvSpPr>
            <p:spPr>
              <a:xfrm>
                <a:off x="1704622" y="4127690"/>
                <a:ext cx="451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720 ppm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0A15BBF9-B81C-DC64-CE64-160521249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175" y="-2898"/>
                <a:ext cx="10322077" cy="4616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𝑬𝑪𝑺</m:t>
                        </m:r>
                      </m:sub>
                    </m:sSub>
                  </m:oMath>
                </a14:m>
                <a:r>
                  <a:rPr lang="en-US" sz="2400" b="1" dirty="0">
                    <a:latin typeface="+mn-lt"/>
                  </a:rPr>
                  <a:t> and the representative concentration pathways (RCPs)</a:t>
                </a:r>
                <a:endParaRPr lang="en-US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0A15BBF9-B81C-DC64-CE64-160521249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175" y="-2898"/>
                <a:ext cx="10322077" cy="461665"/>
              </a:xfrm>
              <a:prstGeom prst="rect">
                <a:avLst/>
              </a:prstGeom>
              <a:blipFill>
                <a:blip r:embed="rId4"/>
                <a:stretch>
                  <a:fillRect l="-123" t="-8333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78FE2-0DF4-EA58-E3E4-6749ADDAC8A5}"/>
              </a:ext>
            </a:extLst>
          </p:cNvPr>
          <p:cNvGrpSpPr/>
          <p:nvPr/>
        </p:nvGrpSpPr>
        <p:grpSpPr>
          <a:xfrm>
            <a:off x="1704622" y="4127690"/>
            <a:ext cx="4949896" cy="369332"/>
            <a:chOff x="1704622" y="4127690"/>
            <a:chExt cx="4949896" cy="3693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7A55DE-710E-B2C6-6311-24B4FBD946C7}"/>
                </a:ext>
              </a:extLst>
            </p:cNvPr>
            <p:cNvGrpSpPr/>
            <p:nvPr/>
          </p:nvGrpSpPr>
          <p:grpSpPr>
            <a:xfrm>
              <a:off x="1704622" y="4127690"/>
              <a:ext cx="4949896" cy="369332"/>
              <a:chOff x="1704622" y="4127690"/>
              <a:chExt cx="4949896" cy="3693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A67537B-645D-FFEA-70C1-FF9865C3E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622" y="4312356"/>
                <a:ext cx="4865511" cy="0"/>
              </a:xfrm>
              <a:prstGeom prst="line">
                <a:avLst/>
              </a:prstGeom>
              <a:ln w="127000">
                <a:solidFill>
                  <a:schemeClr val="accent3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12B633-3FA3-CC7A-C8EF-CACF238F78CB}"/>
                  </a:ext>
                </a:extLst>
              </p:cNvPr>
              <p:cNvSpPr txBox="1"/>
              <p:nvPr/>
            </p:nvSpPr>
            <p:spPr>
              <a:xfrm>
                <a:off x="2138962" y="4127690"/>
                <a:ext cx="451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580 ppm</a:t>
                </a: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E94EF6B-006C-BC09-0DE3-17ABA0CB784D}"/>
                </a:ext>
              </a:extLst>
            </p:cNvPr>
            <p:cNvSpPr/>
            <p:nvPr/>
          </p:nvSpPr>
          <p:spPr>
            <a:xfrm>
              <a:off x="3736622" y="4184135"/>
              <a:ext cx="316089" cy="286266"/>
            </a:xfrm>
            <a:prstGeom prst="ellipse">
              <a:avLst/>
            </a:prstGeom>
            <a:solidFill>
              <a:srgbClr val="FF0000">
                <a:alpha val="4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DD969F35-3442-CD89-4F37-344F4FC47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175" y="-2898"/>
                <a:ext cx="12196175" cy="8309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You should calculate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𝑬𝑪𝑺</m:t>
                        </m:r>
                      </m:sub>
                    </m:sSub>
                  </m:oMath>
                </a14:m>
                <a:r>
                  <a:rPr lang="en-US" sz="2400" b="1" dirty="0">
                    <a:latin typeface="+mn-lt"/>
                  </a:rPr>
                  <a:t> for the RCP (or whatever scenario) you are studying. Bear in mind this is for comparison, since your GCM will also predict temperature changes! </a:t>
                </a:r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DD969F35-3442-CD89-4F37-344F4FC4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175" y="-2898"/>
                <a:ext cx="12196175" cy="830997"/>
              </a:xfrm>
              <a:prstGeom prst="rect">
                <a:avLst/>
              </a:prstGeom>
              <a:blipFill>
                <a:blip r:embed="rId3"/>
                <a:stretch>
                  <a:fillRect l="-728" t="-4545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35DD17-3D6A-2F7D-C05A-9C232C38329B}"/>
                  </a:ext>
                </a:extLst>
              </p:cNvPr>
              <p:cNvSpPr txBox="1"/>
              <p:nvPr/>
            </p:nvSpPr>
            <p:spPr>
              <a:xfrm>
                <a:off x="8180425" y="1710485"/>
                <a:ext cx="3943210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Various numbers are useful to put in your report: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The year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=3℃</m:t>
                    </m:r>
                  </m:oMath>
                </a14:m>
                <a:r>
                  <a:rPr lang="en-US" sz="2400" dirty="0"/>
                  <a:t> (for RCP 8.5, this happens around year 2040)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our “benchmark” year of 2100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you have RCP 2.6, what’s the maximum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35DD17-3D6A-2F7D-C05A-9C232C383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425" y="1710485"/>
                <a:ext cx="3943210" cy="3785652"/>
              </a:xfrm>
              <a:prstGeom prst="rect">
                <a:avLst/>
              </a:prstGeom>
              <a:blipFill>
                <a:blip r:embed="rId4"/>
                <a:stretch>
                  <a:fillRect l="-2572" t="-1338" r="-2572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7313E5-936F-6F7D-A725-6B6E809AA340}"/>
              </a:ext>
            </a:extLst>
          </p:cNvPr>
          <p:cNvGrpSpPr/>
          <p:nvPr/>
        </p:nvGrpSpPr>
        <p:grpSpPr>
          <a:xfrm>
            <a:off x="1735656" y="3617612"/>
            <a:ext cx="5050950" cy="369332"/>
            <a:chOff x="-1146614" y="4115370"/>
            <a:chExt cx="5199325" cy="369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D7FC7C-4521-E7D5-9DC6-47984A12B704}"/>
                </a:ext>
              </a:extLst>
            </p:cNvPr>
            <p:cNvGrpSpPr/>
            <p:nvPr/>
          </p:nvGrpSpPr>
          <p:grpSpPr>
            <a:xfrm>
              <a:off x="-1146614" y="4115370"/>
              <a:ext cx="5049841" cy="369332"/>
              <a:chOff x="-1146614" y="4115370"/>
              <a:chExt cx="5049841" cy="36933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CA8ABC2-7C63-F0A4-945B-8D6DDB0D4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46614" y="4302756"/>
                <a:ext cx="5049841" cy="0"/>
              </a:xfrm>
              <a:prstGeom prst="line">
                <a:avLst/>
              </a:prstGeom>
              <a:ln w="127000">
                <a:solidFill>
                  <a:schemeClr val="accent3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EF3F3F-52FE-D1C5-A770-AE01D047DF49}"/>
                  </a:ext>
                </a:extLst>
              </p:cNvPr>
              <p:cNvSpPr txBox="1"/>
              <p:nvPr/>
            </p:nvSpPr>
            <p:spPr>
              <a:xfrm>
                <a:off x="-737487" y="4115370"/>
                <a:ext cx="451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720 ppm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33D33F-E022-F679-3BB9-AC8C8A727E44}"/>
                </a:ext>
              </a:extLst>
            </p:cNvPr>
            <p:cNvSpPr/>
            <p:nvPr/>
          </p:nvSpPr>
          <p:spPr>
            <a:xfrm>
              <a:off x="3736622" y="4126985"/>
              <a:ext cx="316089" cy="286266"/>
            </a:xfrm>
            <a:prstGeom prst="ellipse">
              <a:avLst/>
            </a:prstGeom>
            <a:solidFill>
              <a:srgbClr val="FF0000">
                <a:alpha val="4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7273F-0474-A0DF-51BD-1D0C63C422E6}"/>
              </a:ext>
            </a:extLst>
          </p:cNvPr>
          <p:cNvGrpSpPr/>
          <p:nvPr/>
        </p:nvGrpSpPr>
        <p:grpSpPr>
          <a:xfrm>
            <a:off x="1708432" y="4622990"/>
            <a:ext cx="4938466" cy="369332"/>
            <a:chOff x="1716052" y="4127690"/>
            <a:chExt cx="4938466" cy="369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D8A842-238A-1770-01C7-8F0DDA3D9680}"/>
                </a:ext>
              </a:extLst>
            </p:cNvPr>
            <p:cNvGrpSpPr/>
            <p:nvPr/>
          </p:nvGrpSpPr>
          <p:grpSpPr>
            <a:xfrm>
              <a:off x="1716052" y="4127690"/>
              <a:ext cx="4938466" cy="369332"/>
              <a:chOff x="1716052" y="4127690"/>
              <a:chExt cx="4938466" cy="36933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EA58C8-9F2E-2A13-B03A-08731E0B6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6052" y="4312356"/>
                <a:ext cx="4865511" cy="0"/>
              </a:xfrm>
              <a:prstGeom prst="line">
                <a:avLst/>
              </a:prstGeom>
              <a:ln w="127000">
                <a:solidFill>
                  <a:schemeClr val="accent3"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956544-20E4-1AD7-1E91-0BDF8272D7C0}"/>
                  </a:ext>
                </a:extLst>
              </p:cNvPr>
              <p:cNvSpPr txBox="1"/>
              <p:nvPr/>
            </p:nvSpPr>
            <p:spPr>
              <a:xfrm>
                <a:off x="2138962" y="4127690"/>
                <a:ext cx="4515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440 ppm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87E71F-7082-2B48-1028-6B9619976957}"/>
                </a:ext>
              </a:extLst>
            </p:cNvPr>
            <p:cNvSpPr/>
            <p:nvPr/>
          </p:nvSpPr>
          <p:spPr>
            <a:xfrm>
              <a:off x="3690902" y="4184135"/>
              <a:ext cx="316089" cy="286266"/>
            </a:xfrm>
            <a:prstGeom prst="ellipse">
              <a:avLst/>
            </a:prstGeom>
            <a:solidFill>
              <a:srgbClr val="FF0000">
                <a:alpha val="4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881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1" descr="ar4-fig-spm-5-t.gif">
            <a:extLst>
              <a:ext uri="{FF2B5EF4-FFF2-40B4-BE49-F238E27FC236}">
                <a16:creationId xmlns:a16="http://schemas.microsoft.com/office/drawing/2014/main" id="{97BC504A-3969-0A48-9BF2-4F71C8C8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3" y="923925"/>
            <a:ext cx="780573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18B41440-FF22-9C89-4842-D2B38E52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9617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Also, your single GCM runs will not tell you about uncertainties in these predictions</a:t>
            </a:r>
            <a:endParaRPr lang="en-US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8474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Also, the world goes on past the year 2100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5122" name="Picture 2" descr="File:Global mean near-surface air temperature and thermosteric sea-level rise anomalies relative to the 2000–2019 mean for RCP climate change scenarios.webp">
            <a:extLst>
              <a:ext uri="{FF2B5EF4-FFF2-40B4-BE49-F238E27FC236}">
                <a16:creationId xmlns:a16="http://schemas.microsoft.com/office/drawing/2014/main" id="{F4216DE2-DAC0-A2B3-28A3-6D177725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37" y="1122653"/>
            <a:ext cx="7230807" cy="49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B2368-8A3D-C3AE-42C1-54793BEACD9D}"/>
              </a:ext>
            </a:extLst>
          </p:cNvPr>
          <p:cNvSpPr txBox="1"/>
          <p:nvPr/>
        </p:nvSpPr>
        <p:spPr>
          <a:xfrm>
            <a:off x="2427110" y="6345528"/>
            <a:ext cx="11063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/wiki/File:Global_mean_near-surface_air_temperature_and_thermosteric_sea-level_rise_anomalies_relative_to_the_2000%E2%80%932019_mean_for_RCP_climate_change_scenarios.webp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0CB2-018C-8EE7-C95C-3D05D3BE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43289"/>
            <a:ext cx="4184303" cy="25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0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dcterms:created xsi:type="dcterms:W3CDTF">2023-09-11T02:49:34Z</dcterms:created>
  <dcterms:modified xsi:type="dcterms:W3CDTF">2023-09-13T17:44:47Z</dcterms:modified>
</cp:coreProperties>
</file>