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64" r:id="rId2"/>
    <p:sldId id="385" r:id="rId3"/>
    <p:sldId id="468" r:id="rId4"/>
    <p:sldId id="478" r:id="rId5"/>
    <p:sldId id="480" r:id="rId6"/>
    <p:sldId id="481" r:id="rId7"/>
    <p:sldId id="482" r:id="rId8"/>
    <p:sldId id="4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 showGuides="1">
      <p:cViewPr varScale="1">
        <p:scale>
          <a:sx n="112" d="100"/>
          <a:sy n="112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4CFE-6060-472C-1EA9-B9F3E8667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997E3-D8E6-E565-5824-81D3B2B4C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79FFB-3621-192F-3318-621B79E0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963E-AA4E-634D-A2F6-97830CD8E52D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AB2DA-9688-8BE6-0DB1-DE4C42E8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F7A24-01F9-E50D-FB07-B88C86DF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0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D82D-4824-5AE3-0E29-22735565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10361-0DB4-9324-78B3-C5FE12D46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00496-9D88-7A23-C3F3-7AA68200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963E-AA4E-634D-A2F6-97830CD8E52D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7732B-F16C-2083-02F5-0466D57F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A4900-86CA-1459-AE6D-D699F98D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3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CF3F31-676D-24E7-E270-DD3CEB2F9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C3749-4AD2-4C92-47B9-7EE95D2B1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6FF90-8713-9A61-3300-92F0E011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963E-AA4E-634D-A2F6-97830CD8E52D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B5512-D5BB-9996-8C79-F7A3884A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259AB-2507-2550-539F-F16F486A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4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E501-1508-8947-C631-7B13AC1B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EEA4E-E4BC-A723-B52B-42700B1B4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3FA35-779E-9B30-9D95-95D98A266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963E-AA4E-634D-A2F6-97830CD8E52D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4B9EB-D08A-79CE-0718-7F4CF65D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CB8D3-2FAF-B2E7-98B0-A5B9A3CB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7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5B291-07C0-4BE3-E728-FF8DDAF1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D571C-C421-641C-3B49-EBC066EE3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AE279-E561-7E46-101F-F4C78FD6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963E-AA4E-634D-A2F6-97830CD8E52D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B0297-84D1-CAFD-816A-390D31AD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F9989-43F9-5153-9A45-7C112CCA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3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6CCF-0EAA-60D8-1638-C2F8A19A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DFD90-479D-35EC-D635-E4E8378E8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1D8DD-EA50-41F8-59B3-972FAD67D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FAD30-BEAB-8903-5281-B382C502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963E-AA4E-634D-A2F6-97830CD8E52D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AB90D-EA78-8D93-CD44-952BDC45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701C0-2E47-151D-45B5-332E3E60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1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F3CD-B0FA-BF10-58FF-91F7AA9AC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363C8-3F94-5045-F7BC-BE397877C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24BD7-D927-EDF3-239F-04BF94BAB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EB79E3-B730-5EA3-958B-1AE30BE82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988CE-45E0-466B-78B3-17A60E0D8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8C7D4-12CA-4C0E-06D0-05EAFD97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963E-AA4E-634D-A2F6-97830CD8E52D}" type="datetimeFigureOut">
              <a:rPr lang="en-US" smtClean="0"/>
              <a:t>9/15/23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00E41-03DC-6CB9-F549-0BF9B9EC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B687D-6F6F-5052-D56D-FD500960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0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A545-A393-3962-87A1-DA919992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17B57-0A0C-4E01-5449-8F821BD6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963E-AA4E-634D-A2F6-97830CD8E52D}" type="datetimeFigureOut">
              <a:rPr lang="en-US" smtClean="0"/>
              <a:t>9/15/23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244F1-BA1D-DBBD-015C-D847E12D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55394-7E2D-5444-DBB9-6A45485F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5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0D7B4-4F8B-2A27-25CD-3E71AE56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963E-AA4E-634D-A2F6-97830CD8E52D}" type="datetimeFigureOut">
              <a:rPr lang="en-US" smtClean="0"/>
              <a:t>9/15/23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476BE-CFD1-E8B6-B68E-B9F59A4A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55331-A553-15BC-27D3-A4EDF233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5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1CA7-038F-2634-2EFB-99A175F2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5A4B2-2A55-F05B-BF58-876D9434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823CB-6C5B-30AD-FBF4-0C050BC24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69D5E-1085-6A8E-FFE7-D740A38AF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963E-AA4E-634D-A2F6-97830CD8E52D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45849-E510-04B6-6D00-A6D29E1A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C96F2-68BB-1327-2539-1E0A6132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2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D9F9C-D55C-3D0C-875F-D2BA670F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B034D4-2FD5-5D75-FF70-D10474B78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CF0D6-D69C-9D30-FB00-66DAAA2F2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4BBCE-7F42-3AA3-12B2-1E6C74E7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963E-AA4E-634D-A2F6-97830CD8E52D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AAEDA-A367-5CD4-65C2-5833A508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4BD99-9DAF-2A13-A6DD-932B1BE7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1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3A1B5-6D9B-B1AA-D09D-C2375DD4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448B5-8329-7469-8039-7815504FF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C6AEC-8B2C-BD80-0604-F6CE0FB07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963E-AA4E-634D-A2F6-97830CD8E52D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BF090-70D1-C85B-2B82-9EBB4516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9FB76-1A07-0D7A-E092-CA6DC831E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6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mepages.ed.ac.uk/shs/Climatechange/Climate%20model%20results/Doubling%20Down%20on%20Our%20Faustian%20Bargain%C2%A0_%C2%A0Dr.%20James%20Hansen.ht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 descr="https://upload.wikimedia.org/wikipedia/commons/thumb/b/bb/Radiative-forcings.svg/600px-Radiative-forcings.svg.png">
            <a:extLst>
              <a:ext uri="{FF2B5EF4-FFF2-40B4-BE49-F238E27FC236}">
                <a16:creationId xmlns:a16="http://schemas.microsoft.com/office/drawing/2014/main" id="{494C82C4-7894-0D4D-9893-C51BF10455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69"/>
          <a:stretch/>
        </p:blipFill>
        <p:spPr bwMode="auto">
          <a:xfrm>
            <a:off x="207125" y="1227780"/>
            <a:ext cx="5677690" cy="40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904C8C-197B-BC43-91C3-FF006E280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057" y="-510"/>
            <a:ext cx="5225148" cy="461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+mn-lt"/>
              </a:rPr>
              <a:t>Recap: anthropogenic radiative forcings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F9CA1B-0414-7141-F68D-88340E54A70C}"/>
              </a:ext>
            </a:extLst>
          </p:cNvPr>
          <p:cNvSpPr txBox="1"/>
          <p:nvPr/>
        </p:nvSpPr>
        <p:spPr>
          <a:xfrm>
            <a:off x="5884815" y="1004797"/>
            <a:ext cx="61966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Forcings of GHGs are all </a:t>
            </a:r>
            <a:r>
              <a:rPr lang="en-US" sz="2400" b="1" dirty="0"/>
              <a:t>positive</a:t>
            </a:r>
            <a:r>
              <a:rPr lang="en-US" sz="2400" dirty="0"/>
              <a:t>, of course. CO</a:t>
            </a:r>
            <a:r>
              <a:rPr lang="en-US" sz="2400" baseline="-25000" dirty="0"/>
              <a:t>2</a:t>
            </a:r>
            <a:r>
              <a:rPr lang="en-US" sz="2400" dirty="0"/>
              <a:t> is a very </a:t>
            </a:r>
            <a:r>
              <a:rPr lang="en-US" sz="2400" b="1" dirty="0"/>
              <a:t>long-lived</a:t>
            </a:r>
            <a:r>
              <a:rPr lang="en-US" sz="2400" dirty="0"/>
              <a:t> forcing (it stays in the atmosphere for 100s of years).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forcing due to albedo reduction we talked about before is also on the order of 1-2 W/m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</a:t>
            </a:r>
            <a:r>
              <a:rPr lang="en-US" sz="2400" b="1" dirty="0"/>
              <a:t>negative</a:t>
            </a:r>
            <a:r>
              <a:rPr lang="en-US" sz="2400" dirty="0"/>
              <a:t> forcings too, which have been protecting the planet from overheating. Unfortunately, those are all </a:t>
            </a:r>
            <a:r>
              <a:rPr lang="en-US" sz="2400" b="1" dirty="0"/>
              <a:t>short-lived</a:t>
            </a:r>
            <a:r>
              <a:rPr lang="en-US" sz="2400" dirty="0"/>
              <a:t> (a few years) hence Hansen’s </a:t>
            </a:r>
            <a:r>
              <a:rPr lang="en-US" sz="2400" dirty="0">
                <a:hlinkClick r:id="rId3"/>
              </a:rPr>
              <a:t>Faustian Bargain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Either way, the long-term effects of these forcings should be multiplied by </a:t>
            </a:r>
            <a:r>
              <a:rPr lang="en-US" sz="2400" b="1" dirty="0"/>
              <a:t>feedback factors </a:t>
            </a:r>
            <a:r>
              <a:rPr lang="en-US" sz="2400" dirty="0"/>
              <a:t>that we will have to deal with eventually.</a:t>
            </a:r>
            <a:endParaRPr lang="en-US" sz="2400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81674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>
            <a:extLst>
              <a:ext uri="{FF2B5EF4-FFF2-40B4-BE49-F238E27FC236}">
                <a16:creationId xmlns:a16="http://schemas.microsoft.com/office/drawing/2014/main" id="{A2C1AFDB-F009-B445-A0C9-90DFD34C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189" y="1052752"/>
            <a:ext cx="6036476" cy="475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822045E2-1194-75A3-EC73-B226F6183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528887" cy="4619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+mn-lt"/>
              </a:rPr>
              <a:t>Feedback loops</a:t>
            </a:r>
          </a:p>
        </p:txBody>
      </p:sp>
    </p:spTree>
    <p:extLst>
      <p:ext uri="{BB962C8B-B14F-4D97-AF65-F5344CB8AC3E}">
        <p14:creationId xmlns:p14="http://schemas.microsoft.com/office/powerpoint/2010/main" val="267206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>
            <a:extLst>
              <a:ext uri="{FF2B5EF4-FFF2-40B4-BE49-F238E27FC236}">
                <a16:creationId xmlns:a16="http://schemas.microsoft.com/office/drawing/2014/main" id="{A2C1AFDB-F009-B445-A0C9-90DFD34C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189" y="1052752"/>
            <a:ext cx="6036476" cy="475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822045E2-1194-75A3-EC73-B226F6183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528887" cy="4619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+mn-lt"/>
              </a:rPr>
              <a:t>Feedback loops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89E8F-A651-18C2-5EF1-DF1A772AC4AA}"/>
                  </a:ext>
                </a:extLst>
              </p:cNvPr>
              <p:cNvSpPr txBox="1"/>
              <p:nvPr/>
            </p:nvSpPr>
            <p:spPr>
              <a:xfrm>
                <a:off x="6720840" y="1874712"/>
                <a:ext cx="293751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𝐺𝐻𝐺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89E8F-A651-18C2-5EF1-DF1A772AC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840" y="1874712"/>
                <a:ext cx="2937510" cy="461665"/>
              </a:xfrm>
              <a:prstGeom prst="rect">
                <a:avLst/>
              </a:prstGeom>
              <a:blipFill>
                <a:blip r:embed="rId3"/>
                <a:stretch>
                  <a:fillRect l="-431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245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>
            <a:extLst>
              <a:ext uri="{FF2B5EF4-FFF2-40B4-BE49-F238E27FC236}">
                <a16:creationId xmlns:a16="http://schemas.microsoft.com/office/drawing/2014/main" id="{A2C1AFDB-F009-B445-A0C9-90DFD34C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189" y="1052752"/>
            <a:ext cx="6036476" cy="475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822045E2-1194-75A3-EC73-B226F6183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528887" cy="4619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+mn-lt"/>
              </a:rPr>
              <a:t>Feedback loops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89E8F-A651-18C2-5EF1-DF1A772AC4AA}"/>
                  </a:ext>
                </a:extLst>
              </p:cNvPr>
              <p:cNvSpPr txBox="1"/>
              <p:nvPr/>
            </p:nvSpPr>
            <p:spPr>
              <a:xfrm>
                <a:off x="6720840" y="1874712"/>
                <a:ext cx="53149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𝐺𝐻𝐺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89E8F-A651-18C2-5EF1-DF1A772AC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840" y="1874712"/>
                <a:ext cx="5314950" cy="461665"/>
              </a:xfrm>
              <a:prstGeom prst="rect">
                <a:avLst/>
              </a:prstGeom>
              <a:blipFill>
                <a:blip r:embed="rId3"/>
                <a:stretch>
                  <a:fillRect l="-239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8F8E3E-F169-9818-8F1D-2222A5E8A04A}"/>
                  </a:ext>
                </a:extLst>
              </p:cNvPr>
              <p:cNvSpPr txBox="1"/>
              <p:nvPr/>
            </p:nvSpPr>
            <p:spPr>
              <a:xfrm>
                <a:off x="1543051" y="2787134"/>
                <a:ext cx="232029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𝐺𝐻𝐺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8F8E3E-F169-9818-8F1D-2222A5E8A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51" y="2787134"/>
                <a:ext cx="2320290" cy="461665"/>
              </a:xfrm>
              <a:prstGeom prst="rect">
                <a:avLst/>
              </a:prstGeom>
              <a:blipFill>
                <a:blip r:embed="rId4"/>
                <a:stretch>
                  <a:fillRect l="-543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030666-91F6-8EF9-C9CB-21DEE10BAF41}"/>
                  </a:ext>
                </a:extLst>
              </p:cNvPr>
              <p:cNvSpPr txBox="1"/>
              <p:nvPr/>
            </p:nvSpPr>
            <p:spPr>
              <a:xfrm>
                <a:off x="2830189" y="6165542"/>
                <a:ext cx="73194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has to be less than 1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030666-91F6-8EF9-C9CB-21DEE10B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189" y="6165542"/>
                <a:ext cx="7319487" cy="461665"/>
              </a:xfrm>
              <a:prstGeom prst="rect">
                <a:avLst/>
              </a:prstGeom>
              <a:blipFill>
                <a:blip r:embed="rId5"/>
                <a:stretch>
                  <a:fillRect l="-69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01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>
            <a:extLst>
              <a:ext uri="{FF2B5EF4-FFF2-40B4-BE49-F238E27FC236}">
                <a16:creationId xmlns:a16="http://schemas.microsoft.com/office/drawing/2014/main" id="{A2C1AFDB-F009-B445-A0C9-90DFD34C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189" y="1052752"/>
            <a:ext cx="6036476" cy="475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822045E2-1194-75A3-EC73-B226F6183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528887" cy="4619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+mn-lt"/>
              </a:rPr>
              <a:t>Feedback loops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89E8F-A651-18C2-5EF1-DF1A772AC4AA}"/>
                  </a:ext>
                </a:extLst>
              </p:cNvPr>
              <p:cNvSpPr txBox="1"/>
              <p:nvPr/>
            </p:nvSpPr>
            <p:spPr>
              <a:xfrm>
                <a:off x="6720840" y="1874712"/>
                <a:ext cx="53149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𝐺𝐻𝐺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89E8F-A651-18C2-5EF1-DF1A772AC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840" y="1874712"/>
                <a:ext cx="5314950" cy="461665"/>
              </a:xfrm>
              <a:prstGeom prst="rect">
                <a:avLst/>
              </a:prstGeom>
              <a:blipFill>
                <a:blip r:embed="rId3"/>
                <a:stretch>
                  <a:fillRect l="-239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B4A08B-FBAB-0155-8092-7042E792CFF4}"/>
                  </a:ext>
                </a:extLst>
              </p:cNvPr>
              <p:cNvSpPr txBox="1"/>
              <p:nvPr/>
            </p:nvSpPr>
            <p:spPr>
              <a:xfrm>
                <a:off x="1543051" y="2787134"/>
                <a:ext cx="232029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𝐺𝐻𝐺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𝐺𝐻𝐺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p>
                      <m:sSupPr>
                        <m:ctrlPr>
                          <a:rPr 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B4A08B-FBAB-0155-8092-7042E792C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51" y="2787134"/>
                <a:ext cx="2320290" cy="830997"/>
              </a:xfrm>
              <a:prstGeom prst="rect">
                <a:avLst/>
              </a:prstGeom>
              <a:blipFill>
                <a:blip r:embed="rId4"/>
                <a:stretch>
                  <a:fillRect l="-543"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E784A2-3562-E903-BC6E-72CF6A2E6C05}"/>
                  </a:ext>
                </a:extLst>
              </p:cNvPr>
              <p:cNvSpPr txBox="1"/>
              <p:nvPr/>
            </p:nvSpPr>
            <p:spPr>
              <a:xfrm>
                <a:off x="2830189" y="6165542"/>
                <a:ext cx="73194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has to be less than 1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E784A2-3562-E903-BC6E-72CF6A2E6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189" y="6165542"/>
                <a:ext cx="7319487" cy="461665"/>
              </a:xfrm>
              <a:prstGeom prst="rect">
                <a:avLst/>
              </a:prstGeom>
              <a:blipFill>
                <a:blip r:embed="rId5"/>
                <a:stretch>
                  <a:fillRect l="-69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298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>
            <a:extLst>
              <a:ext uri="{FF2B5EF4-FFF2-40B4-BE49-F238E27FC236}">
                <a16:creationId xmlns:a16="http://schemas.microsoft.com/office/drawing/2014/main" id="{A2C1AFDB-F009-B445-A0C9-90DFD34C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189" y="1052752"/>
            <a:ext cx="6036476" cy="475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822045E2-1194-75A3-EC73-B226F6183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528887" cy="4619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+mn-lt"/>
              </a:rPr>
              <a:t>Feedback loops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89E8F-A651-18C2-5EF1-DF1A772AC4AA}"/>
                  </a:ext>
                </a:extLst>
              </p:cNvPr>
              <p:cNvSpPr txBox="1"/>
              <p:nvPr/>
            </p:nvSpPr>
            <p:spPr>
              <a:xfrm>
                <a:off x="6720840" y="1874712"/>
                <a:ext cx="53149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𝐺𝐻𝐺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89E8F-A651-18C2-5EF1-DF1A772AC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840" y="1874712"/>
                <a:ext cx="5314950" cy="461665"/>
              </a:xfrm>
              <a:prstGeom prst="rect">
                <a:avLst/>
              </a:prstGeom>
              <a:blipFill>
                <a:blip r:embed="rId3"/>
                <a:stretch>
                  <a:fillRect l="-239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B4A08B-FBAB-0155-8092-7042E792CFF4}"/>
                  </a:ext>
                </a:extLst>
              </p:cNvPr>
              <p:cNvSpPr txBox="1"/>
              <p:nvPr/>
            </p:nvSpPr>
            <p:spPr>
              <a:xfrm>
                <a:off x="1543051" y="2787134"/>
                <a:ext cx="232029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𝐺𝐻𝐺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𝐺𝐻𝐺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𝐺𝐻𝐺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…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B4A08B-FBAB-0155-8092-7042E792C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51" y="2787134"/>
                <a:ext cx="2320290" cy="1569660"/>
              </a:xfrm>
              <a:prstGeom prst="rect">
                <a:avLst/>
              </a:prstGeom>
              <a:blipFill>
                <a:blip r:embed="rId4"/>
                <a:stretch>
                  <a:fillRect l="-4348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400730-B09D-ADD4-8BC1-05338AE72A1D}"/>
                  </a:ext>
                </a:extLst>
              </p:cNvPr>
              <p:cNvSpPr txBox="1"/>
              <p:nvPr/>
            </p:nvSpPr>
            <p:spPr>
              <a:xfrm>
                <a:off x="2830189" y="6165542"/>
                <a:ext cx="73194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has to be less than 1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400730-B09D-ADD4-8BC1-05338AE72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189" y="6165542"/>
                <a:ext cx="7319487" cy="461665"/>
              </a:xfrm>
              <a:prstGeom prst="rect">
                <a:avLst/>
              </a:prstGeom>
              <a:blipFill>
                <a:blip r:embed="rId5"/>
                <a:stretch>
                  <a:fillRect l="-69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18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>
            <a:extLst>
              <a:ext uri="{FF2B5EF4-FFF2-40B4-BE49-F238E27FC236}">
                <a16:creationId xmlns:a16="http://schemas.microsoft.com/office/drawing/2014/main" id="{A2C1AFDB-F009-B445-A0C9-90DFD34C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189" y="1052752"/>
            <a:ext cx="6036476" cy="475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822045E2-1194-75A3-EC73-B226F6183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528887" cy="4619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+mn-lt"/>
              </a:rPr>
              <a:t>Feedback loops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89E8F-A651-18C2-5EF1-DF1A772AC4AA}"/>
                  </a:ext>
                </a:extLst>
              </p:cNvPr>
              <p:cNvSpPr txBox="1"/>
              <p:nvPr/>
            </p:nvSpPr>
            <p:spPr>
              <a:xfrm>
                <a:off x="6720840" y="1680402"/>
                <a:ext cx="5314950" cy="850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𝐺𝐻𝐺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89E8F-A651-18C2-5EF1-DF1A772AC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840" y="1680402"/>
                <a:ext cx="5314950" cy="850939"/>
              </a:xfrm>
              <a:prstGeom prst="rect">
                <a:avLst/>
              </a:prstGeom>
              <a:blipFill>
                <a:blip r:embed="rId3"/>
                <a:stretch>
                  <a:fillRect l="-239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B4A08B-FBAB-0155-8092-7042E792CFF4}"/>
                  </a:ext>
                </a:extLst>
              </p:cNvPr>
              <p:cNvSpPr txBox="1"/>
              <p:nvPr/>
            </p:nvSpPr>
            <p:spPr>
              <a:xfrm>
                <a:off x="1543051" y="2787134"/>
                <a:ext cx="232029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𝐺𝐻𝐺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𝐺𝐻𝐺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𝐺𝐻𝐺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…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B4A08B-FBAB-0155-8092-7042E792C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51" y="2787134"/>
                <a:ext cx="2320290" cy="1569660"/>
              </a:xfrm>
              <a:prstGeom prst="rect">
                <a:avLst/>
              </a:prstGeom>
              <a:blipFill>
                <a:blip r:embed="rId4"/>
                <a:stretch>
                  <a:fillRect l="-4348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9702FF-5D62-03EF-B7DB-E4A3560E9719}"/>
                  </a:ext>
                </a:extLst>
              </p:cNvPr>
              <p:cNvSpPr txBox="1"/>
              <p:nvPr/>
            </p:nvSpPr>
            <p:spPr>
              <a:xfrm>
                <a:off x="2830189" y="6165542"/>
                <a:ext cx="73194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has to be less than 1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9702FF-5D62-03EF-B7DB-E4A3560E9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189" y="6165542"/>
                <a:ext cx="7319487" cy="461665"/>
              </a:xfrm>
              <a:prstGeom prst="rect">
                <a:avLst/>
              </a:prstGeom>
              <a:blipFill>
                <a:blip r:embed="rId5"/>
                <a:stretch>
                  <a:fillRect l="-69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A65F6B-BA60-F45C-84D8-B01DE45B1D61}"/>
                  </a:ext>
                </a:extLst>
              </p:cNvPr>
              <p:cNvSpPr txBox="1"/>
              <p:nvPr/>
            </p:nvSpPr>
            <p:spPr>
              <a:xfrm>
                <a:off x="8618220" y="2787134"/>
                <a:ext cx="3417570" cy="267765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ea typeface="Cambria Math" panose="02040503050406030204" pitchFamily="18" charset="0"/>
                  </a:rPr>
                  <a:t>Example</a:t>
                </a:r>
                <a:r>
                  <a:rPr lang="en-US" sz="2400" dirty="0">
                    <a:ea typeface="Cambria Math" panose="02040503050406030204" pitchFamily="18" charset="0"/>
                  </a:rPr>
                  <a:t>: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𝐺𝐻𝐺</m:t>
                        </m:r>
                      </m:sub>
                    </m:sSub>
                    <m:r>
                      <a:rPr lang="en-US" sz="2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0.7 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sz="2400" dirty="0"/>
                  <a:t> (so far), and the feedback factor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US" sz="2400" dirty="0"/>
                  <a:t>. What’s the predicted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A65F6B-BA60-F45C-84D8-B01DE45B1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220" y="2787134"/>
                <a:ext cx="3417570" cy="2677656"/>
              </a:xfrm>
              <a:prstGeom prst="rect">
                <a:avLst/>
              </a:prstGeom>
              <a:blipFill>
                <a:blip r:embed="rId6"/>
                <a:stretch>
                  <a:fillRect l="-2583" t="-1408" r="-221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61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>
            <a:extLst>
              <a:ext uri="{FF2B5EF4-FFF2-40B4-BE49-F238E27FC236}">
                <a16:creationId xmlns:a16="http://schemas.microsoft.com/office/drawing/2014/main" id="{A2C1AFDB-F009-B445-A0C9-90DFD34C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189" y="1052752"/>
            <a:ext cx="6036476" cy="475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822045E2-1194-75A3-EC73-B226F6183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528887" cy="4619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+mn-lt"/>
              </a:rPr>
              <a:t>Feedback loops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89E8F-A651-18C2-5EF1-DF1A772AC4AA}"/>
                  </a:ext>
                </a:extLst>
              </p:cNvPr>
              <p:cNvSpPr txBox="1"/>
              <p:nvPr/>
            </p:nvSpPr>
            <p:spPr>
              <a:xfrm>
                <a:off x="6720840" y="1680402"/>
                <a:ext cx="5314950" cy="850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𝐺𝐻𝐺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89E8F-A651-18C2-5EF1-DF1A772AC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840" y="1680402"/>
                <a:ext cx="5314950" cy="850939"/>
              </a:xfrm>
              <a:prstGeom prst="rect">
                <a:avLst/>
              </a:prstGeom>
              <a:blipFill>
                <a:blip r:embed="rId3"/>
                <a:stretch>
                  <a:fillRect l="-239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B4A08B-FBAB-0155-8092-7042E792CFF4}"/>
                  </a:ext>
                </a:extLst>
              </p:cNvPr>
              <p:cNvSpPr txBox="1"/>
              <p:nvPr/>
            </p:nvSpPr>
            <p:spPr>
              <a:xfrm>
                <a:off x="1543051" y="2787134"/>
                <a:ext cx="232029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𝐺𝐻𝐺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𝐺𝐻𝐺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𝐺𝐻𝐺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…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B4A08B-FBAB-0155-8092-7042E792C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51" y="2787134"/>
                <a:ext cx="2320290" cy="1569660"/>
              </a:xfrm>
              <a:prstGeom prst="rect">
                <a:avLst/>
              </a:prstGeom>
              <a:blipFill>
                <a:blip r:embed="rId4"/>
                <a:stretch>
                  <a:fillRect l="-4348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9702FF-5D62-03EF-B7DB-E4A3560E9719}"/>
                  </a:ext>
                </a:extLst>
              </p:cNvPr>
              <p:cNvSpPr txBox="1"/>
              <p:nvPr/>
            </p:nvSpPr>
            <p:spPr>
              <a:xfrm>
                <a:off x="2830189" y="6165542"/>
                <a:ext cx="73194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has to be less than 1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9702FF-5D62-03EF-B7DB-E4A3560E9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189" y="6165542"/>
                <a:ext cx="7319487" cy="461665"/>
              </a:xfrm>
              <a:prstGeom prst="rect">
                <a:avLst/>
              </a:prstGeom>
              <a:blipFill>
                <a:blip r:embed="rId5"/>
                <a:stretch>
                  <a:fillRect l="-69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A65F6B-BA60-F45C-84D8-B01DE45B1D61}"/>
                  </a:ext>
                </a:extLst>
              </p:cNvPr>
              <p:cNvSpPr txBox="1"/>
              <p:nvPr/>
            </p:nvSpPr>
            <p:spPr>
              <a:xfrm>
                <a:off x="8618220" y="2787134"/>
                <a:ext cx="3417570" cy="267765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ea typeface="Cambria Math" panose="02040503050406030204" pitchFamily="18" charset="0"/>
                  </a:rPr>
                  <a:t>Example</a:t>
                </a:r>
                <a:r>
                  <a:rPr lang="en-US" sz="2400" dirty="0">
                    <a:ea typeface="Cambria Math" panose="02040503050406030204" pitchFamily="18" charset="0"/>
                  </a:rPr>
                  <a:t>: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𝐺𝐻𝐺</m:t>
                        </m:r>
                      </m:sub>
                    </m:sSub>
                    <m:r>
                      <a:rPr lang="en-US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0.7 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sz="2400" dirty="0"/>
                  <a:t> (so far), and the feedback factor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US" sz="2400" dirty="0"/>
                  <a:t>. What’s the predicted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A65F6B-BA60-F45C-84D8-B01DE45B1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220" y="2787134"/>
                <a:ext cx="3417570" cy="2677656"/>
              </a:xfrm>
              <a:prstGeom prst="rect">
                <a:avLst/>
              </a:prstGeom>
              <a:blipFill>
                <a:blip r:embed="rId6"/>
                <a:stretch>
                  <a:fillRect l="-2583" t="-1408" r="-221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51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335</Words>
  <Application>Microsoft Macintosh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16</cp:revision>
  <dcterms:created xsi:type="dcterms:W3CDTF">2023-09-11T02:27:07Z</dcterms:created>
  <dcterms:modified xsi:type="dcterms:W3CDTF">2023-09-15T17:49:40Z</dcterms:modified>
</cp:coreProperties>
</file>