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8"/>
    <p:restoredTop sz="94694"/>
  </p:normalViewPr>
  <p:slideViewPr>
    <p:cSldViewPr snapToGrid="0">
      <p:cViewPr varScale="1">
        <p:scale>
          <a:sx n="105" d="100"/>
          <a:sy n="105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0819-0BA3-625F-B84B-5ADC7A09E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C47DA-5BFB-C221-F5D3-BDA2EEF81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FFF8-4BA6-BACC-CBF6-1540AA6F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7049-7E48-1A6B-06A8-A1B3DA92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C8D1-D3DA-8998-D9D1-1B5DD1C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BCB6-2DC2-8E31-2711-295F39DB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592F-3526-CE81-82FB-DB93F4D0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286A-22CE-CD60-6A6B-1D6C5C30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9C74-C56D-FCFD-00AA-B884CF68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85B7-7979-8CFF-2B85-B130C47B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7CA92-AC72-A0AE-066A-D4E6236BA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1C60-14E8-1C71-485A-D184F390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7C4C-E411-422B-0DA4-15052831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A02C-BB16-6469-60FA-C63B5019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5FF1-BE64-35CE-73E2-8A3C18E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6063-1AEE-33C4-E6FB-AC9435D2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1357-09A0-2064-6934-C652546F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2C38-F7DF-40D9-3C7E-C8EC27FE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A108-51D5-7D3B-8EAA-4898074B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3EB6-0C1B-7A36-DFA9-DA2525BB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0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404-B8AD-85AC-43D3-7899CA58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CCF3-91DC-B7B3-BDF8-C2900226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0F6A-E7FB-E85E-6639-05212A3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8C7D-9197-8FE8-DEBC-848E897A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C17-A203-1999-0620-67532C1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1E2-31DC-4A6B-E80E-2BDEC49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D22-F267-D947-5F1D-6A7968C6E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1CA0-3060-7733-DC88-927D2891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17B8-8870-A6A0-0C33-26E4B012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3AB4F-4D44-E132-FEC0-8F2CA4B4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3117-C208-FB14-7D6B-E2A0AD99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3345-1A59-4B61-5711-8960D59C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4426-38AE-965D-B3BA-5B7E4385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A55AE-0E73-BA18-0497-A790E17F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21FF2-182E-5528-B2DA-8888782E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120B2-4550-194A-3AF5-17C5CADE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AF46B-E2F5-6F05-6450-87AAE824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EA768-D724-2697-B466-9E1EE73A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0E66E-BBAE-3B8A-7CF5-190973EF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7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DEA4-B837-DF8C-2CA5-8A741382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F2D90-5520-D303-3EBB-543E2C8F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DC41C-F809-B4C6-831F-3F4A8B2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49A1A-B8AF-1DD7-8220-1E7782F3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8C435-3AD7-E8A0-C8C8-DDB7C0E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63922-5B1E-C13A-0871-BD73D915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E5C96-68A0-7746-A04E-72E9291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D31-443A-0BC8-B2C1-DCB10ED0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C1B8-2FBB-B8A6-94D0-3CA15A86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B6C34-467E-DDA4-10B3-56D423A2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8FE71-C349-008A-5AB8-57D62B96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84902-0905-1254-04FA-FB65A893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507-5F66-35ED-6106-761FA6B8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858-4345-E2A1-08C6-7D960133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1F2B3-F0D7-500D-A475-18C16F414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61719-8241-49F4-2F15-E7AC6179F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1A20F-0565-8022-EC96-47E74E3F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BFD85-850F-E20F-686E-8F49DD55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9EA1C-4382-024A-6870-81F47634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975B-EE1C-CA53-A3D5-67881838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0DA4B-9140-AFBF-2ABB-D81ED93B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BB05-F38A-165C-B939-1A79E9AA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6A72-8F67-114E-8F8C-3B0C4833CFB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5DF6-33C1-3A1B-D87E-0A7670CDB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1457-2770-334B-00BD-DE20072D9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964-2CD9-054A-853E-1A2DC46A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D78C7-8792-D43D-B8C9-9F79CDE15710}"/>
              </a:ext>
            </a:extLst>
          </p:cNvPr>
          <p:cNvSpPr txBox="1"/>
          <p:nvPr/>
        </p:nvSpPr>
        <p:spPr>
          <a:xfrm>
            <a:off x="12029" y="0"/>
            <a:ext cx="100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 enactment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B856B9-419E-207C-7737-88B1D68B7BDA}"/>
              </a:ext>
            </a:extLst>
          </p:cNvPr>
          <p:cNvGrpSpPr/>
          <p:nvPr/>
        </p:nvGrpSpPr>
        <p:grpSpPr>
          <a:xfrm>
            <a:off x="358408" y="1593273"/>
            <a:ext cx="10281281" cy="3473403"/>
            <a:chOff x="1259555" y="1593273"/>
            <a:chExt cx="10281281" cy="347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F457537-C72E-211A-B938-6D3DE8B9A361}"/>
                    </a:ext>
                  </a:extLst>
                </p:cNvPr>
                <p:cNvSpPr txBox="1"/>
                <p:nvPr/>
              </p:nvSpPr>
              <p:spPr>
                <a:xfrm>
                  <a:off x="1620982" y="1593273"/>
                  <a:ext cx="9919854" cy="1355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ASR			OLR			</a:t>
                  </a:r>
                </a:p>
                <a:p>
                  <a:r>
                    <a:rPr lang="en-US" sz="2400" b="1" dirty="0"/>
                    <a:t>----------------------------------------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		</a:t>
                  </a:r>
                  <a14:m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sz="2400" dirty="0"/>
                    <a:t>			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F457537-C72E-211A-B938-6D3DE8B9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982" y="1593273"/>
                  <a:ext cx="9919854" cy="1355628"/>
                </a:xfrm>
                <a:prstGeom prst="rect">
                  <a:avLst/>
                </a:prstGeom>
                <a:blipFill>
                  <a:blip r:embed="rId2"/>
                  <a:stretch>
                    <a:fillRect l="-1023" t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B7A8DE-6247-AE1F-5B34-3F556398D5EF}"/>
                </a:ext>
              </a:extLst>
            </p:cNvPr>
            <p:cNvGrpSpPr/>
            <p:nvPr/>
          </p:nvGrpSpPr>
          <p:grpSpPr>
            <a:xfrm>
              <a:off x="1259555" y="3110397"/>
              <a:ext cx="6143624" cy="1956279"/>
              <a:chOff x="1452059" y="2460694"/>
              <a:chExt cx="6143624" cy="1956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47EF5AE8-78A1-7D5E-BDA0-833D0B11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52059" y="3430806"/>
                    <a:ext cx="6143624" cy="98616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b="0" dirty="0"/>
                      <a:t>Earth’s temperature (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2400" b="0" dirty="0"/>
                      <a:t>) will self-adjust until these fluxes 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US" sz="2400" dirty="0"/>
                      <a:t>) are equal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47EF5AE8-78A1-7D5E-BDA0-833D0B11F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2059" y="3430806"/>
                    <a:ext cx="6143624" cy="98616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49" t="-3846" b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6AB4559-2648-EC8B-975C-453E366178D8}"/>
                  </a:ext>
                </a:extLst>
              </p:cNvPr>
              <p:cNvCxnSpPr/>
              <p:nvPr/>
            </p:nvCxnSpPr>
            <p:spPr>
              <a:xfrm flipH="1" flipV="1">
                <a:off x="2267950" y="2579569"/>
                <a:ext cx="789575" cy="62083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E4A3CCE-99E6-7C9B-C6B8-08CBE06FF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3263" y="2460694"/>
                <a:ext cx="1280608" cy="73970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F75F45-CD42-DCDB-3405-830C6DE28383}"/>
                  </a:ext>
                </a:extLst>
              </p:cNvPr>
              <p:cNvSpPr txBox="1"/>
              <p:nvPr/>
            </p:nvSpPr>
            <p:spPr>
              <a:xfrm>
                <a:off x="5950227" y="1298713"/>
                <a:ext cx="624177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- </a:t>
                </a:r>
                <a:r>
                  <a:rPr lang="en-US" sz="2400" b="1" dirty="0"/>
                  <a:t>Shortwave</a:t>
                </a:r>
                <a:r>
                  <a:rPr lang="en-US" sz="2400" dirty="0"/>
                  <a:t> (visible, </a:t>
                </a:r>
                <a:r>
                  <a:rPr lang="en-US" sz="2400" dirty="0" err="1"/>
                  <a:t>uv</a:t>
                </a:r>
                <a:r>
                  <a:rPr lang="en-US" sz="2400" dirty="0"/>
                  <a:t>, near-IR photons from the </a:t>
                </a:r>
                <a:r>
                  <a:rPr lang="en-US" sz="2400" b="1" dirty="0"/>
                  <a:t>sun</a:t>
                </a:r>
                <a:r>
                  <a:rPr lang="en-US" sz="2400" dirty="0"/>
                  <a:t>)</a:t>
                </a:r>
                <a:endParaRPr lang="en-US" sz="2400" b="1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– Earth’s </a:t>
                </a:r>
                <a:r>
                  <a:rPr lang="en-US" sz="2400" b="1" dirty="0"/>
                  <a:t>shortwave albedo</a:t>
                </a:r>
                <a:r>
                  <a:rPr lang="en-US" sz="2400" dirty="0"/>
                  <a:t>. Current value = 0.30.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 –  Measure of the </a:t>
                </a:r>
                <a:r>
                  <a:rPr lang="en-US" sz="2400" b="1" dirty="0"/>
                  <a:t>greenhouse effect </a:t>
                </a:r>
                <a:r>
                  <a:rPr lang="en-US" sz="2400" dirty="0"/>
                  <a:t>(</a:t>
                </a:r>
                <a:r>
                  <a:rPr lang="en-US" sz="2400" b="1" dirty="0"/>
                  <a:t>smaller</a:t>
                </a:r>
                <a:r>
                  <a:rPr lang="en-US" sz="2400" dirty="0"/>
                  <a:t> =&gt; fewer longwave photons emanating from Earth’s surface get past the atmosphere =&gt; more </a:t>
                </a:r>
                <a:r>
                  <a:rPr lang="en-US" sz="2400" b="1" dirty="0"/>
                  <a:t>greenhouse warming</a:t>
                </a:r>
                <a:r>
                  <a:rPr lang="en-US" sz="2400" dirty="0"/>
                  <a:t>. Current value = 0.61.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– Stefan-Boltzmann’s constant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F75F45-CD42-DCDB-3405-830C6DE2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7" y="1298713"/>
                <a:ext cx="6241774" cy="4524315"/>
              </a:xfrm>
              <a:prstGeom prst="rect">
                <a:avLst/>
              </a:prstGeom>
              <a:blipFill>
                <a:blip r:embed="rId4"/>
                <a:stretch>
                  <a:fillRect l="-1623" t="-840" r="-2028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D78C7-8792-D43D-B8C9-9F79CDE15710}"/>
              </a:ext>
            </a:extLst>
          </p:cNvPr>
          <p:cNvSpPr txBox="1"/>
          <p:nvPr/>
        </p:nvSpPr>
        <p:spPr>
          <a:xfrm>
            <a:off x="12029" y="0"/>
            <a:ext cx="1190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 calculations – no albedo and no greenhouse warming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/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ASR			OLR			T</a:t>
                </a:r>
              </a:p>
              <a:p>
                <a:r>
                  <a:rPr lang="en-US" sz="2400" b="1" dirty="0"/>
                  <a:t>---------------------------------------------------------------------          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℉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blipFill>
                <a:blip r:embed="rId2"/>
                <a:stretch>
                  <a:fillRect l="-895" t="-241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3BF2E55-640C-C079-DD23-57C1C2FC8BA3}"/>
              </a:ext>
            </a:extLst>
          </p:cNvPr>
          <p:cNvGrpSpPr/>
          <p:nvPr/>
        </p:nvGrpSpPr>
        <p:grpSpPr>
          <a:xfrm>
            <a:off x="-21053" y="3110397"/>
            <a:ext cx="6143624" cy="1642385"/>
            <a:chOff x="171451" y="2460694"/>
            <a:chExt cx="6143624" cy="1642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ADC14A-C30B-EAF5-A483-84B3B2B01241}"/>
                    </a:ext>
                  </a:extLst>
                </p:cNvPr>
                <p:cNvSpPr txBox="1"/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342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ADC14A-C30B-EAF5-A483-84B3B2B01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blipFill>
                  <a:blip r:embed="rId3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BDEE6-10D8-B3B5-EE23-3D6EB8BCC5A4}"/>
                </a:ext>
              </a:extLst>
            </p:cNvPr>
            <p:cNvCxnSpPr/>
            <p:nvPr/>
          </p:nvCxnSpPr>
          <p:spPr>
            <a:xfrm flipH="1" flipV="1">
              <a:off x="2267950" y="2579569"/>
              <a:ext cx="789575" cy="6208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CD65E2-AD00-51DC-950C-4826AFF4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263" y="2460694"/>
              <a:ext cx="1280608" cy="73970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D78C7-8792-D43D-B8C9-9F79CDE15710}"/>
              </a:ext>
            </a:extLst>
          </p:cNvPr>
          <p:cNvSpPr txBox="1"/>
          <p:nvPr/>
        </p:nvSpPr>
        <p:spPr>
          <a:xfrm>
            <a:off x="12029" y="0"/>
            <a:ext cx="100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 calculations – with albedo, but no greenhouse warming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/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ASR			OLR			T</a:t>
                </a:r>
              </a:p>
              <a:p>
                <a:r>
                  <a:rPr lang="en-US" sz="2400" b="1" dirty="0"/>
                  <a:t>---------------------------------------------------------------------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℉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blipFill>
                <a:blip r:embed="rId2"/>
                <a:stretch>
                  <a:fillRect l="-895" t="-241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B7A8DE-6247-AE1F-5B34-3F556398D5EF}"/>
              </a:ext>
            </a:extLst>
          </p:cNvPr>
          <p:cNvGrpSpPr/>
          <p:nvPr/>
        </p:nvGrpSpPr>
        <p:grpSpPr>
          <a:xfrm>
            <a:off x="-21053" y="3110397"/>
            <a:ext cx="6143624" cy="1642385"/>
            <a:chOff x="171451" y="2460694"/>
            <a:chExt cx="6143624" cy="1642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EF5AE8-78A1-7D5E-BDA0-833D0B11FE08}"/>
                    </a:ext>
                  </a:extLst>
                </p:cNvPr>
                <p:cNvSpPr txBox="1"/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EF5AE8-78A1-7D5E-BDA0-833D0B11F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blipFill>
                  <a:blip r:embed="rId3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AB4559-2648-EC8B-975C-453E366178D8}"/>
                </a:ext>
              </a:extLst>
            </p:cNvPr>
            <p:cNvCxnSpPr/>
            <p:nvPr/>
          </p:nvCxnSpPr>
          <p:spPr>
            <a:xfrm flipH="1" flipV="1">
              <a:off x="2267950" y="2579569"/>
              <a:ext cx="789575" cy="6208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4A3CCE-99E6-7C9B-C6B8-08CBE06F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263" y="2460694"/>
              <a:ext cx="1280608" cy="73970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408EF-5D1A-D288-F1A8-775F2A984216}"/>
              </a:ext>
            </a:extLst>
          </p:cNvPr>
          <p:cNvSpPr txBox="1"/>
          <p:nvPr/>
        </p:nvSpPr>
        <p:spPr>
          <a:xfrm>
            <a:off x="1426090" y="5264727"/>
            <a:ext cx="83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Lesson: ALR went down, so temperature had to go down too </a:t>
            </a:r>
          </a:p>
        </p:txBody>
      </p:sp>
    </p:spTree>
    <p:extLst>
      <p:ext uri="{BB962C8B-B14F-4D97-AF65-F5344CB8AC3E}">
        <p14:creationId xmlns:p14="http://schemas.microsoft.com/office/powerpoint/2010/main" val="54204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D78C7-8792-D43D-B8C9-9F79CDE15710}"/>
              </a:ext>
            </a:extLst>
          </p:cNvPr>
          <p:cNvSpPr txBox="1"/>
          <p:nvPr/>
        </p:nvSpPr>
        <p:spPr>
          <a:xfrm>
            <a:off x="12029" y="0"/>
            <a:ext cx="100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 calculations – with albedo and greenhouse warming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/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ASR			OLR			T</a:t>
                </a:r>
              </a:p>
              <a:p>
                <a:r>
                  <a:rPr lang="en-US" sz="2400" b="1" dirty="0"/>
                  <a:t>---------------------------------------------------------------------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℉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blipFill>
                <a:blip r:embed="rId2"/>
                <a:stretch>
                  <a:fillRect l="-895" t="-241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B7A8DE-6247-AE1F-5B34-3F556398D5EF}"/>
              </a:ext>
            </a:extLst>
          </p:cNvPr>
          <p:cNvGrpSpPr/>
          <p:nvPr/>
        </p:nvGrpSpPr>
        <p:grpSpPr>
          <a:xfrm>
            <a:off x="-21053" y="3110397"/>
            <a:ext cx="6143624" cy="1642385"/>
            <a:chOff x="171451" y="2460694"/>
            <a:chExt cx="6143624" cy="1642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EF5AE8-78A1-7D5E-BDA0-833D0B11FE08}"/>
                    </a:ext>
                  </a:extLst>
                </p:cNvPr>
                <p:cNvSpPr txBox="1"/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EF5AE8-78A1-7D5E-BDA0-833D0B11F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blipFill>
                  <a:blip r:embed="rId3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AB4559-2648-EC8B-975C-453E366178D8}"/>
                </a:ext>
              </a:extLst>
            </p:cNvPr>
            <p:cNvCxnSpPr/>
            <p:nvPr/>
          </p:nvCxnSpPr>
          <p:spPr>
            <a:xfrm flipH="1" flipV="1">
              <a:off x="2267950" y="2579569"/>
              <a:ext cx="789575" cy="6208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4A3CCE-99E6-7C9B-C6B8-08CBE06F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263" y="2460694"/>
              <a:ext cx="1280608" cy="73970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62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D78C7-8792-D43D-B8C9-9F79CDE15710}"/>
              </a:ext>
            </a:extLst>
          </p:cNvPr>
          <p:cNvSpPr txBox="1"/>
          <p:nvPr/>
        </p:nvSpPr>
        <p:spPr>
          <a:xfrm>
            <a:off x="12029" y="0"/>
            <a:ext cx="100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 calculations – with albedo and greenhouse warming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/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ASR			OLR			T</a:t>
                </a:r>
              </a:p>
              <a:p>
                <a:r>
                  <a:rPr lang="en-US" sz="2400" b="1" dirty="0"/>
                  <a:t>---------------------------------------------------------------------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℉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457537-C72E-211A-B938-6D3DE8B9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2" y="1593273"/>
                <a:ext cx="9919854" cy="2094291"/>
              </a:xfrm>
              <a:prstGeom prst="rect">
                <a:avLst/>
              </a:prstGeom>
              <a:blipFill>
                <a:blip r:embed="rId2"/>
                <a:stretch>
                  <a:fillRect l="-895" t="-241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B7A8DE-6247-AE1F-5B34-3F556398D5EF}"/>
              </a:ext>
            </a:extLst>
          </p:cNvPr>
          <p:cNvGrpSpPr/>
          <p:nvPr/>
        </p:nvGrpSpPr>
        <p:grpSpPr>
          <a:xfrm>
            <a:off x="-21053" y="3110397"/>
            <a:ext cx="6143624" cy="1642385"/>
            <a:chOff x="171451" y="2460694"/>
            <a:chExt cx="6143624" cy="1642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EF5AE8-78A1-7D5E-BDA0-833D0B11FE08}"/>
                    </a:ext>
                  </a:extLst>
                </p:cNvPr>
                <p:cNvSpPr txBox="1"/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39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EF5AE8-78A1-7D5E-BDA0-833D0B11F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51" y="3319275"/>
                  <a:ext cx="6143624" cy="783804"/>
                </a:xfrm>
                <a:prstGeom prst="rect">
                  <a:avLst/>
                </a:prstGeom>
                <a:blipFill>
                  <a:blip r:embed="rId3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AB4559-2648-EC8B-975C-453E366178D8}"/>
                </a:ext>
              </a:extLst>
            </p:cNvPr>
            <p:cNvCxnSpPr/>
            <p:nvPr/>
          </p:nvCxnSpPr>
          <p:spPr>
            <a:xfrm flipH="1" flipV="1">
              <a:off x="2267950" y="2579569"/>
              <a:ext cx="789575" cy="6208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4A3CCE-99E6-7C9B-C6B8-08CBE06F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263" y="2460694"/>
              <a:ext cx="1280608" cy="73970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A40693-4590-0D65-A05B-57FE5038E144}"/>
              </a:ext>
            </a:extLst>
          </p:cNvPr>
          <p:cNvSpPr txBox="1"/>
          <p:nvPr/>
        </p:nvSpPr>
        <p:spPr>
          <a:xfrm>
            <a:off x="1426090" y="5264727"/>
            <a:ext cx="991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Lesson: OLR went down, so temperature had to go up to keep up with ASR.</a:t>
            </a:r>
          </a:p>
        </p:txBody>
      </p:sp>
    </p:spTree>
    <p:extLst>
      <p:ext uri="{BB962C8B-B14F-4D97-AF65-F5344CB8AC3E}">
        <p14:creationId xmlns:p14="http://schemas.microsoft.com/office/powerpoint/2010/main" val="407726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344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</cp:revision>
  <dcterms:created xsi:type="dcterms:W3CDTF">2022-09-19T15:02:54Z</dcterms:created>
  <dcterms:modified xsi:type="dcterms:W3CDTF">2023-09-11T10:57:29Z</dcterms:modified>
</cp:coreProperties>
</file>