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974" r:id="rId2"/>
    <p:sldId id="1975" r:id="rId3"/>
    <p:sldId id="446" r:id="rId4"/>
    <p:sldId id="1978" r:id="rId5"/>
    <p:sldId id="1964" r:id="rId6"/>
    <p:sldId id="1879" r:id="rId7"/>
    <p:sldId id="19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howGuide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17554-D8C9-2946-999D-26B37241DDB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2A2B0-23A3-9B48-BFC1-0C37D86AD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4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351054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213706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D6BC-C008-8095-E352-B82D8034F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4BBE-5C5D-96F6-532F-CDBE2446B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7B78-1AD8-3E09-CFE3-DAE38A91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D31F-B177-3864-A6BD-DCBC3F3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D666-CD75-E517-791F-BAA656FF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0634-996D-0C30-7B24-D0249A91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25CE3-486D-9115-FA7F-5B4022DE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3E5C8-D18A-8042-348A-06FBA732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BF81A-6483-EE69-636A-7B082A9C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FD26-3010-8200-08FB-48AE1087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E16A1-8194-7374-BB6E-4E2799C33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07782-A749-FC38-4CD7-468B3AC7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2547-BB4F-80A3-BA3B-39DDAAA7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5AFA-8B27-3480-53CA-28847DED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0ACC-C0A0-2E7C-B36B-FB85C93C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D99C-8791-DCB4-C720-F8AA7816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1CA6-749C-5F79-2E69-F5B50EAF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86A2-179E-D98D-FEB1-8F692FF8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0861-5934-CB58-B9FA-361BC446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8C827-10DC-6D6F-51EF-4D7C0C5B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0BDE-22AC-AC03-E3B2-3022517F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5B21D-067C-6DE6-F0E2-009A50950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9EBF-050C-897A-A389-B11BFB5B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F1A86-DD8D-1BFB-AB12-2230F88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BDFD-4273-DF4B-EEEC-44C8B813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CB7A-89DF-F6B3-471B-0208B97B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A4D4-5EF5-73D8-47F5-306F63124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B0FB6-2F73-88FE-096F-33F19ACFC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FC6C-58B6-7EA1-596E-9D7CA10F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2151D-E1C5-DDB1-A578-1EE4E1B8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F63CF-FEA8-AA79-6EF9-CAE7CA30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A97C-D59D-21DC-222E-59292B36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32F3A-6809-1F28-2433-10D724A8A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AD942-1AA6-535D-C581-BA21C86C2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20C61-A191-19C3-C15B-1518B02B4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8B300-35B8-7BB2-AC55-1986AA385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92C43-F42B-5CC1-436C-D49C5E35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7B994-D043-4C40-BA7F-23D3FDBD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54C83-8381-4CAB-6026-01B953ED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9DF8-B868-9F6F-16B3-CA9E2E16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F02DD-D52B-D05D-2A58-74C68CD6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BA64E-ABA7-880D-70A5-52903516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9F3F9-2647-54B2-0EDC-6BF3D02B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6E009-1BF6-C615-E4DB-1EBA0142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2C1ED-184E-3AE3-F834-3A86E97D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D7C7F-E664-65A0-1C28-CB03F75C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1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CD3D-762D-68F0-3715-25C56E1A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F08E9-16BC-2330-7E04-EBDB9A6E2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331F6-0B52-5415-FD28-E2888D84F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E588-3F55-AEBE-3985-2053968E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7EF94-F5BC-E0B4-ADE5-901C66CA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8C055-A9B4-9C38-BBD3-FF414530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4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8A68-D60D-325D-829B-9B5542E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4AFEE-E30A-084C-EA66-C9F82851D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295BE-4048-9626-02BD-A7184871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86A7-9ECF-7D30-37B2-95F6568D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78B1C-4E6D-C6DB-8C98-48213408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BF528-FFD8-1206-C006-BD1C4BC0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27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8F28B-7145-7D87-5565-9E73921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AB7C4-589B-9FB2-E1A1-59A02682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7AF9B-F63C-F8A4-8D79-BA9F45740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C7F5-5982-BF42-9A3A-EF3B79F48225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954F-03B1-77BF-DEE6-49555DD1C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257A-4124-773D-F835-3482E7F12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BE6A-50D9-EC45-8856-4F8B5A7F0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iA788usYNW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time: Is the CO</a:t>
            </a:r>
            <a:r>
              <a:rPr lang="en-US" sz="2400" b="1" baseline="-25000" dirty="0"/>
              <a:t>2</a:t>
            </a:r>
            <a:r>
              <a:rPr lang="en-US" sz="2400" b="1" dirty="0"/>
              <a:t>/CH</a:t>
            </a:r>
            <a:r>
              <a:rPr lang="en-US" sz="2400" b="1" baseline="-25000" dirty="0"/>
              <a:t>4</a:t>
            </a:r>
            <a:r>
              <a:rPr lang="en-US" sz="2400" b="1" dirty="0"/>
              <a:t> feedback real? What’s the evidence? The Pleistocene “experiment”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4E748-9007-0364-F053-BB9B731B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F2F01-754E-A06F-0DDD-349249200532}"/>
              </a:ext>
            </a:extLst>
          </p:cNvPr>
          <p:cNvSpPr txBox="1"/>
          <p:nvPr/>
        </p:nvSpPr>
        <p:spPr>
          <a:xfrm>
            <a:off x="2830189" y="1787435"/>
            <a:ext cx="1627583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600" dirty="0"/>
              <a:t>Let Earth wobble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BFEEF-F5CC-8AD3-741E-E1C79FA06B1C}"/>
              </a:ext>
            </a:extLst>
          </p:cNvPr>
          <p:cNvSpPr txBox="1"/>
          <p:nvPr/>
        </p:nvSpPr>
        <p:spPr>
          <a:xfrm>
            <a:off x="5213628" y="1781293"/>
            <a:ext cx="162758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Warmer or </a:t>
            </a:r>
          </a:p>
          <a:p>
            <a:r>
              <a:rPr lang="en-US" sz="2400" dirty="0"/>
              <a:t>colder</a:t>
            </a:r>
          </a:p>
        </p:txBody>
      </p:sp>
    </p:spTree>
    <p:extLst>
      <p:ext uri="{BB962C8B-B14F-4D97-AF65-F5344CB8AC3E}">
        <p14:creationId xmlns:p14="http://schemas.microsoft.com/office/powerpoint/2010/main" val="243985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Correlation between temperature, 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in the Pleistocene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E403E46-5304-24AE-C04E-9FDB1EB14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0"/>
            <a:ext cx="413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B18090-38A2-CB8A-2D6A-3B88824BD786}"/>
              </a:ext>
            </a:extLst>
          </p:cNvPr>
          <p:cNvGrpSpPr/>
          <p:nvPr/>
        </p:nvGrpSpPr>
        <p:grpSpPr>
          <a:xfrm>
            <a:off x="1173738" y="788063"/>
            <a:ext cx="8920702" cy="5651206"/>
            <a:chOff x="1004898" y="1598053"/>
            <a:chExt cx="8200913" cy="50156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B28EE5-8EF5-03B3-7AA7-622CF46B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98ADA-4926-FE26-D9E5-BD6689767147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2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Present</a:t>
              </a:r>
              <a:r>
                <a:rPr lang="en-US" dirty="0">
                  <a:solidFill>
                    <a:srgbClr val="7030A0"/>
                  </a:solidFill>
                </a:rPr>
                <a:t> 			</a:t>
              </a:r>
              <a:r>
                <a:rPr lang="en-US" b="1" dirty="0">
                  <a:solidFill>
                    <a:srgbClr val="7030A0"/>
                  </a:solidFill>
                  <a:sym typeface="Wingdings" pitchFamily="2" charset="2"/>
                </a:rPr>
                <a:t>&lt;-------</a:t>
              </a:r>
              <a:r>
                <a:rPr lang="en-US" dirty="0">
                  <a:solidFill>
                    <a:srgbClr val="7030A0"/>
                  </a:solidFill>
                </a:rPr>
                <a:t>			</a:t>
              </a:r>
              <a:r>
                <a:rPr lang="en-US" b="1" dirty="0">
                  <a:solidFill>
                    <a:srgbClr val="7030A0"/>
                  </a:solidFill>
                </a:rPr>
                <a:t>400,000 years ago</a:t>
              </a:r>
            </a:p>
          </p:txBody>
        </p:sp>
      </p:grpSp>
      <p:pic>
        <p:nvPicPr>
          <p:cNvPr id="2" name="Google Shape;58;p1" descr="Ice_core_researchers_from_AWI_drilling_at_the_EastGRIP_ice_core_site,_Greenland_2.jpg">
            <a:extLst>
              <a:ext uri="{FF2B5EF4-FFF2-40B4-BE49-F238E27FC236}">
                <a16:creationId xmlns:a16="http://schemas.microsoft.com/office/drawing/2014/main" id="{0C6495CD-6BEE-56F8-83FB-7DD5AAE09E2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577247" y="2361897"/>
            <a:ext cx="3514235" cy="2653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6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did that wobbling drive the cooling/heating in the first place (i.e., before feedbacks?)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75C0B-7058-F240-A31D-2072A08F3EBC}"/>
              </a:ext>
            </a:extLst>
          </p:cNvPr>
          <p:cNvSpPr txBox="1"/>
          <p:nvPr/>
        </p:nvSpPr>
        <p:spPr>
          <a:xfrm>
            <a:off x="3966875" y="6255261"/>
            <a:ext cx="3523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Merrill video on Milankovich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4A92F8-1470-9A4F-B58E-597137D4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38" y="1001786"/>
            <a:ext cx="8684469" cy="48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0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(and ice/albedo feedback) were the power steering in the Pleistocene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E403E46-5304-24AE-C04E-9FDB1EB14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0"/>
            <a:ext cx="413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B18090-38A2-CB8A-2D6A-3B88824BD786}"/>
              </a:ext>
            </a:extLst>
          </p:cNvPr>
          <p:cNvGrpSpPr/>
          <p:nvPr/>
        </p:nvGrpSpPr>
        <p:grpSpPr>
          <a:xfrm>
            <a:off x="204127" y="853183"/>
            <a:ext cx="8920702" cy="5651206"/>
            <a:chOff x="1004898" y="1598053"/>
            <a:chExt cx="8200913" cy="50156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B28EE5-8EF5-03B3-7AA7-622CF46B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98ADA-4926-FE26-D9E5-BD6689767147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2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Present</a:t>
              </a:r>
              <a:r>
                <a:rPr lang="en-US" dirty="0">
                  <a:solidFill>
                    <a:srgbClr val="7030A0"/>
                  </a:solidFill>
                </a:rPr>
                <a:t> 			</a:t>
              </a:r>
              <a:r>
                <a:rPr lang="en-US" b="1" dirty="0">
                  <a:solidFill>
                    <a:srgbClr val="7030A0"/>
                  </a:solidFill>
                  <a:sym typeface="Wingdings" pitchFamily="2" charset="2"/>
                </a:rPr>
                <a:t>&lt;-------</a:t>
              </a:r>
              <a:r>
                <a:rPr lang="en-US" dirty="0">
                  <a:solidFill>
                    <a:srgbClr val="7030A0"/>
                  </a:solidFill>
                </a:rPr>
                <a:t>			</a:t>
              </a:r>
              <a:r>
                <a:rPr lang="en-US" b="1" dirty="0">
                  <a:solidFill>
                    <a:srgbClr val="7030A0"/>
                  </a:solidFill>
                </a:rPr>
                <a:t>400,000 years ago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456455-74DD-DD69-5C41-A3021ED3C8DE}"/>
              </a:ext>
            </a:extLst>
          </p:cNvPr>
          <p:cNvGrpSpPr/>
          <p:nvPr/>
        </p:nvGrpSpPr>
        <p:grpSpPr>
          <a:xfrm>
            <a:off x="8157091" y="580810"/>
            <a:ext cx="3830782" cy="3015961"/>
            <a:chOff x="8361218" y="1118020"/>
            <a:chExt cx="3830782" cy="3015961"/>
          </a:xfrm>
          <a:solidFill>
            <a:schemeClr val="bg1"/>
          </a:solidFill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86671B-2AB7-4B73-3153-9E01D566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218" y="1118020"/>
              <a:ext cx="3830782" cy="3015961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B0A5EE-176B-9CB9-A852-689A5A9E9789}"/>
                </a:ext>
              </a:extLst>
            </p:cNvPr>
            <p:cNvSpPr txBox="1"/>
            <p:nvPr/>
          </p:nvSpPr>
          <p:spPr>
            <a:xfrm>
              <a:off x="8535873" y="1617674"/>
              <a:ext cx="916039" cy="523220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Let Earth wobble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014BD4-A9AA-43F5-67DB-E41D191C78D9}"/>
                </a:ext>
              </a:extLst>
            </p:cNvPr>
            <p:cNvSpPr txBox="1"/>
            <p:nvPr/>
          </p:nvSpPr>
          <p:spPr>
            <a:xfrm>
              <a:off x="9877943" y="1633531"/>
              <a:ext cx="916039" cy="461665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Warmer or </a:t>
              </a:r>
            </a:p>
            <a:p>
              <a:r>
                <a:rPr lang="en-US" sz="1200" dirty="0"/>
                <a:t>colder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E8608A8-0F3A-F53B-A61E-0EF1F4748A33}"/>
              </a:ext>
            </a:extLst>
          </p:cNvPr>
          <p:cNvSpPr txBox="1"/>
          <p:nvPr/>
        </p:nvSpPr>
        <p:spPr>
          <a:xfrm>
            <a:off x="7972797" y="3760800"/>
            <a:ext cx="41322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timing</a:t>
            </a:r>
            <a:r>
              <a:rPr lang="en-US" sz="2400" dirty="0"/>
              <a:t> is driven by Earth’s wobbling (“</a:t>
            </a:r>
            <a:r>
              <a:rPr lang="en-US" sz="2400" dirty="0" err="1"/>
              <a:t>Milankovič</a:t>
            </a:r>
            <a:r>
              <a:rPr lang="en-US" sz="2400" dirty="0"/>
              <a:t> in the driver’s seat”), but </a:t>
            </a:r>
            <a:r>
              <a:rPr lang="en-US" sz="2400" b="1" dirty="0"/>
              <a:t>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behaved in a way that amplified heating/cooling</a:t>
            </a:r>
            <a:r>
              <a:rPr lang="en-US" sz="2400" dirty="0"/>
              <a:t> (along with ice/albedo is also an amplifier).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214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strong are these feedback mechanisms?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69DB4B-5698-DF7D-E20D-8C04C095B15D}"/>
              </a:ext>
            </a:extLst>
          </p:cNvPr>
          <p:cNvGrpSpPr/>
          <p:nvPr/>
        </p:nvGrpSpPr>
        <p:grpSpPr>
          <a:xfrm>
            <a:off x="1624858" y="949064"/>
            <a:ext cx="9805141" cy="4440261"/>
            <a:chOff x="973348" y="1086224"/>
            <a:chExt cx="9805141" cy="44402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9591C0-AEDB-A870-C25B-5DDCD0969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42" b="18725"/>
            <a:stretch/>
          </p:blipFill>
          <p:spPr>
            <a:xfrm>
              <a:off x="973348" y="1086224"/>
              <a:ext cx="8067782" cy="379393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0191E0-C7CE-9725-F61D-16DF0504D598}"/>
                </a:ext>
              </a:extLst>
            </p:cNvPr>
            <p:cNvSpPr txBox="1"/>
            <p:nvPr/>
          </p:nvSpPr>
          <p:spPr>
            <a:xfrm>
              <a:off x="1277446" y="4880154"/>
              <a:ext cx="9501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400 </a:t>
              </a:r>
              <a:r>
                <a:rPr lang="en-US" b="1" dirty="0" err="1">
                  <a:solidFill>
                    <a:srgbClr val="7030A0"/>
                  </a:solidFill>
                </a:rPr>
                <a:t>ky</a:t>
              </a:r>
              <a:r>
                <a:rPr lang="en-US" b="1" dirty="0">
                  <a:solidFill>
                    <a:srgbClr val="7030A0"/>
                  </a:solidFill>
                </a:rPr>
                <a:t>                  300 </a:t>
              </a:r>
              <a:r>
                <a:rPr lang="en-US" b="1" dirty="0" err="1">
                  <a:solidFill>
                    <a:srgbClr val="7030A0"/>
                  </a:solidFill>
                </a:rPr>
                <a:t>ky</a:t>
              </a:r>
              <a:r>
                <a:rPr lang="en-US" b="1" dirty="0">
                  <a:solidFill>
                    <a:srgbClr val="7030A0"/>
                  </a:solidFill>
                </a:rPr>
                <a:t>                200 </a:t>
              </a:r>
              <a:r>
                <a:rPr lang="en-US" b="1" dirty="0" err="1">
                  <a:solidFill>
                    <a:srgbClr val="7030A0"/>
                  </a:solidFill>
                </a:rPr>
                <a:t>ky</a:t>
              </a:r>
              <a:r>
                <a:rPr lang="en-US" b="1" dirty="0">
                  <a:solidFill>
                    <a:srgbClr val="7030A0"/>
                  </a:solidFill>
                </a:rPr>
                <a:t>                  100 </a:t>
              </a:r>
              <a:r>
                <a:rPr lang="en-US" b="1" dirty="0" err="1">
                  <a:solidFill>
                    <a:srgbClr val="7030A0"/>
                  </a:solidFill>
                </a:rPr>
                <a:t>ky</a:t>
              </a:r>
              <a:r>
                <a:rPr lang="en-US" b="1" dirty="0">
                  <a:solidFill>
                    <a:srgbClr val="7030A0"/>
                  </a:solidFill>
                </a:rPr>
                <a:t> </a:t>
              </a:r>
              <a:r>
                <a:rPr lang="en-US" dirty="0">
                  <a:solidFill>
                    <a:srgbClr val="7030A0"/>
                  </a:solidFill>
                </a:rPr>
                <a:t>	                    </a:t>
              </a:r>
              <a:r>
                <a:rPr lang="en-US" b="1" dirty="0">
                  <a:solidFill>
                    <a:srgbClr val="7030A0"/>
                  </a:solidFill>
                </a:rPr>
                <a:t>Present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					 “Eemian”	   “Holocene”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E856DB-64B4-5A36-1160-EF0CCEF3F112}"/>
              </a:ext>
            </a:extLst>
          </p:cNvPr>
          <p:cNvSpPr txBox="1"/>
          <p:nvPr/>
        </p:nvSpPr>
        <p:spPr>
          <a:xfrm>
            <a:off x="1928956" y="509615"/>
            <a:ext cx="892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400,000 years ago 			</a:t>
            </a:r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-------&gt;</a:t>
            </a:r>
            <a:r>
              <a:rPr lang="en-US" b="1" dirty="0">
                <a:solidFill>
                  <a:srgbClr val="7030A0"/>
                </a:solidFill>
              </a:rPr>
              <a:t>			present</a:t>
            </a:r>
          </a:p>
        </p:txBody>
      </p:sp>
    </p:spTree>
    <p:extLst>
      <p:ext uri="{BB962C8B-B14F-4D97-AF65-F5344CB8AC3E}">
        <p14:creationId xmlns:p14="http://schemas.microsoft.com/office/powerpoint/2010/main" val="203113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Since all three feedbacks (CO</a:t>
            </a:r>
            <a:r>
              <a:rPr lang="en-US" sz="2400" b="1" baseline="-25000" dirty="0"/>
              <a:t>2</a:t>
            </a:r>
            <a:r>
              <a:rPr lang="en-US" sz="2400" b="1" dirty="0"/>
              <a:t>, CH</a:t>
            </a:r>
            <a:r>
              <a:rPr lang="en-US" sz="2400" b="1" baseline="-25000" dirty="0"/>
              <a:t>4</a:t>
            </a:r>
            <a:r>
              <a:rPr lang="en-US" sz="2400" b="1" dirty="0"/>
              <a:t>, and ice/albedo) move in lock step, the correlation between temperature and any of them (here, CO</a:t>
            </a:r>
            <a:r>
              <a:rPr lang="en-US" sz="2400" b="1" baseline="-25000" dirty="0"/>
              <a:t>2</a:t>
            </a:r>
            <a:r>
              <a:rPr lang="en-US" sz="2400" b="1" dirty="0"/>
              <a:t>) tells us about the Equilibrium Climate Sensitivity 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134C06-12DC-1C1F-C4CD-C3F7EFE4BC52}"/>
              </a:ext>
            </a:extLst>
          </p:cNvPr>
          <p:cNvGrpSpPr>
            <a:grpSpLocks noChangeAspect="1"/>
          </p:cNvGrpSpPr>
          <p:nvPr/>
        </p:nvGrpSpPr>
        <p:grpSpPr>
          <a:xfrm>
            <a:off x="245217" y="1134738"/>
            <a:ext cx="9207393" cy="5331375"/>
            <a:chOff x="610977" y="584200"/>
            <a:chExt cx="10834981" cy="6273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93D28A-C48F-1B46-B9AC-91814114A164}"/>
                </a:ext>
              </a:extLst>
            </p:cNvPr>
            <p:cNvSpPr txBox="1"/>
            <p:nvPr/>
          </p:nvSpPr>
          <p:spPr>
            <a:xfrm>
              <a:off x="6779660" y="5997039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12246C-F1E4-9B4D-9BA6-904EDBEA354B}"/>
                </a:ext>
              </a:extLst>
            </p:cNvPr>
            <p:cNvGrpSpPr/>
            <p:nvPr/>
          </p:nvGrpSpPr>
          <p:grpSpPr>
            <a:xfrm>
              <a:off x="610977" y="584200"/>
              <a:ext cx="10834981" cy="6273800"/>
              <a:chOff x="610977" y="584200"/>
              <a:chExt cx="10834981" cy="62738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6E9971-22CA-0545-9B08-B95E1ADA6B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519"/>
              <a:stretch/>
            </p:blipFill>
            <p:spPr>
              <a:xfrm>
                <a:off x="746042" y="584200"/>
                <a:ext cx="10699916" cy="62738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61A32B-6EF8-F248-AF60-46981D0CFB52}"/>
                  </a:ext>
                </a:extLst>
              </p:cNvPr>
              <p:cNvSpPr txBox="1"/>
              <p:nvPr/>
            </p:nvSpPr>
            <p:spPr>
              <a:xfrm rot="16200000">
                <a:off x="-965389" y="2693967"/>
                <a:ext cx="36143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 (relative to 1960)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400071-091C-094C-8A43-2155362BB97D}"/>
                </a:ext>
              </a:extLst>
            </p:cNvPr>
            <p:cNvGrpSpPr/>
            <p:nvPr/>
          </p:nvGrpSpPr>
          <p:grpSpPr>
            <a:xfrm>
              <a:off x="1706008" y="1725999"/>
              <a:ext cx="5636790" cy="1592500"/>
              <a:chOff x="1413908" y="1598999"/>
              <a:chExt cx="5636790" cy="1592500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A4CCB3AD-CD51-DC42-B1EF-3AA0552CB60C}"/>
                  </a:ext>
                </a:extLst>
              </p:cNvPr>
              <p:cNvSpPr/>
              <p:nvPr/>
            </p:nvSpPr>
            <p:spPr>
              <a:xfrm rot="5400000">
                <a:off x="3357350" y="1673849"/>
                <a:ext cx="266700" cy="2768600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/>
                  <p:nvPr/>
                </p:nvSpPr>
                <p:spPr>
                  <a:xfrm>
                    <a:off x="1413908" y="1598999"/>
                    <a:ext cx="5636790" cy="12228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Over the last million years, the slope was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290 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𝑝𝑝𝑚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 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908" y="1598999"/>
                    <a:ext cx="5636790" cy="122289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16" t="-4819" r="-1323" b="-60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2BEC49-E646-8A46-A544-1E7C55E5C86B}"/>
                </a:ext>
              </a:extLst>
            </p:cNvPr>
            <p:cNvGrpSpPr/>
            <p:nvPr/>
          </p:nvGrpSpPr>
          <p:grpSpPr>
            <a:xfrm>
              <a:off x="4571999" y="4185369"/>
              <a:ext cx="6103919" cy="1592501"/>
              <a:chOff x="1803399" y="1325382"/>
              <a:chExt cx="6103919" cy="1592501"/>
            </a:xfrm>
          </p:grpSpPr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DDACCEE-6974-7E4D-98B1-861D6D92F388}"/>
                  </a:ext>
                </a:extLst>
              </p:cNvPr>
              <p:cNvSpPr/>
              <p:nvPr/>
            </p:nvSpPr>
            <p:spPr>
              <a:xfrm rot="5400000" flipH="1">
                <a:off x="3459344" y="-330563"/>
                <a:ext cx="266701" cy="3578591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399" y="1694990"/>
                    <a:ext cx="6103919" cy="12228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Over the last 150 years, slope has been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290 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𝑝𝑝𝑚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sz="24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399" y="1694990"/>
                    <a:ext cx="6103919" cy="12228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56" t="-4878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60F60-B4D1-2245-8A35-82DB2A86A279}"/>
                </a:ext>
              </a:extLst>
            </p:cNvPr>
            <p:cNvSpPr txBox="1"/>
            <p:nvPr/>
          </p:nvSpPr>
          <p:spPr>
            <a:xfrm>
              <a:off x="7549701" y="6348448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730CDC-CBD7-9CED-A3B9-F19490DF0380}"/>
                  </a:ext>
                </a:extLst>
              </p:cNvPr>
              <p:cNvSpPr txBox="1"/>
              <p:nvPr/>
            </p:nvSpPr>
            <p:spPr>
              <a:xfrm>
                <a:off x="7086600" y="2980486"/>
                <a:ext cx="5033845" cy="10391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Most GCMs seem to be predicting a slope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℃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290 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𝑝𝑝𝑚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730CDC-CBD7-9CED-A3B9-F19490DF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980486"/>
                <a:ext cx="5033845" cy="1039195"/>
              </a:xfrm>
              <a:prstGeom prst="rect">
                <a:avLst/>
              </a:prstGeom>
              <a:blipFill>
                <a:blip r:embed="rId5"/>
                <a:stretch>
                  <a:fillRect l="-1759" t="-4819" b="-602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B5195EB-E22F-A7D4-2D25-3A7E3BAE4199}"/>
              </a:ext>
            </a:extLst>
          </p:cNvPr>
          <p:cNvSpPr txBox="1"/>
          <p:nvPr/>
        </p:nvSpPr>
        <p:spPr>
          <a:xfrm>
            <a:off x="7086601" y="1963243"/>
            <a:ext cx="503384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The slope is also called the Equilibrium Climate Sensitivity, or ECS. </a:t>
            </a:r>
          </a:p>
        </p:txBody>
      </p:sp>
    </p:spTree>
    <p:extLst>
      <p:ext uri="{BB962C8B-B14F-4D97-AF65-F5344CB8AC3E}">
        <p14:creationId xmlns:p14="http://schemas.microsoft.com/office/powerpoint/2010/main" val="66127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Focusing on the Eemian and afterward, some fun (and useful) facts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B64BB-8C12-57FD-0210-20ABB12A71A0}"/>
              </a:ext>
            </a:extLst>
          </p:cNvPr>
          <p:cNvSpPr txBox="1"/>
          <p:nvPr/>
        </p:nvSpPr>
        <p:spPr>
          <a:xfrm>
            <a:off x="75495" y="4937365"/>
            <a:ext cx="118403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130,000 years ago it was pretty hot! Loss of summertime Arctic ice, Greenland lost ice, and the WAIS disintegrated =&gt; all leading to meters of sea level rise compared to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74,000 years, </a:t>
            </a:r>
            <a:r>
              <a:rPr lang="en-US" sz="2400" dirty="0" err="1"/>
              <a:t>supervolcano</a:t>
            </a:r>
            <a:r>
              <a:rPr lang="en-US" sz="2400" dirty="0"/>
              <a:t> Toba reduced human population to a few thousand!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10,000 years: agriculture “invented”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5,000 years: cities, civilization, writing, and all that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3787AAB-3B7B-F2D9-1AB3-C2163941BCF8}"/>
              </a:ext>
            </a:extLst>
          </p:cNvPr>
          <p:cNvGrpSpPr/>
          <p:nvPr/>
        </p:nvGrpSpPr>
        <p:grpSpPr>
          <a:xfrm>
            <a:off x="276118" y="686174"/>
            <a:ext cx="9805141" cy="4382386"/>
            <a:chOff x="973348" y="1086224"/>
            <a:chExt cx="9805141" cy="438238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439549-BBCD-E9C0-A770-7CCD88B63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42" b="18725"/>
            <a:stretch/>
          </p:blipFill>
          <p:spPr>
            <a:xfrm>
              <a:off x="973348" y="1086224"/>
              <a:ext cx="8067782" cy="37939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4525C5-BA56-EA77-20DD-FA1CD3008910}"/>
                </a:ext>
              </a:extLst>
            </p:cNvPr>
            <p:cNvSpPr txBox="1"/>
            <p:nvPr/>
          </p:nvSpPr>
          <p:spPr>
            <a:xfrm>
              <a:off x="1277446" y="4822279"/>
              <a:ext cx="95010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400 </a:t>
              </a:r>
              <a:r>
                <a:rPr lang="en-US" b="1" dirty="0" err="1">
                  <a:solidFill>
                    <a:srgbClr val="7030A0"/>
                  </a:solidFill>
                </a:rPr>
                <a:t>ky</a:t>
              </a:r>
              <a:r>
                <a:rPr lang="en-US" b="1" dirty="0">
                  <a:solidFill>
                    <a:srgbClr val="7030A0"/>
                  </a:solidFill>
                </a:rPr>
                <a:t>                  300 </a:t>
              </a:r>
              <a:r>
                <a:rPr lang="en-US" b="1" dirty="0" err="1">
                  <a:solidFill>
                    <a:srgbClr val="7030A0"/>
                  </a:solidFill>
                </a:rPr>
                <a:t>ky</a:t>
              </a:r>
              <a:r>
                <a:rPr lang="en-US" b="1" dirty="0">
                  <a:solidFill>
                    <a:srgbClr val="7030A0"/>
                  </a:solidFill>
                </a:rPr>
                <a:t>                200 </a:t>
              </a:r>
              <a:r>
                <a:rPr lang="en-US" b="1" dirty="0" err="1">
                  <a:solidFill>
                    <a:srgbClr val="7030A0"/>
                  </a:solidFill>
                </a:rPr>
                <a:t>ky</a:t>
              </a:r>
              <a:r>
                <a:rPr lang="en-US" b="1" dirty="0">
                  <a:solidFill>
                    <a:srgbClr val="7030A0"/>
                  </a:solidFill>
                </a:rPr>
                <a:t>                      100 </a:t>
              </a:r>
              <a:r>
                <a:rPr lang="en-US" b="1" dirty="0" err="1">
                  <a:solidFill>
                    <a:srgbClr val="7030A0"/>
                  </a:solidFill>
                </a:rPr>
                <a:t>ky</a:t>
              </a:r>
              <a:r>
                <a:rPr lang="en-US" b="1" dirty="0">
                  <a:solidFill>
                    <a:srgbClr val="7030A0"/>
                  </a:solidFill>
                </a:rPr>
                <a:t> </a:t>
              </a:r>
              <a:r>
                <a:rPr lang="en-US" dirty="0">
                  <a:solidFill>
                    <a:srgbClr val="7030A0"/>
                  </a:solidFill>
                </a:rPr>
                <a:t>	  	</a:t>
              </a:r>
              <a:r>
                <a:rPr lang="en-US" b="1" dirty="0">
                  <a:solidFill>
                    <a:srgbClr val="7030A0"/>
                  </a:solidFill>
                </a:rPr>
                <a:t>Present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					 “Eemian”               “Holocene”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E101DE6-3428-ED6A-57AD-E30ACCA66AEC}"/>
              </a:ext>
            </a:extLst>
          </p:cNvPr>
          <p:cNvSpPr/>
          <p:nvPr/>
        </p:nvSpPr>
        <p:spPr>
          <a:xfrm>
            <a:off x="5330737" y="737338"/>
            <a:ext cx="487133" cy="3673910"/>
          </a:xfrm>
          <a:prstGeom prst="roundRect">
            <a:avLst/>
          </a:prstGeom>
          <a:solidFill>
            <a:srgbClr val="C0000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F3A97C1-3F8F-3F3A-69AE-677C7402F0B7}"/>
              </a:ext>
            </a:extLst>
          </p:cNvPr>
          <p:cNvSpPr/>
          <p:nvPr/>
        </p:nvSpPr>
        <p:spPr>
          <a:xfrm>
            <a:off x="6051373" y="834114"/>
            <a:ext cx="112662" cy="3577134"/>
          </a:xfrm>
          <a:prstGeom prst="roundRect">
            <a:avLst/>
          </a:prstGeom>
          <a:solidFill>
            <a:schemeClr val="tx1">
              <a:alpha val="3849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86C3ABE-AA85-DA1F-D373-25D86C5CC0C1}"/>
              </a:ext>
            </a:extLst>
          </p:cNvPr>
          <p:cNvSpPr/>
          <p:nvPr/>
        </p:nvSpPr>
        <p:spPr>
          <a:xfrm>
            <a:off x="7266762" y="737338"/>
            <a:ext cx="112662" cy="3668658"/>
          </a:xfrm>
          <a:prstGeom prst="roundRect">
            <a:avLst/>
          </a:prstGeom>
          <a:solidFill>
            <a:srgbClr val="00B05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ED3BC2-D3F9-9860-43B7-52ECE337D0EA}"/>
              </a:ext>
            </a:extLst>
          </p:cNvPr>
          <p:cNvGrpSpPr/>
          <p:nvPr/>
        </p:nvGrpSpPr>
        <p:grpSpPr>
          <a:xfrm>
            <a:off x="8443449" y="1915558"/>
            <a:ext cx="3417570" cy="1433432"/>
            <a:chOff x="8443449" y="2506424"/>
            <a:chExt cx="3417570" cy="1433432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B81CAEFA-2269-A740-5248-2BF1E0EB4A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3449" y="2506424"/>
              <a:ext cx="1912131" cy="143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280B41-F66C-F1F5-D6AD-A57D83538816}"/>
                </a:ext>
              </a:extLst>
            </p:cNvPr>
            <p:cNvSpPr txBox="1"/>
            <p:nvPr/>
          </p:nvSpPr>
          <p:spPr>
            <a:xfrm>
              <a:off x="10489419" y="2901199"/>
              <a:ext cx="1371600" cy="646331"/>
            </a:xfrm>
            <a:prstGeom prst="rect">
              <a:avLst/>
            </a:prstGeom>
            <a:solidFill>
              <a:schemeClr val="tx1">
                <a:alpha val="3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What’s left of Toba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94E73E-D8F6-F1AC-052B-66CDD891866A}"/>
              </a:ext>
            </a:extLst>
          </p:cNvPr>
          <p:cNvGrpSpPr/>
          <p:nvPr/>
        </p:nvGrpSpPr>
        <p:grpSpPr>
          <a:xfrm>
            <a:off x="8443449" y="737338"/>
            <a:ext cx="3472433" cy="1076831"/>
            <a:chOff x="8443449" y="737338"/>
            <a:chExt cx="3472433" cy="1076831"/>
          </a:xfrm>
        </p:grpSpPr>
        <p:pic>
          <p:nvPicPr>
            <p:cNvPr id="1028" name="Picture 4" descr="West Antarctic Ice Sheet's Collapse Triggers Sea Level Warning">
              <a:extLst>
                <a:ext uri="{FF2B5EF4-FFF2-40B4-BE49-F238E27FC236}">
                  <a16:creationId xmlns:a16="http://schemas.microsoft.com/office/drawing/2014/main" id="{62A8E6EF-A9BF-200E-455E-1F2FB84E6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3449" y="737338"/>
              <a:ext cx="1912131" cy="1076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E8EA20-77CC-2695-A166-AB06BFAA2C95}"/>
                </a:ext>
              </a:extLst>
            </p:cNvPr>
            <p:cNvSpPr txBox="1"/>
            <p:nvPr/>
          </p:nvSpPr>
          <p:spPr>
            <a:xfrm>
              <a:off x="10455129" y="828862"/>
              <a:ext cx="1460753" cy="923330"/>
            </a:xfrm>
            <a:prstGeom prst="rect">
              <a:avLst/>
            </a:prstGeom>
            <a:solidFill>
              <a:srgbClr val="C00000">
                <a:alpha val="34249"/>
              </a:srgbClr>
            </a:solidFill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West Antarctic Ice Sheet (WAIS)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5444E9B-2E52-EE4B-CD02-23253618386C}"/>
              </a:ext>
            </a:extLst>
          </p:cNvPr>
          <p:cNvSpPr/>
          <p:nvPr/>
        </p:nvSpPr>
        <p:spPr>
          <a:xfrm>
            <a:off x="7407732" y="729718"/>
            <a:ext cx="112662" cy="3668658"/>
          </a:xfrm>
          <a:prstGeom prst="roundRect">
            <a:avLst/>
          </a:prstGeom>
          <a:solidFill>
            <a:srgbClr val="7030A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CC812-6AAF-EFD6-301D-DBA0CFC941FC}"/>
              </a:ext>
            </a:extLst>
          </p:cNvPr>
          <p:cNvSpPr txBox="1"/>
          <p:nvPr/>
        </p:nvSpPr>
        <p:spPr>
          <a:xfrm>
            <a:off x="10489419" y="3951982"/>
            <a:ext cx="1371600" cy="646331"/>
          </a:xfrm>
          <a:prstGeom prst="rect">
            <a:avLst/>
          </a:prstGeom>
          <a:solidFill>
            <a:srgbClr val="7030A0">
              <a:alpha val="36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Egyptian pyramids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6CEEAFF-CB23-45F1-2F75-E5EB7F734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698" y="3461808"/>
            <a:ext cx="1981490" cy="148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5636FFE-07CF-A18E-8178-1BD0848D15E5}"/>
              </a:ext>
            </a:extLst>
          </p:cNvPr>
          <p:cNvSpPr/>
          <p:nvPr/>
        </p:nvSpPr>
        <p:spPr>
          <a:xfrm rot="5400000">
            <a:off x="5730486" y="-284587"/>
            <a:ext cx="724477" cy="11311162"/>
          </a:xfrm>
          <a:prstGeom prst="roundRect">
            <a:avLst/>
          </a:prstGeom>
          <a:solidFill>
            <a:srgbClr val="C0000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5A8731-4530-D607-3CBE-395BB5A558A1}"/>
              </a:ext>
            </a:extLst>
          </p:cNvPr>
          <p:cNvSpPr/>
          <p:nvPr/>
        </p:nvSpPr>
        <p:spPr>
          <a:xfrm rot="5400000">
            <a:off x="5305330" y="911345"/>
            <a:ext cx="339052" cy="10029126"/>
          </a:xfrm>
          <a:prstGeom prst="roundRect">
            <a:avLst/>
          </a:prstGeom>
          <a:solidFill>
            <a:schemeClr val="tx1">
              <a:alpha val="3849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0B2168-B046-272D-FF34-897D3FF31C98}"/>
              </a:ext>
            </a:extLst>
          </p:cNvPr>
          <p:cNvSpPr/>
          <p:nvPr/>
        </p:nvSpPr>
        <p:spPr>
          <a:xfrm rot="5400000">
            <a:off x="2586721" y="3997796"/>
            <a:ext cx="333411" cy="4586269"/>
          </a:xfrm>
          <a:prstGeom prst="roundRect">
            <a:avLst/>
          </a:prstGeom>
          <a:solidFill>
            <a:srgbClr val="00B05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E72B1B-EF9B-8D41-285F-4F10EFDBCCF9}"/>
              </a:ext>
            </a:extLst>
          </p:cNvPr>
          <p:cNvSpPr/>
          <p:nvPr/>
        </p:nvSpPr>
        <p:spPr>
          <a:xfrm rot="5400000">
            <a:off x="3468003" y="3470352"/>
            <a:ext cx="341774" cy="6357198"/>
          </a:xfrm>
          <a:prstGeom prst="roundRect">
            <a:avLst/>
          </a:prstGeom>
          <a:solidFill>
            <a:srgbClr val="7030A0">
              <a:alpha val="3849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4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436</Words>
  <Application>Microsoft Macintosh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24</cp:revision>
  <dcterms:created xsi:type="dcterms:W3CDTF">2023-09-18T10:40:36Z</dcterms:created>
  <dcterms:modified xsi:type="dcterms:W3CDTF">2023-09-25T17:19:04Z</dcterms:modified>
</cp:coreProperties>
</file>