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1870" r:id="rId2"/>
    <p:sldId id="293" r:id="rId3"/>
    <p:sldId id="263" r:id="rId4"/>
    <p:sldId id="281" r:id="rId5"/>
    <p:sldId id="286" r:id="rId6"/>
    <p:sldId id="284" r:id="rId7"/>
    <p:sldId id="261" r:id="rId8"/>
    <p:sldId id="272" r:id="rId9"/>
    <p:sldId id="285" r:id="rId10"/>
    <p:sldId id="273" r:id="rId11"/>
    <p:sldId id="266" r:id="rId12"/>
    <p:sldId id="292" r:id="rId13"/>
    <p:sldId id="290" r:id="rId14"/>
    <p:sldId id="289" r:id="rId15"/>
    <p:sldId id="278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8"/>
  </p:normalViewPr>
  <p:slideViewPr>
    <p:cSldViewPr snapToGrid="0" snapToObjects="1">
      <p:cViewPr varScale="1">
        <p:scale>
          <a:sx n="105" d="100"/>
          <a:sy n="105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660B2-A764-A446-A7D8-6A98C2A4773A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9C59F-A40A-8C44-92DE-8FE730DF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9/27/23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1SgmFa0r04" TargetMode="External"/><Relationship Id="rId5" Type="http://schemas.openxmlformats.org/officeDocument/2006/relationships/hyperlink" Target="https://earthobservatory.nasa.gov/features/CarbonCycle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2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0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1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4" Type="http://schemas.openxmlformats.org/officeDocument/2006/relationships/image" Target="../media/image21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7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88952" cy="457200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2400" b="1" dirty="0" err="1">
                <a:latin typeface="+mn-lt"/>
              </a:rPr>
              <a:t>Gobal</a:t>
            </a:r>
            <a:r>
              <a:rPr lang="en-US" sz="2400" b="1" dirty="0">
                <a:latin typeface="+mn-lt"/>
              </a:rPr>
              <a:t> carbon fluxes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/>
              <p:nvPr/>
            </p:nvSpPr>
            <p:spPr>
              <a:xfrm>
                <a:off x="6674784" y="1720840"/>
                <a:ext cx="551721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C000"/>
                    </a:solidFill>
                  </a:rPr>
                  <a:t>natural flux</a:t>
                </a:r>
                <a:r>
                  <a:rPr lang="en-US" sz="2400" dirty="0"/>
                  <a:t> was big compared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anthropogenic part</a:t>
                </a:r>
                <a:r>
                  <a:rPr lang="en-US" sz="2400" dirty="0"/>
                  <a:t>. But where did all that carbon go?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Oceans absorbed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2/9</a:t>
                </a:r>
                <a:r>
                  <a:rPr lang="en-US" sz="2400" dirty="0"/>
                  <a:t>) of anthropogenic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emitted each year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Land absorbed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remaining airborne fraction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accumulated in the air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4" y="1720840"/>
                <a:ext cx="5517216" cy="3416320"/>
              </a:xfrm>
              <a:prstGeom prst="rect">
                <a:avLst/>
              </a:prstGeom>
              <a:blipFill>
                <a:blip r:embed="rId3"/>
                <a:stretch>
                  <a:fillRect l="-1835" t="-1481" r="-229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raft diagram of the carbon cycle.">
            <a:extLst>
              <a:ext uri="{FF2B5EF4-FFF2-40B4-BE49-F238E27FC236}">
                <a16:creationId xmlns:a16="http://schemas.microsoft.com/office/drawing/2014/main" id="{8800096A-EADF-AA4F-B7F3-72BA48DA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3" y="1402429"/>
            <a:ext cx="6143043" cy="40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F5725B-B4BD-0D46-9145-F8B91328E94E}"/>
              </a:ext>
            </a:extLst>
          </p:cNvPr>
          <p:cNvSpPr/>
          <p:nvPr/>
        </p:nvSpPr>
        <p:spPr>
          <a:xfrm>
            <a:off x="578784" y="5724484"/>
            <a:ext cx="5517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https://earthobservatory.nasa.gov/features/CarbonCycle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0:00 / 3:10 NASA | A Year in the Life of Earth's CO2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32422-B29E-FC4B-926F-6EA36125F19B}"/>
              </a:ext>
            </a:extLst>
          </p:cNvPr>
          <p:cNvSpPr txBox="1"/>
          <p:nvPr/>
        </p:nvSpPr>
        <p:spPr>
          <a:xfrm>
            <a:off x="233373" y="755904"/>
            <a:ext cx="424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Global carbon fluxes, year 2005</a:t>
            </a:r>
          </a:p>
        </p:txBody>
      </p:sp>
    </p:spTree>
    <p:extLst>
      <p:ext uri="{BB962C8B-B14F-4D97-AF65-F5344CB8AC3E}">
        <p14:creationId xmlns:p14="http://schemas.microsoft.com/office/powerpoint/2010/main" val="3748427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/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You have to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𝒅𝒐𝒘𝒏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F23844D-7C5B-1241-B612-344D569F3AA5}"/>
              </a:ext>
            </a:extLst>
          </p:cNvPr>
          <p:cNvGrpSpPr/>
          <p:nvPr/>
        </p:nvGrpSpPr>
        <p:grpSpPr>
          <a:xfrm>
            <a:off x="401574" y="799036"/>
            <a:ext cx="10739120" cy="3672899"/>
            <a:chOff x="328422" y="823420"/>
            <a:chExt cx="10739120" cy="36728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7BB70CD-6FF7-2347-8AD9-F97E9B486F8E}"/>
                </a:ext>
              </a:extLst>
            </p:cNvPr>
            <p:cNvGrpSpPr/>
            <p:nvPr/>
          </p:nvGrpSpPr>
          <p:grpSpPr>
            <a:xfrm>
              <a:off x="328422" y="823420"/>
              <a:ext cx="10739120" cy="3672899"/>
              <a:chOff x="377190" y="2770064"/>
              <a:chExt cx="10739120" cy="3672899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8CFAA2B-242E-1D4B-8F4B-1E569924A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7190" y="2840736"/>
                <a:ext cx="4675409" cy="346326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A0B6B42-1D85-B245-86FA-94C7A7F8A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4496" y="2770064"/>
                <a:ext cx="4861814" cy="367289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/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blipFill>
                  <a:blip r:embed="rId5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501D0F-3157-0140-A143-492D02DC89B8}"/>
                    </a:ext>
                  </a:extLst>
                </p:cNvPr>
                <p:cNvSpPr txBox="1"/>
                <p:nvPr/>
              </p:nvSpPr>
              <p:spPr>
                <a:xfrm>
                  <a:off x="7464794" y="2221278"/>
                  <a:ext cx="234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D501D0F-3157-0140-A143-492D02DC8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794" y="2221278"/>
                  <a:ext cx="234086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402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3C6E9E3-1F05-D845-9976-2DAF338FDF8C}"/>
              </a:ext>
            </a:extLst>
          </p:cNvPr>
          <p:cNvGrpSpPr/>
          <p:nvPr/>
        </p:nvGrpSpPr>
        <p:grpSpPr>
          <a:xfrm>
            <a:off x="634128" y="2501153"/>
            <a:ext cx="4930420" cy="1990693"/>
            <a:chOff x="6266152" y="1339093"/>
            <a:chExt cx="6481227" cy="32035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25B128-52E9-864D-B3A7-B31831BE9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620"/>
            <a:stretch/>
          </p:blipFill>
          <p:spPr>
            <a:xfrm>
              <a:off x="6266152" y="1339093"/>
              <a:ext cx="4540124" cy="32035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/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DBDCE4-1E69-124F-95C8-4BEFC8A97A0D}"/>
              </a:ext>
            </a:extLst>
          </p:cNvPr>
          <p:cNvGrpSpPr/>
          <p:nvPr/>
        </p:nvGrpSpPr>
        <p:grpSpPr>
          <a:xfrm>
            <a:off x="520123" y="424237"/>
            <a:ext cx="4934045" cy="1891996"/>
            <a:chOff x="520123" y="424237"/>
            <a:chExt cx="4934045" cy="189199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A7E3C2B-3FA4-6E47-B1DE-57EA21DE9F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12"/>
            <a:stretch/>
          </p:blipFill>
          <p:spPr bwMode="auto">
            <a:xfrm>
              <a:off x="520123" y="424237"/>
              <a:ext cx="3875702" cy="189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/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31931E-6BC7-3F41-9FC9-28D3C09593E8}"/>
              </a:ext>
            </a:extLst>
          </p:cNvPr>
          <p:cNvGrpSpPr/>
          <p:nvPr/>
        </p:nvGrpSpPr>
        <p:grpSpPr>
          <a:xfrm>
            <a:off x="531070" y="4464952"/>
            <a:ext cx="5578508" cy="2402932"/>
            <a:chOff x="531070" y="4464952"/>
            <a:chExt cx="5578508" cy="240293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FC13531-B0FD-AF4A-BA54-D3793C885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70" y="4464952"/>
              <a:ext cx="3875702" cy="240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/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58" r="-13208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Product of exponential and sigmoid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BC9F11-A7DF-E841-84E7-07C78B9DB6AB}"/>
              </a:ext>
            </a:extLst>
          </p:cNvPr>
          <p:cNvSpPr txBox="1"/>
          <p:nvPr/>
        </p:nvSpPr>
        <p:spPr>
          <a:xfrm>
            <a:off x="6965501" y="2156628"/>
            <a:ext cx="45196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 far, so good: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shape seems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shift to later or earlier times by adjusting </a:t>
            </a:r>
            <a:r>
              <a:rPr lang="en-US" sz="2400" dirty="0" err="1"/>
              <a:t>t_trans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stretch out/compress the transition time by adjusting </a:t>
            </a:r>
            <a:r>
              <a:rPr lang="en-US" sz="2400" dirty="0" err="1"/>
              <a:t>delta_t_trans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80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3C6E9E3-1F05-D845-9976-2DAF338FDF8C}"/>
              </a:ext>
            </a:extLst>
          </p:cNvPr>
          <p:cNvGrpSpPr/>
          <p:nvPr/>
        </p:nvGrpSpPr>
        <p:grpSpPr>
          <a:xfrm>
            <a:off x="634128" y="2501153"/>
            <a:ext cx="4930420" cy="1990693"/>
            <a:chOff x="6266152" y="1339093"/>
            <a:chExt cx="6481227" cy="320357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C25B128-52E9-864D-B3A7-B31831BE91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620"/>
            <a:stretch/>
          </p:blipFill>
          <p:spPr>
            <a:xfrm>
              <a:off x="6266152" y="1339093"/>
              <a:ext cx="4540124" cy="320357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/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B523010-B015-304E-9DCF-41A2B0C95F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9813" y="2412903"/>
                  <a:ext cx="2657566" cy="10808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DBDCE4-1E69-124F-95C8-4BEFC8A97A0D}"/>
              </a:ext>
            </a:extLst>
          </p:cNvPr>
          <p:cNvGrpSpPr/>
          <p:nvPr/>
        </p:nvGrpSpPr>
        <p:grpSpPr>
          <a:xfrm>
            <a:off x="520123" y="424237"/>
            <a:ext cx="4934045" cy="1891996"/>
            <a:chOff x="520123" y="424237"/>
            <a:chExt cx="4934045" cy="189199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A7E3C2B-3FA4-6E47-B1DE-57EA21DE9F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12"/>
            <a:stretch/>
          </p:blipFill>
          <p:spPr bwMode="auto">
            <a:xfrm>
              <a:off x="520123" y="424237"/>
              <a:ext cx="3875702" cy="1891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/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B9EDA8C-616D-F84D-BF82-410AEE5F1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606" y="1195961"/>
                  <a:ext cx="1536562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31931E-6BC7-3F41-9FC9-28D3C09593E8}"/>
              </a:ext>
            </a:extLst>
          </p:cNvPr>
          <p:cNvGrpSpPr/>
          <p:nvPr/>
        </p:nvGrpSpPr>
        <p:grpSpPr>
          <a:xfrm>
            <a:off x="531070" y="4464952"/>
            <a:ext cx="5578508" cy="2402932"/>
            <a:chOff x="531070" y="4464952"/>
            <a:chExt cx="5578508" cy="2402932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0FC13531-B0FD-AF4A-BA54-D3793C885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070" y="4464952"/>
              <a:ext cx="3875702" cy="240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/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𝑘𝑡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 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1A61CFB-1980-344E-A817-6688AE2D7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906" y="5307249"/>
                  <a:ext cx="2021672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258" r="-13208" b="-216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424B0F-BE51-4D46-84AC-35EE551DEAA2}"/>
                  </a:ext>
                </a:extLst>
              </p:cNvPr>
              <p:cNvSpPr txBox="1"/>
              <p:nvPr/>
            </p:nvSpPr>
            <p:spPr>
              <a:xfrm>
                <a:off x="7100036" y="2156628"/>
                <a:ext cx="48580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However: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21</m:t>
                        </m:r>
                      </m:sup>
                    </m:sSup>
                  </m:oMath>
                </a14:m>
                <a:r>
                  <a:rPr lang="en-US" sz="2400" dirty="0"/>
                  <a:t> what? Obviously not </a:t>
                </a:r>
                <a:r>
                  <a:rPr lang="en-US" sz="2400" dirty="0" err="1"/>
                  <a:t>GtC</a:t>
                </a:r>
                <a:r>
                  <a:rPr lang="en-US" sz="2400" dirty="0"/>
                  <a:t>/</a:t>
                </a:r>
                <a:r>
                  <a:rPr lang="en-US" sz="2400" dirty="0" err="1"/>
                  <a:t>yr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Solution: Normalize!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424B0F-BE51-4D46-84AC-35EE551D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036" y="2156628"/>
                <a:ext cx="4858021" cy="1569660"/>
              </a:xfrm>
              <a:prstGeom prst="rect">
                <a:avLst/>
              </a:prstGeom>
              <a:blipFill>
                <a:blip r:embed="rId8"/>
                <a:stretch>
                  <a:fillRect l="-2089" t="-24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Product of exponential and sigmoid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05BC3424-B063-3541-B9E0-F9C84E2A57D5}"/>
              </a:ext>
            </a:extLst>
          </p:cNvPr>
          <p:cNvSpPr/>
          <p:nvPr/>
        </p:nvSpPr>
        <p:spPr>
          <a:xfrm>
            <a:off x="634128" y="4491846"/>
            <a:ext cx="1011792" cy="531258"/>
          </a:xfrm>
          <a:prstGeom prst="donu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91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Normalizing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69349-FC09-8D4D-B877-BD299436F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4" y="1999995"/>
            <a:ext cx="4092729" cy="1158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473DD5-F1D4-4312-F016-566AF414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13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Verifying that this normalization 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EF2918-98BD-C949-A2B3-17987FB1E89D}"/>
                  </a:ext>
                </a:extLst>
              </p:cNvPr>
              <p:cNvSpPr/>
              <p:nvPr/>
            </p:nvSpPr>
            <p:spPr>
              <a:xfrm>
                <a:off x="329184" y="4788508"/>
                <a:ext cx="6096000" cy="76944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=2018</m:t>
                      </m:r>
                    </m:oMath>
                  </m:oMathPara>
                </a14:m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EF2918-98BD-C949-A2B3-17987FB1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84" y="4788508"/>
                <a:ext cx="60960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E07655E-B41E-AB45-9F32-CFC3DDEEC9DF}"/>
              </a:ext>
            </a:extLst>
          </p:cNvPr>
          <p:cNvGrpSpPr/>
          <p:nvPr/>
        </p:nvGrpSpPr>
        <p:grpSpPr>
          <a:xfrm>
            <a:off x="3656342" y="2577739"/>
            <a:ext cx="1586365" cy="3038622"/>
            <a:chOff x="1181686" y="2630658"/>
            <a:chExt cx="1586365" cy="303862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6BD977D-1D81-BB4D-BE29-DCB0E0A3E37F}"/>
                </a:ext>
              </a:extLst>
            </p:cNvPr>
            <p:cNvSpPr/>
            <p:nvPr/>
          </p:nvSpPr>
          <p:spPr>
            <a:xfrm>
              <a:off x="2475912" y="2630658"/>
              <a:ext cx="267286" cy="2813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33D870-0E5D-E74B-83A6-2D0D64B9BE27}"/>
                </a:ext>
              </a:extLst>
            </p:cNvPr>
            <p:cNvCxnSpPr/>
            <p:nvPr/>
          </p:nvCxnSpPr>
          <p:spPr>
            <a:xfrm flipV="1">
              <a:off x="2768051" y="2912012"/>
              <a:ext cx="0" cy="2757268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CCC496-A85B-084B-AEFD-22479834C759}"/>
                </a:ext>
              </a:extLst>
            </p:cNvPr>
            <p:cNvCxnSpPr>
              <a:cxnSpLocks/>
            </p:cNvCxnSpPr>
            <p:nvPr/>
          </p:nvCxnSpPr>
          <p:spPr>
            <a:xfrm>
              <a:off x="1181686" y="2771336"/>
              <a:ext cx="1294227" cy="0"/>
            </a:xfrm>
            <a:prstGeom prst="line">
              <a:avLst/>
            </a:prstGeom>
            <a:ln w="635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754733F-3858-794D-A940-77548BF4A2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48" r="80033"/>
          <a:stretch/>
        </p:blipFill>
        <p:spPr>
          <a:xfrm>
            <a:off x="3790555" y="2407494"/>
            <a:ext cx="1158266" cy="3969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F6087A-F29E-753C-04C1-DD012A4F70C5}"/>
                  </a:ext>
                </a:extLst>
              </p:cNvPr>
              <p:cNvSpPr txBox="1"/>
              <p:nvPr/>
            </p:nvSpPr>
            <p:spPr>
              <a:xfrm>
                <a:off x="4114985" y="6032413"/>
                <a:ext cx="18154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=2018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F6087A-F29E-753C-04C1-DD012A4F7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985" y="6032413"/>
                <a:ext cx="1815463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61EEC-BEF2-8446-9E5F-0B4A8FE21964}"/>
                  </a:ext>
                </a:extLst>
              </p:cNvPr>
              <p:cNvSpPr/>
              <p:nvPr/>
            </p:nvSpPr>
            <p:spPr>
              <a:xfrm>
                <a:off x="1472800" y="2190395"/>
                <a:ext cx="2070296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=12.4 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7E61EEC-BEF2-8446-9E5F-0B4A8FE219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800" y="2190395"/>
                <a:ext cx="2070296" cy="11387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96C7C49B-B528-2E17-6C28-85C69C90BF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6135"/>
          <a:stretch/>
        </p:blipFill>
        <p:spPr>
          <a:xfrm>
            <a:off x="69865" y="1667280"/>
            <a:ext cx="6355319" cy="43798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217F31-CC97-E398-62E8-333E0F65AD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F7A234-D4CA-6CA7-2841-42FF7154AEA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8313"/>
          <a:stretch/>
        </p:blipFill>
        <p:spPr>
          <a:xfrm>
            <a:off x="5766816" y="2760149"/>
            <a:ext cx="6355319" cy="801516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02F608A-7FD3-130E-3F0A-EA74976A3FDB}"/>
              </a:ext>
            </a:extLst>
          </p:cNvPr>
          <p:cNvSpPr/>
          <p:nvPr/>
        </p:nvSpPr>
        <p:spPr>
          <a:xfrm>
            <a:off x="3583190" y="2920053"/>
            <a:ext cx="281674" cy="2620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8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5AA1CB-F1EE-0D4E-AF23-A0ECF390BB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672"/>
          <a:stretch/>
        </p:blipFill>
        <p:spPr>
          <a:xfrm>
            <a:off x="622812" y="735874"/>
            <a:ext cx="10715748" cy="17919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9DECB5-6577-EBE6-7953-A6EB53C7CBC2}"/>
              </a:ext>
            </a:extLst>
          </p:cNvPr>
          <p:cNvSpPr txBox="1"/>
          <p:nvPr/>
        </p:nvSpPr>
        <p:spPr>
          <a:xfrm>
            <a:off x="1280" y="-1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3394654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-1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5DFAD-28CB-52AA-CB2F-396BA679E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510" y="511428"/>
            <a:ext cx="6097346" cy="627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4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 to scheduled flows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1DE600-2B23-DD4C-805D-913DC7FCE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19"/>
          <a:stretch/>
        </p:blipFill>
        <p:spPr>
          <a:xfrm>
            <a:off x="977326" y="870990"/>
            <a:ext cx="9964727" cy="1780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80704F-FE98-9D54-3295-F68C83556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21" y="3871873"/>
            <a:ext cx="4092729" cy="11183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F72D6B6-22C9-9C0E-344E-4C95BA04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" y="2576482"/>
            <a:ext cx="5882132" cy="4281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2F36C27-E25C-01B9-0526-43F40F7BBC9C}"/>
              </a:ext>
            </a:extLst>
          </p:cNvPr>
          <p:cNvSpPr/>
          <p:nvPr/>
        </p:nvSpPr>
        <p:spPr>
          <a:xfrm>
            <a:off x="3718560" y="4770120"/>
            <a:ext cx="146304" cy="1463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9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Early growth is assumed to be exponential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C28AA2-DE7D-974A-8A22-33244DF24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13" y="3605458"/>
            <a:ext cx="3801863" cy="2163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783A-8D77-0E4E-A95F-7DF811CFE34C}"/>
                  </a:ext>
                </a:extLst>
              </p:cNvPr>
              <p:cNvSpPr txBox="1"/>
              <p:nvPr/>
            </p:nvSpPr>
            <p:spPr>
              <a:xfrm>
                <a:off x="7529059" y="1883603"/>
                <a:ext cx="44678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annual growth rate is given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. Here we compare two slightly different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values, 2.2% and 2.3%, since the industrial revolution.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2AE783A-8D77-0E4E-A95F-7DF811CFE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59" y="1883603"/>
                <a:ext cx="4467869" cy="1569660"/>
              </a:xfrm>
              <a:prstGeom prst="rect">
                <a:avLst/>
              </a:prstGeom>
              <a:blipFill>
                <a:blip r:embed="rId5"/>
                <a:stretch>
                  <a:fillRect l="-1983" t="-3226" r="-2550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01967-B066-2F46-8352-164CE1139CBD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C01967-B066-2F46-8352-164CE1139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6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7BCC-E27B-314F-9CEB-6D47B6E6C224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FF7BCC-E27B-314F-9CEB-6D47B6E6C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380CF8F-3C29-6965-3510-B741F4944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Exponential growth is characterized by a doubling time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E783A-8D77-0E4E-A95F-7DF811CFE34C}"/>
              </a:ext>
            </a:extLst>
          </p:cNvPr>
          <p:cNvSpPr txBox="1"/>
          <p:nvPr/>
        </p:nvSpPr>
        <p:spPr>
          <a:xfrm>
            <a:off x="7529061" y="1990445"/>
            <a:ext cx="3276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Start at some time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F72558-AC24-0D4C-A056-68F598813D0C}"/>
              </a:ext>
            </a:extLst>
          </p:cNvPr>
          <p:cNvCxnSpPr>
            <a:cxnSpLocks/>
          </p:cNvCxnSpPr>
          <p:nvPr/>
        </p:nvCxnSpPr>
        <p:spPr>
          <a:xfrm flipH="1">
            <a:off x="1557430" y="5779205"/>
            <a:ext cx="5574890" cy="0"/>
          </a:xfrm>
          <a:prstGeom prst="line">
            <a:avLst/>
          </a:prstGeom>
          <a:ln w="38100">
            <a:solidFill>
              <a:schemeClr val="accent1">
                <a:alpha val="4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C443E1-CE4C-9641-B4A3-F895D2A5A3D0}"/>
              </a:ext>
            </a:extLst>
          </p:cNvPr>
          <p:cNvGrpSpPr/>
          <p:nvPr/>
        </p:nvGrpSpPr>
        <p:grpSpPr>
          <a:xfrm>
            <a:off x="1630168" y="5456150"/>
            <a:ext cx="4119272" cy="365760"/>
            <a:chOff x="1630168" y="5456150"/>
            <a:chExt cx="4119272" cy="3657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D26FF2-953F-EE4F-BB23-991BA2D89CBB}"/>
                </a:ext>
              </a:extLst>
            </p:cNvPr>
            <p:cNvCxnSpPr/>
            <p:nvPr/>
          </p:nvCxnSpPr>
          <p:spPr>
            <a:xfrm>
              <a:off x="5749440" y="5456150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293BCA-991A-A646-AFE2-524E0180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8" y="5466541"/>
              <a:ext cx="4119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Up Arrow 28">
            <a:extLst>
              <a:ext uri="{FF2B5EF4-FFF2-40B4-BE49-F238E27FC236}">
                <a16:creationId xmlns:a16="http://schemas.microsoft.com/office/drawing/2014/main" id="{A5ACCD54-D98C-5B45-9F26-DB6B8B684816}"/>
              </a:ext>
            </a:extLst>
          </p:cNvPr>
          <p:cNvSpPr/>
          <p:nvPr/>
        </p:nvSpPr>
        <p:spPr>
          <a:xfrm>
            <a:off x="2597727" y="5466541"/>
            <a:ext cx="207818" cy="312664"/>
          </a:xfrm>
          <a:prstGeom prst="upArrow">
            <a:avLst/>
          </a:prstGeom>
          <a:solidFill>
            <a:schemeClr val="tx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3B03D87-2A28-6EBC-BCAD-84754DD127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Exponential growth is characterized by a doubling time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E783A-8D77-0E4E-A95F-7DF811CFE34C}"/>
              </a:ext>
            </a:extLst>
          </p:cNvPr>
          <p:cNvSpPr txBox="1"/>
          <p:nvPr/>
        </p:nvSpPr>
        <p:spPr>
          <a:xfrm>
            <a:off x="7529061" y="1990445"/>
            <a:ext cx="3276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Doubles after 30 years</a:t>
            </a:r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F72558-AC24-0D4C-A056-68F598813D0C}"/>
              </a:ext>
            </a:extLst>
          </p:cNvPr>
          <p:cNvCxnSpPr>
            <a:cxnSpLocks/>
          </p:cNvCxnSpPr>
          <p:nvPr/>
        </p:nvCxnSpPr>
        <p:spPr>
          <a:xfrm flipH="1">
            <a:off x="1557430" y="5779205"/>
            <a:ext cx="5574890" cy="0"/>
          </a:xfrm>
          <a:prstGeom prst="line">
            <a:avLst/>
          </a:prstGeom>
          <a:ln w="38100">
            <a:solidFill>
              <a:schemeClr val="accent1">
                <a:alpha val="4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C443E1-CE4C-9641-B4A3-F895D2A5A3D0}"/>
              </a:ext>
            </a:extLst>
          </p:cNvPr>
          <p:cNvGrpSpPr/>
          <p:nvPr/>
        </p:nvGrpSpPr>
        <p:grpSpPr>
          <a:xfrm>
            <a:off x="1532852" y="5136116"/>
            <a:ext cx="4563148" cy="685794"/>
            <a:chOff x="1532852" y="5136116"/>
            <a:chExt cx="4563148" cy="6857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D26FF2-953F-EE4F-BB23-991BA2D89CBB}"/>
                </a:ext>
              </a:extLst>
            </p:cNvPr>
            <p:cNvCxnSpPr/>
            <p:nvPr/>
          </p:nvCxnSpPr>
          <p:spPr>
            <a:xfrm>
              <a:off x="5749440" y="5456150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293BCA-991A-A646-AFE2-524E0180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8" y="5466541"/>
              <a:ext cx="4119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EDBA1-9F1F-414C-AF4B-0E07F45F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2852" y="5136116"/>
              <a:ext cx="45631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1E4F6A-C3CD-3B45-A3E9-CED2AE398F31}"/>
                </a:ext>
              </a:extLst>
            </p:cNvPr>
            <p:cNvCxnSpPr>
              <a:cxnSpLocks/>
            </p:cNvCxnSpPr>
            <p:nvPr/>
          </p:nvCxnSpPr>
          <p:spPr>
            <a:xfrm>
              <a:off x="6085609" y="5136116"/>
              <a:ext cx="0" cy="64308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04D3DFB-34E1-1543-9764-0A61F195A40A}"/>
              </a:ext>
            </a:extLst>
          </p:cNvPr>
          <p:cNvGrpSpPr/>
          <p:nvPr/>
        </p:nvGrpSpPr>
        <p:grpSpPr>
          <a:xfrm>
            <a:off x="2597727" y="5136116"/>
            <a:ext cx="627245" cy="643089"/>
            <a:chOff x="2597727" y="5136116"/>
            <a:chExt cx="627245" cy="643089"/>
          </a:xfrm>
        </p:grpSpPr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id="{A5ACCD54-D98C-5B45-9F26-DB6B8B684816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id="{DDE32222-F58F-D74E-ADAB-35C6E3B65C65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Up Arrow 30">
            <a:extLst>
              <a:ext uri="{FF2B5EF4-FFF2-40B4-BE49-F238E27FC236}">
                <a16:creationId xmlns:a16="http://schemas.microsoft.com/office/drawing/2014/main" id="{2C864B96-D0A8-0241-BE03-4DA9D4047E1A}"/>
              </a:ext>
            </a:extLst>
          </p:cNvPr>
          <p:cNvSpPr/>
          <p:nvPr/>
        </p:nvSpPr>
        <p:spPr>
          <a:xfrm rot="5400000">
            <a:off x="5817985" y="5420705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F264836-D760-4F49-9E6A-19CBD50F4F9B}"/>
              </a:ext>
            </a:extLst>
          </p:cNvPr>
          <p:cNvGrpSpPr/>
          <p:nvPr/>
        </p:nvGrpSpPr>
        <p:grpSpPr>
          <a:xfrm>
            <a:off x="7863037" y="2460638"/>
            <a:ext cx="627245" cy="643089"/>
            <a:chOff x="2597727" y="5136116"/>
            <a:chExt cx="627245" cy="643089"/>
          </a:xfrm>
        </p:grpSpPr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2C9C80A9-A121-F646-AB2F-9C92506951DB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CC34E43E-D25F-2042-8835-4AAB392D75B3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Up Arrow 35">
            <a:extLst>
              <a:ext uri="{FF2B5EF4-FFF2-40B4-BE49-F238E27FC236}">
                <a16:creationId xmlns:a16="http://schemas.microsoft.com/office/drawing/2014/main" id="{189A27CC-1BE2-6F44-BE6D-692B10C6664D}"/>
              </a:ext>
            </a:extLst>
          </p:cNvPr>
          <p:cNvSpPr/>
          <p:nvPr/>
        </p:nvSpPr>
        <p:spPr>
          <a:xfrm rot="5400000">
            <a:off x="10545291" y="3168759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EBF9EF-73FF-E54F-A7B9-DF57D19B6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46200B-3ED1-B644-B22D-50653381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D4FABF-A2D3-5B65-4757-75B663220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8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Exponential growth is characterized by a doubling time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75C76A-FA12-734B-B7B9-2099772E1272}"/>
              </a:ext>
            </a:extLst>
          </p:cNvPr>
          <p:cNvSpPr/>
          <p:nvPr/>
        </p:nvSpPr>
        <p:spPr>
          <a:xfrm rot="5400000">
            <a:off x="5270621" y="735197"/>
            <a:ext cx="291834" cy="1895372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B4919-D25F-A04B-A304-BD7415EF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67" y="1484352"/>
            <a:ext cx="6370320" cy="481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E783A-8D77-0E4E-A95F-7DF811CFE34C}"/>
              </a:ext>
            </a:extLst>
          </p:cNvPr>
          <p:cNvSpPr txBox="1"/>
          <p:nvPr/>
        </p:nvSpPr>
        <p:spPr>
          <a:xfrm>
            <a:off x="7529061" y="1990445"/>
            <a:ext cx="3240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Doubles again after another 30 years!</a:t>
            </a:r>
          </a:p>
          <a:p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F72558-AC24-0D4C-A056-68F598813D0C}"/>
              </a:ext>
            </a:extLst>
          </p:cNvPr>
          <p:cNvCxnSpPr>
            <a:cxnSpLocks/>
          </p:cNvCxnSpPr>
          <p:nvPr/>
        </p:nvCxnSpPr>
        <p:spPr>
          <a:xfrm flipH="1">
            <a:off x="1557430" y="5779205"/>
            <a:ext cx="5574890" cy="0"/>
          </a:xfrm>
          <a:prstGeom prst="line">
            <a:avLst/>
          </a:prstGeom>
          <a:ln w="38100">
            <a:solidFill>
              <a:schemeClr val="accent1">
                <a:alpha val="44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C443E1-CE4C-9641-B4A3-F895D2A5A3D0}"/>
              </a:ext>
            </a:extLst>
          </p:cNvPr>
          <p:cNvGrpSpPr/>
          <p:nvPr/>
        </p:nvGrpSpPr>
        <p:grpSpPr>
          <a:xfrm>
            <a:off x="1532852" y="5136116"/>
            <a:ext cx="4563148" cy="685794"/>
            <a:chOff x="1532852" y="5136116"/>
            <a:chExt cx="4563148" cy="6857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D26FF2-953F-EE4F-BB23-991BA2D89CBB}"/>
                </a:ext>
              </a:extLst>
            </p:cNvPr>
            <p:cNvCxnSpPr/>
            <p:nvPr/>
          </p:nvCxnSpPr>
          <p:spPr>
            <a:xfrm>
              <a:off x="5749440" y="5456150"/>
              <a:ext cx="0" cy="36576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6293BCA-991A-A646-AFE2-524E0180C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8" y="5466541"/>
              <a:ext cx="4119272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EDBA1-9F1F-414C-AF4B-0E07F45F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2852" y="5136116"/>
              <a:ext cx="4563148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61E4F6A-C3CD-3B45-A3E9-CED2AE398F31}"/>
                </a:ext>
              </a:extLst>
            </p:cNvPr>
            <p:cNvCxnSpPr>
              <a:cxnSpLocks/>
            </p:cNvCxnSpPr>
            <p:nvPr/>
          </p:nvCxnSpPr>
          <p:spPr>
            <a:xfrm>
              <a:off x="6085609" y="5136116"/>
              <a:ext cx="0" cy="643089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8258BF-AFE1-E34A-99E1-FA7CF784343F}"/>
              </a:ext>
            </a:extLst>
          </p:cNvPr>
          <p:cNvGrpSpPr/>
          <p:nvPr/>
        </p:nvGrpSpPr>
        <p:grpSpPr>
          <a:xfrm>
            <a:off x="1630167" y="4506668"/>
            <a:ext cx="4744872" cy="1284069"/>
            <a:chOff x="1630167" y="4506668"/>
            <a:chExt cx="4744872" cy="128406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06E817-A519-9B40-93E8-3D13758027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67" y="4506668"/>
              <a:ext cx="4734057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0CBF83-DA53-314D-87A0-2EF6FC909605}"/>
                </a:ext>
              </a:extLst>
            </p:cNvPr>
            <p:cNvCxnSpPr>
              <a:cxnSpLocks/>
            </p:cNvCxnSpPr>
            <p:nvPr/>
          </p:nvCxnSpPr>
          <p:spPr>
            <a:xfrm>
              <a:off x="6364224" y="4517819"/>
              <a:ext cx="10815" cy="127291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Up Arrow 20">
            <a:extLst>
              <a:ext uri="{FF2B5EF4-FFF2-40B4-BE49-F238E27FC236}">
                <a16:creationId xmlns:a16="http://schemas.microsoft.com/office/drawing/2014/main" id="{E54D9D15-9315-0E49-A10C-64153716502F}"/>
              </a:ext>
            </a:extLst>
          </p:cNvPr>
          <p:cNvSpPr/>
          <p:nvPr/>
        </p:nvSpPr>
        <p:spPr>
          <a:xfrm rot="5400000">
            <a:off x="5817985" y="5420705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8DB62C10-235B-9049-BB29-865047E0AFDB}"/>
              </a:ext>
            </a:extLst>
          </p:cNvPr>
          <p:cNvSpPr/>
          <p:nvPr/>
        </p:nvSpPr>
        <p:spPr>
          <a:xfrm rot="5400000">
            <a:off x="6148804" y="5428140"/>
            <a:ext cx="207818" cy="312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E9A0408-5235-B348-B4FB-A1BD2EE00FCA}"/>
              </a:ext>
            </a:extLst>
          </p:cNvPr>
          <p:cNvGrpSpPr/>
          <p:nvPr/>
        </p:nvGrpSpPr>
        <p:grpSpPr>
          <a:xfrm>
            <a:off x="2597727" y="4552889"/>
            <a:ext cx="1040906" cy="1226316"/>
            <a:chOff x="2597727" y="4552889"/>
            <a:chExt cx="1040906" cy="1226316"/>
          </a:xfrm>
        </p:grpSpPr>
        <p:sp>
          <p:nvSpPr>
            <p:cNvPr id="29" name="Up Arrow 28">
              <a:extLst>
                <a:ext uri="{FF2B5EF4-FFF2-40B4-BE49-F238E27FC236}">
                  <a16:creationId xmlns:a16="http://schemas.microsoft.com/office/drawing/2014/main" id="{A5ACCD54-D98C-5B45-9F26-DB6B8B684816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Up Arrow 29">
              <a:extLst>
                <a:ext uri="{FF2B5EF4-FFF2-40B4-BE49-F238E27FC236}">
                  <a16:creationId xmlns:a16="http://schemas.microsoft.com/office/drawing/2014/main" id="{DDE32222-F58F-D74E-ADAB-35C6E3B65C65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Up Arrow 22">
              <a:extLst>
                <a:ext uri="{FF2B5EF4-FFF2-40B4-BE49-F238E27FC236}">
                  <a16:creationId xmlns:a16="http://schemas.microsoft.com/office/drawing/2014/main" id="{319AAA59-1C1B-1347-B809-EAEE1CA1E125}"/>
                </a:ext>
              </a:extLst>
            </p:cNvPr>
            <p:cNvSpPr/>
            <p:nvPr/>
          </p:nvSpPr>
          <p:spPr>
            <a:xfrm>
              <a:off x="3447147" y="4552889"/>
              <a:ext cx="191486" cy="1224805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3D6F89-8B79-684D-95FB-5C7E08DAA027}"/>
              </a:ext>
            </a:extLst>
          </p:cNvPr>
          <p:cNvGrpSpPr/>
          <p:nvPr/>
        </p:nvGrpSpPr>
        <p:grpSpPr>
          <a:xfrm>
            <a:off x="10477916" y="3223506"/>
            <a:ext cx="654635" cy="211534"/>
            <a:chOff x="10565329" y="3965279"/>
            <a:chExt cx="654635" cy="211534"/>
          </a:xfrm>
        </p:grpSpPr>
        <p:sp>
          <p:nvSpPr>
            <p:cNvPr id="26" name="Up Arrow 25">
              <a:extLst>
                <a:ext uri="{FF2B5EF4-FFF2-40B4-BE49-F238E27FC236}">
                  <a16:creationId xmlns:a16="http://schemas.microsoft.com/office/drawing/2014/main" id="{FEDA8703-E0D4-1541-8E4F-7E2A7F76D8A9}"/>
                </a:ext>
              </a:extLst>
            </p:cNvPr>
            <p:cNvSpPr/>
            <p:nvPr/>
          </p:nvSpPr>
          <p:spPr>
            <a:xfrm rot="5400000">
              <a:off x="10617752" y="3916572"/>
              <a:ext cx="207818" cy="31266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Up Arrow 31">
              <a:extLst>
                <a:ext uri="{FF2B5EF4-FFF2-40B4-BE49-F238E27FC236}">
                  <a16:creationId xmlns:a16="http://schemas.microsoft.com/office/drawing/2014/main" id="{6B6E71F2-0BF5-1D48-BB16-62D1DE25C824}"/>
                </a:ext>
              </a:extLst>
            </p:cNvPr>
            <p:cNvSpPr/>
            <p:nvPr/>
          </p:nvSpPr>
          <p:spPr>
            <a:xfrm rot="5400000">
              <a:off x="10959723" y="3912856"/>
              <a:ext cx="207818" cy="312664"/>
            </a:xfrm>
            <a:prstGeom prst="up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C294CE-52F4-B045-8DA9-3CAFEA500964}"/>
              </a:ext>
            </a:extLst>
          </p:cNvPr>
          <p:cNvGrpSpPr/>
          <p:nvPr/>
        </p:nvGrpSpPr>
        <p:grpSpPr>
          <a:xfrm>
            <a:off x="7870712" y="1752909"/>
            <a:ext cx="1057218" cy="1350594"/>
            <a:chOff x="2597727" y="4428611"/>
            <a:chExt cx="1057218" cy="1350594"/>
          </a:xfrm>
        </p:grpSpPr>
        <p:sp>
          <p:nvSpPr>
            <p:cNvPr id="34" name="Up Arrow 33">
              <a:extLst>
                <a:ext uri="{FF2B5EF4-FFF2-40B4-BE49-F238E27FC236}">
                  <a16:creationId xmlns:a16="http://schemas.microsoft.com/office/drawing/2014/main" id="{7AFD63BE-F4FB-C04E-B8F2-AE697F49BF66}"/>
                </a:ext>
              </a:extLst>
            </p:cNvPr>
            <p:cNvSpPr/>
            <p:nvPr/>
          </p:nvSpPr>
          <p:spPr>
            <a:xfrm>
              <a:off x="2597727" y="5466541"/>
              <a:ext cx="207818" cy="312664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F5AFC50C-CF83-594B-B359-B17901660FFB}"/>
                </a:ext>
              </a:extLst>
            </p:cNvPr>
            <p:cNvSpPr/>
            <p:nvPr/>
          </p:nvSpPr>
          <p:spPr>
            <a:xfrm>
              <a:off x="3017173" y="5136116"/>
              <a:ext cx="207799" cy="643089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9CA361CE-62F5-984E-A7DB-EDA1E29D42FF}"/>
                </a:ext>
              </a:extLst>
            </p:cNvPr>
            <p:cNvSpPr/>
            <p:nvPr/>
          </p:nvSpPr>
          <p:spPr>
            <a:xfrm>
              <a:off x="3447147" y="4428611"/>
              <a:ext cx="207798" cy="1349083"/>
            </a:xfrm>
            <a:prstGeom prst="upArrow">
              <a:avLst/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752D6-9C2F-F048-AE3F-D7407E964817}"/>
                  </a:ext>
                </a:extLst>
              </p:cNvPr>
              <p:cNvSpPr txBox="1"/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𝑘𝑡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1752D6-9C2F-F048-AE3F-D7407E964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48" y="2706624"/>
                <a:ext cx="2713204" cy="553998"/>
              </a:xfrm>
              <a:prstGeom prst="rect">
                <a:avLst/>
              </a:prstGeom>
              <a:blipFill>
                <a:blip r:embed="rId4"/>
                <a:stretch>
                  <a:fillRect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FAD93-196F-9D41-A251-EF6ABCC71797}"/>
                  </a:ext>
                </a:extLst>
              </p:cNvPr>
              <p:cNvSpPr txBox="1"/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3FAD93-196F-9D41-A251-EF6ABCC71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24" y="6188916"/>
                <a:ext cx="2713204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289D3162-F407-2743-B344-A912CD70CF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94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Decarbonization is assumed to follow a step-down sigmoid function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44BEE7-8D3E-4149-A87A-255BC1EF984A}"/>
              </a:ext>
            </a:extLst>
          </p:cNvPr>
          <p:cNvGrpSpPr/>
          <p:nvPr/>
        </p:nvGrpSpPr>
        <p:grpSpPr>
          <a:xfrm>
            <a:off x="670560" y="2030428"/>
            <a:ext cx="4861814" cy="3672899"/>
            <a:chOff x="670560" y="2030428"/>
            <a:chExt cx="4861814" cy="36728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89529A-23C1-A744-8039-0757AE67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" y="2030428"/>
              <a:ext cx="4861814" cy="36728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/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235E017B-19E2-A34C-B228-71A55B1BD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43" y="2135934"/>
            <a:ext cx="5734113" cy="19361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950E17-68EE-2530-7D98-AAED1D18B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474" y="611167"/>
            <a:ext cx="4092729" cy="1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6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444BEE7-8D3E-4149-A87A-255BC1EF984A}"/>
              </a:ext>
            </a:extLst>
          </p:cNvPr>
          <p:cNvGrpSpPr/>
          <p:nvPr/>
        </p:nvGrpSpPr>
        <p:grpSpPr>
          <a:xfrm>
            <a:off x="670560" y="2030428"/>
            <a:ext cx="4861814" cy="3672899"/>
            <a:chOff x="670560" y="2030428"/>
            <a:chExt cx="4861814" cy="36728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89529A-23C1-A744-8039-0757AE67E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0560" y="2030428"/>
              <a:ext cx="4861814" cy="36728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/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𝑑𝑜𝑤𝑛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EF78A5-5869-7E4D-84B4-D8CA5B9261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710" y="2379774"/>
                  <a:ext cx="234086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27723D4-0028-DD47-A0B1-C6259C95B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8143" y="2135934"/>
            <a:ext cx="5734113" cy="19361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6A150F-CC60-5F44-827D-99B292C45041}"/>
              </a:ext>
            </a:extLst>
          </p:cNvPr>
          <p:cNvSpPr txBox="1"/>
          <p:nvPr/>
        </p:nvSpPr>
        <p:spPr>
          <a:xfrm>
            <a:off x="5815584" y="4365010"/>
            <a:ext cx="63886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t</a:t>
            </a:r>
            <a:r>
              <a:rPr lang="en-US" sz="2200" dirty="0"/>
              <a:t> is an array of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t_trans</a:t>
            </a:r>
            <a:r>
              <a:rPr lang="en-US" sz="2200" b="1" dirty="0"/>
              <a:t> </a:t>
            </a:r>
            <a:r>
              <a:rPr lang="en-US" sz="2200" dirty="0"/>
              <a:t>is the transition year (2040)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delta_t_trans</a:t>
            </a:r>
            <a:r>
              <a:rPr lang="en-US" sz="2200" b="1" dirty="0"/>
              <a:t> </a:t>
            </a:r>
            <a:r>
              <a:rPr lang="en-US" sz="2200" dirty="0"/>
              <a:t>is the transition time (20 years*)</a:t>
            </a:r>
          </a:p>
          <a:p>
            <a:endParaRPr lang="en-US" sz="2200" dirty="0"/>
          </a:p>
          <a:p>
            <a:r>
              <a:rPr lang="en-US" sz="2200" dirty="0"/>
              <a:t>Meaning, it takes 20 years to go from .8 to .2 (the </a:t>
            </a:r>
            <a:r>
              <a:rPr lang="en-US" sz="2200" b="1" dirty="0"/>
              <a:t>“80/20 rule”</a:t>
            </a:r>
            <a:r>
              <a:rPr lang="en-US" sz="22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580C9-234D-754D-BD03-47EDE7D80131}"/>
              </a:ext>
            </a:extLst>
          </p:cNvPr>
          <p:cNvSpPr txBox="1"/>
          <p:nvPr/>
        </p:nvSpPr>
        <p:spPr>
          <a:xfrm>
            <a:off x="1280" y="0"/>
            <a:ext cx="1219072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Decarbonization is assumed to follow a step-down sigmoid function</a:t>
            </a:r>
          </a:p>
        </p:txBody>
      </p:sp>
    </p:spTree>
    <p:extLst>
      <p:ext uri="{BB962C8B-B14F-4D97-AF65-F5344CB8AC3E}">
        <p14:creationId xmlns:p14="http://schemas.microsoft.com/office/powerpoint/2010/main" val="28678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/>
              <p:nvPr/>
            </p:nvSpPr>
            <p:spPr>
              <a:xfrm>
                <a:off x="1280" y="0"/>
                <a:ext cx="12190720" cy="494751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“Scaffolded learning” =&gt; you get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r>
                  <a:rPr lang="en-US" sz="2400" b="1" dirty="0"/>
                  <a:t> function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C23C7-FF91-034C-B9DA-3C6CE8110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" y="0"/>
                <a:ext cx="12190720" cy="494751"/>
              </a:xfrm>
              <a:prstGeom prst="rect">
                <a:avLst/>
              </a:prstGeom>
              <a:blipFill>
                <a:blip r:embed="rId2"/>
                <a:stretch>
                  <a:fillRect l="-832" t="-769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5F23844D-7C5B-1241-B612-344D569F3AA5}"/>
              </a:ext>
            </a:extLst>
          </p:cNvPr>
          <p:cNvGrpSpPr/>
          <p:nvPr/>
        </p:nvGrpSpPr>
        <p:grpSpPr>
          <a:xfrm>
            <a:off x="401574" y="869708"/>
            <a:ext cx="4675409" cy="3463266"/>
            <a:chOff x="328422" y="894092"/>
            <a:chExt cx="4675409" cy="34632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CFAA2B-242E-1D4B-8F4B-1E569924A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8422" y="894092"/>
              <a:ext cx="4675409" cy="346326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/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3824270-25EA-8049-88F2-2BA595DF3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3728" y="2169671"/>
                  <a:ext cx="2340864" cy="490199"/>
                </a:xfrm>
                <a:prstGeom prst="rect">
                  <a:avLst/>
                </a:prstGeom>
                <a:blipFill>
                  <a:blip r:embed="rId4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Up Arrow 8">
            <a:extLst>
              <a:ext uri="{FF2B5EF4-FFF2-40B4-BE49-F238E27FC236}">
                <a16:creationId xmlns:a16="http://schemas.microsoft.com/office/drawing/2014/main" id="{DF3C94E3-8DD7-DA46-9260-5751289DB64C}"/>
              </a:ext>
            </a:extLst>
          </p:cNvPr>
          <p:cNvSpPr/>
          <p:nvPr/>
        </p:nvSpPr>
        <p:spPr>
          <a:xfrm>
            <a:off x="2529840" y="4383598"/>
            <a:ext cx="694944" cy="4860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9EE14-7EED-9B46-A718-49313D559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" y="5137873"/>
            <a:ext cx="11667744" cy="17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17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373</Words>
  <Application>Microsoft Macintosh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Gobal carbon fluxes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72</cp:revision>
  <dcterms:created xsi:type="dcterms:W3CDTF">2021-09-25T22:03:07Z</dcterms:created>
  <dcterms:modified xsi:type="dcterms:W3CDTF">2023-09-27T17:42:28Z</dcterms:modified>
</cp:coreProperties>
</file>