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1868" r:id="rId3"/>
    <p:sldId id="18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6"/>
    <p:restoredTop sz="94835"/>
  </p:normalViewPr>
  <p:slideViewPr>
    <p:cSldViewPr snapToGrid="0" snapToObjects="1">
      <p:cViewPr varScale="1">
        <p:scale>
          <a:sx n="105" d="100"/>
          <a:sy n="105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6A1C6-E471-BF41-BBF9-CF9DA8526259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8D31-7B83-B447-A863-4D6DAE0D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4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0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gbp.net/news/features/features/havewereachedpeakco2.5.1b8ae20512db692f2a680003465.html" TargetMode="Externa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 in Earth’s climate system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85" y="585564"/>
            <a:ext cx="8850869" cy="59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B7CF7D-B766-4342-8586-ED5F21DC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6" y="541722"/>
            <a:ext cx="6364225" cy="28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05409F9-A26C-A945-9F1E-F950ED38B2CE}"/>
              </a:ext>
            </a:extLst>
          </p:cNvPr>
          <p:cNvGrpSpPr/>
          <p:nvPr/>
        </p:nvGrpSpPr>
        <p:grpSpPr>
          <a:xfrm>
            <a:off x="833019" y="3401568"/>
            <a:ext cx="7433157" cy="2812359"/>
            <a:chOff x="833019" y="3962400"/>
            <a:chExt cx="7433157" cy="2812359"/>
          </a:xfrm>
        </p:grpSpPr>
        <p:pic>
          <p:nvPicPr>
            <p:cNvPr id="22" name="Picture 6" descr="Image result for cumulative gtc emissions to date">
              <a:extLst>
                <a:ext uri="{FF2B5EF4-FFF2-40B4-BE49-F238E27FC236}">
                  <a16:creationId xmlns:a16="http://schemas.microsoft.com/office/drawing/2014/main" id="{84D2A8AA-6F70-004A-A6B8-EF96537B0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813" y="3962400"/>
              <a:ext cx="4631363" cy="281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6DC390-EC44-9F4F-97D4-5548C73DAD56}"/>
                </a:ext>
              </a:extLst>
            </p:cNvPr>
            <p:cNvSpPr txBox="1"/>
            <p:nvPr/>
          </p:nvSpPr>
          <p:spPr>
            <a:xfrm>
              <a:off x="833019" y="4694110"/>
              <a:ext cx="184244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hlinkClick r:id="rId5"/>
                </a:rPr>
                <a:t>http://</a:t>
              </a:r>
              <a:r>
                <a:rPr lang="en-US" sz="1200" dirty="0" err="1">
                  <a:hlinkClick r:id="rId5"/>
                </a:rPr>
                <a:t>www.igbp.net</a:t>
              </a:r>
              <a:r>
                <a:rPr lang="en-US" sz="1200" dirty="0">
                  <a:hlinkClick r:id="rId5"/>
                </a:rPr>
                <a:t>/news/features/features/havewereachedpeakco2.5.1b8ae20512db692f2a680003465.html</a:t>
              </a:r>
              <a:endParaRPr lang="en-US" sz="1200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716DE29-538E-4854-46DC-A97520121C4F}"/>
              </a:ext>
            </a:extLst>
          </p:cNvPr>
          <p:cNvSpPr/>
          <p:nvPr/>
        </p:nvSpPr>
        <p:spPr>
          <a:xfrm>
            <a:off x="6046198" y="1167062"/>
            <a:ext cx="105374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A5B4D-1EBB-60D0-99FA-EF1A91400C8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Cumulative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9750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46A432-F57B-6AA9-0C1B-976A88C9C3BF}"/>
              </a:ext>
            </a:extLst>
          </p:cNvPr>
          <p:cNvGrpSpPr/>
          <p:nvPr/>
        </p:nvGrpSpPr>
        <p:grpSpPr>
          <a:xfrm>
            <a:off x="4340352" y="46719"/>
            <a:ext cx="7947223" cy="5823271"/>
            <a:chOff x="5730240" y="3556"/>
            <a:chExt cx="7947223" cy="582327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00749E-7D63-1D45-A1E8-1618D511CE5D}"/>
                </a:ext>
              </a:extLst>
            </p:cNvPr>
            <p:cNvGrpSpPr/>
            <p:nvPr/>
          </p:nvGrpSpPr>
          <p:grpSpPr>
            <a:xfrm>
              <a:off x="5730240" y="3556"/>
              <a:ext cx="7667657" cy="5823271"/>
              <a:chOff x="2675466" y="219456"/>
              <a:chExt cx="8595266" cy="668731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C0439CE-E639-B542-A9B0-8B2F405C156B}"/>
                  </a:ext>
                </a:extLst>
              </p:cNvPr>
              <p:cNvGrpSpPr/>
              <p:nvPr/>
            </p:nvGrpSpPr>
            <p:grpSpPr>
              <a:xfrm>
                <a:off x="2675466" y="219456"/>
                <a:ext cx="6364225" cy="6687311"/>
                <a:chOff x="2675466" y="219456"/>
                <a:chExt cx="6364225" cy="6687311"/>
              </a:xfrm>
            </p:grpSpPr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id="{4CAE1A6B-B4F8-3F49-B5C6-3BF07983DA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5466" y="3840480"/>
                  <a:ext cx="6364225" cy="30662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79FC84D-8C01-1D45-96EB-ED58D7B39D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5466" y="219456"/>
                  <a:ext cx="6364225" cy="37917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7070FD-0B54-8F46-B3BA-7AED081D024A}"/>
                  </a:ext>
                </a:extLst>
              </p:cNvPr>
              <p:cNvSpPr txBox="1"/>
              <p:nvPr/>
            </p:nvSpPr>
            <p:spPr>
              <a:xfrm>
                <a:off x="6808650" y="5017163"/>
                <a:ext cx="4462082" cy="1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It’s thought that  ~</a:t>
                </a:r>
                <a:r>
                  <a:rPr lang="en-US" sz="2200" b="1" dirty="0"/>
                  <a:t>4000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GtC</a:t>
                </a:r>
                <a:r>
                  <a:rPr lang="en-US" sz="2200" dirty="0"/>
                  <a:t> is the total Earth reserve, so </a:t>
                </a:r>
                <a:r>
                  <a:rPr lang="en-US" sz="2200" b="1" dirty="0"/>
                  <a:t>~75% </a:t>
                </a:r>
                <a:r>
                  <a:rPr lang="en-US" sz="2200" dirty="0"/>
                  <a:t>will be left in the ground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1D74BA-BCB6-0D56-2DE0-D33882F75439}"/>
                </a:ext>
              </a:extLst>
            </p:cNvPr>
            <p:cNvGrpSpPr/>
            <p:nvPr/>
          </p:nvGrpSpPr>
          <p:grpSpPr>
            <a:xfrm>
              <a:off x="8734397" y="758493"/>
              <a:ext cx="4943066" cy="3711369"/>
              <a:chOff x="8734397" y="758493"/>
              <a:chExt cx="4943066" cy="371136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2D068F1-2408-B907-CCF8-8FD9BA758396}"/>
                  </a:ext>
                </a:extLst>
              </p:cNvPr>
              <p:cNvSpPr/>
              <p:nvPr/>
            </p:nvSpPr>
            <p:spPr>
              <a:xfrm>
                <a:off x="8734397" y="758493"/>
                <a:ext cx="105374" cy="1097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5812AA5-8482-D455-0FA9-BEAB3968740D}"/>
                  </a:ext>
                </a:extLst>
              </p:cNvPr>
              <p:cNvSpPr/>
              <p:nvPr/>
            </p:nvSpPr>
            <p:spPr>
              <a:xfrm>
                <a:off x="8734397" y="4360134"/>
                <a:ext cx="105374" cy="1097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A0A687-9516-F145-BA16-9D9D59D14767}"/>
                  </a:ext>
                </a:extLst>
              </p:cNvPr>
              <p:cNvSpPr txBox="1"/>
              <p:nvPr/>
            </p:nvSpPr>
            <p:spPr>
              <a:xfrm>
                <a:off x="9406025" y="3485284"/>
                <a:ext cx="42714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Almost </a:t>
                </a:r>
                <a:r>
                  <a:rPr lang="en-US" sz="2200" b="1" dirty="0"/>
                  <a:t>1000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GtC</a:t>
                </a:r>
                <a:r>
                  <a:rPr lang="en-US" sz="2200" dirty="0"/>
                  <a:t> eventually burned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693921" cy="457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Math behind </a:t>
            </a:r>
            <a:r>
              <a:rPr lang="en-US" sz="2400" b="1" dirty="0" err="1">
                <a:latin typeface="+mn-lt"/>
              </a:rPr>
              <a:t>CumulativeAnalysis</a:t>
            </a:r>
            <a:endParaRPr lang="en-US" sz="2400" b="1" dirty="0"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46F78D-A51C-E34D-AEA2-885DC8508AF0}"/>
              </a:ext>
            </a:extLst>
          </p:cNvPr>
          <p:cNvGrpSpPr/>
          <p:nvPr/>
        </p:nvGrpSpPr>
        <p:grpSpPr>
          <a:xfrm>
            <a:off x="80706" y="2974449"/>
            <a:ext cx="3756135" cy="1494318"/>
            <a:chOff x="865631" y="3992989"/>
            <a:chExt cx="3756135" cy="14943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005061-AF36-FD42-AF84-D9BCF4739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121" y="4345741"/>
              <a:ext cx="3071749" cy="1141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50A652-92E5-9B42-AB43-8EE2EED7E128}"/>
                </a:ext>
              </a:extLst>
            </p:cNvPr>
            <p:cNvSpPr txBox="1"/>
            <p:nvPr/>
          </p:nvSpPr>
          <p:spPr>
            <a:xfrm>
              <a:off x="865631" y="3992989"/>
              <a:ext cx="37561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Integral calculus math: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49AEB7-C8CF-7C47-BEA0-B10731F8E2C8}"/>
              </a:ext>
            </a:extLst>
          </p:cNvPr>
          <p:cNvGrpSpPr/>
          <p:nvPr/>
        </p:nvGrpSpPr>
        <p:grpSpPr>
          <a:xfrm>
            <a:off x="324546" y="5313617"/>
            <a:ext cx="9460525" cy="1414023"/>
            <a:chOff x="324546" y="5118674"/>
            <a:chExt cx="9460525" cy="141402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2E6BE7-F828-C44A-95B2-0B30826532B1}"/>
                </a:ext>
              </a:extLst>
            </p:cNvPr>
            <p:cNvSpPr txBox="1"/>
            <p:nvPr/>
          </p:nvSpPr>
          <p:spPr>
            <a:xfrm>
              <a:off x="324546" y="5118674"/>
              <a:ext cx="60884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In </a:t>
              </a:r>
              <a:r>
                <a:rPr lang="en-US" sz="3000" b="1" dirty="0" err="1"/>
                <a:t>CumulativeAnalysis</a:t>
              </a:r>
              <a:r>
                <a:rPr lang="en-US" sz="3000" dirty="0"/>
                <a:t>: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D7BAFC6-3E92-6C4E-BAC4-42AE366A7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939" y="5743989"/>
              <a:ext cx="9311132" cy="7887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CC4900-32CF-6745-AD38-EB8F0AF5CE49}"/>
                  </a:ext>
                </a:extLst>
              </p:cNvPr>
              <p:cNvSpPr txBox="1"/>
              <p:nvPr/>
            </p:nvSpPr>
            <p:spPr>
              <a:xfrm>
                <a:off x="62999" y="1114011"/>
                <a:ext cx="5677392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Math:</a:t>
                </a:r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CC4900-32CF-6745-AD38-EB8F0AF5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" y="1114011"/>
                <a:ext cx="5677392" cy="1046440"/>
              </a:xfrm>
              <a:prstGeom prst="rect">
                <a:avLst/>
              </a:prstGeom>
              <a:blipFill>
                <a:blip r:embed="rId7"/>
                <a:stretch>
                  <a:fillRect l="-2450" t="-6024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2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106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Math behind CumulativeAnalysis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78</cp:revision>
  <dcterms:created xsi:type="dcterms:W3CDTF">2021-09-25T22:03:07Z</dcterms:created>
  <dcterms:modified xsi:type="dcterms:W3CDTF">2023-09-25T06:59:47Z</dcterms:modified>
</cp:coreProperties>
</file>