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1964" r:id="rId3"/>
    <p:sldId id="1966" r:id="rId4"/>
    <p:sldId id="1874" r:id="rId5"/>
    <p:sldId id="1967" r:id="rId6"/>
    <p:sldId id="1968" r:id="rId7"/>
    <p:sldId id="1972" r:id="rId8"/>
    <p:sldId id="1873" r:id="rId9"/>
    <p:sldId id="1969" r:id="rId10"/>
    <p:sldId id="1872" r:id="rId11"/>
    <p:sldId id="1970" r:id="rId12"/>
    <p:sldId id="19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/>
    <p:restoredTop sz="94828"/>
  </p:normalViewPr>
  <p:slideViewPr>
    <p:cSldViewPr snapToGrid="0" snapToObjects="1">
      <p:cViewPr>
        <p:scale>
          <a:sx n="95" d="100"/>
          <a:sy n="95" d="100"/>
        </p:scale>
        <p:origin x="113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6A1C6-E471-BF41-BBF9-CF9DA852625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8D31-7B83-B447-A863-4D6DAE0D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351054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127749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42" y="1263585"/>
            <a:ext cx="6357470" cy="42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DA8D56-A28D-241A-9F11-7B1B202BC957}"/>
                  </a:ext>
                </a:extLst>
              </p:cNvPr>
              <p:cNvSpPr txBox="1"/>
              <p:nvPr/>
            </p:nvSpPr>
            <p:spPr>
              <a:xfrm>
                <a:off x="108488" y="1230147"/>
                <a:ext cx="561755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fertilization </a:t>
                </a:r>
                <a:r>
                  <a:rPr lang="en-US" sz="2400" dirty="0"/>
                  <a:t>idea says that more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in the air will result in faster photosynthesis.  So two questions arise in this context, from a modeling perspective: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do we expect the range of atmospheric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concentrations to be, and how much more/less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photosynthesis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will there be?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</a:rPr>
                  <a:t>How might that flux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adapt</a:t>
                </a:r>
                <a:r>
                  <a:rPr lang="en-US" sz="2400" dirty="0">
                    <a:solidFill>
                      <a:srgbClr val="7030A0"/>
                    </a:solidFill>
                  </a:rPr>
                  <a:t> to changing temperatures?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DA8D56-A28D-241A-9F11-7B1B202BC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1230147"/>
                <a:ext cx="5617554" cy="4154984"/>
              </a:xfrm>
              <a:prstGeom prst="rect">
                <a:avLst/>
              </a:prstGeom>
              <a:blipFill>
                <a:blip r:embed="rId3"/>
                <a:stretch>
                  <a:fillRect l="-1806" t="-610" r="-112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697B564-8E27-7DDC-3DC0-019091211983}"/>
              </a:ext>
            </a:extLst>
          </p:cNvPr>
          <p:cNvSpPr txBox="1"/>
          <p:nvPr/>
        </p:nvSpPr>
        <p:spPr>
          <a:xfrm>
            <a:off x="6443965" y="5608301"/>
            <a:ext cx="492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Fluxes as of year 2005, when atmospheric CO</a:t>
            </a:r>
            <a:r>
              <a:rPr lang="en-US" sz="2400" baseline="-25000" dirty="0"/>
              <a:t>2</a:t>
            </a:r>
            <a:r>
              <a:rPr lang="en-US" sz="2400" dirty="0"/>
              <a:t> was about 415 ppm</a:t>
            </a:r>
          </a:p>
        </p:txBody>
      </p:sp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Adaptive first-order kinetics (to include feedback effects)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2C9A1-FDF9-CEAF-3E2F-DE205C79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14" y="2117072"/>
            <a:ext cx="9138748" cy="102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E04B9-5289-C157-18B3-54B4C309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93" y="1168646"/>
            <a:ext cx="7772400" cy="759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41F23-C7DA-3742-295B-2BCE235CBE05}"/>
              </a:ext>
            </a:extLst>
          </p:cNvPr>
          <p:cNvSpPr txBox="1"/>
          <p:nvPr/>
        </p:nvSpPr>
        <p:spPr>
          <a:xfrm>
            <a:off x="557939" y="1317433"/>
            <a:ext cx="299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0115D-C44B-FAB3-50FB-E9F67B5D5C90}"/>
              </a:ext>
            </a:extLst>
          </p:cNvPr>
          <p:cNvSpPr txBox="1"/>
          <p:nvPr/>
        </p:nvSpPr>
        <p:spPr>
          <a:xfrm>
            <a:off x="557939" y="2461945"/>
            <a:ext cx="299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We’ll use this: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5E7904-2299-0D9D-E1E6-00FF7890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40" y="2971387"/>
            <a:ext cx="5176752" cy="38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FF6466-2EEE-90F2-A17D-BD97BA449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69" t="39214" r="38068" b="15785"/>
          <a:stretch/>
        </p:blipFill>
        <p:spPr>
          <a:xfrm>
            <a:off x="1898387" y="3715031"/>
            <a:ext cx="1193854" cy="461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363DB85E-9B0D-CB2A-4DCA-BBCB66E2F4AD}"/>
              </a:ext>
            </a:extLst>
          </p:cNvPr>
          <p:cNvSpPr/>
          <p:nvPr/>
        </p:nvSpPr>
        <p:spPr>
          <a:xfrm>
            <a:off x="8338492" y="3429000"/>
            <a:ext cx="348308" cy="282388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AD93C-5547-8DE4-3B1B-709BA34B0990}"/>
                  </a:ext>
                </a:extLst>
              </p:cNvPr>
              <p:cNvSpPr txBox="1"/>
              <p:nvPr/>
            </p:nvSpPr>
            <p:spPr>
              <a:xfrm>
                <a:off x="8780928" y="3939988"/>
                <a:ext cx="2853133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Reduction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</m:oMath>
                </a14:m>
                <a:r>
                  <a:rPr lang="en-US" sz="2400" dirty="0"/>
                  <a:t> due to increased temperature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AD93C-5547-8DE4-3B1B-709BA34B0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928" y="3939988"/>
                <a:ext cx="2853133" cy="1229952"/>
              </a:xfrm>
              <a:prstGeom prst="rect">
                <a:avLst/>
              </a:prstGeom>
              <a:blipFill>
                <a:blip r:embed="rId6"/>
                <a:stretch>
                  <a:fillRect l="-3111" t="-3061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DD9E150-D5F1-8223-B64C-914E911D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06" y="2972901"/>
            <a:ext cx="5174736" cy="388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Adaptive first-order kinetics (to include feedback effects)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2C9A1-FDF9-CEAF-3E2F-DE205C79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314" y="2117072"/>
            <a:ext cx="9138748" cy="102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E04B9-5289-C157-18B3-54B4C3095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293" y="1168646"/>
            <a:ext cx="7772400" cy="759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41F23-C7DA-3742-295B-2BCE235CBE05}"/>
              </a:ext>
            </a:extLst>
          </p:cNvPr>
          <p:cNvSpPr txBox="1"/>
          <p:nvPr/>
        </p:nvSpPr>
        <p:spPr>
          <a:xfrm>
            <a:off x="557939" y="1317433"/>
            <a:ext cx="299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0115D-C44B-FAB3-50FB-E9F67B5D5C90}"/>
              </a:ext>
            </a:extLst>
          </p:cNvPr>
          <p:cNvSpPr txBox="1"/>
          <p:nvPr/>
        </p:nvSpPr>
        <p:spPr>
          <a:xfrm>
            <a:off x="557939" y="2461945"/>
            <a:ext cx="299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We’ll use this: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010F3-D113-02DD-3E60-A8B9BF75B5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4" t="25718" r="74022" b="14815"/>
          <a:stretch/>
        </p:blipFill>
        <p:spPr>
          <a:xfrm>
            <a:off x="1035424" y="3779439"/>
            <a:ext cx="2138082" cy="5801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667A6D-C13F-4133-1C1E-90E0FF6771A7}"/>
              </a:ext>
            </a:extLst>
          </p:cNvPr>
          <p:cNvSpPr txBox="1"/>
          <p:nvPr/>
        </p:nvSpPr>
        <p:spPr>
          <a:xfrm>
            <a:off x="8780929" y="3939988"/>
            <a:ext cx="2353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Reduction in flux due to increased temperature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F7BA74-1F46-5752-2D0D-6835D3CA0810}"/>
              </a:ext>
            </a:extLst>
          </p:cNvPr>
          <p:cNvSpPr/>
          <p:nvPr/>
        </p:nvSpPr>
        <p:spPr>
          <a:xfrm>
            <a:off x="8338492" y="3429000"/>
            <a:ext cx="348308" cy="282388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09" y="1779056"/>
            <a:ext cx="7417382" cy="49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3446A49C-F84C-DD5C-D5AC-8065447B3173}"/>
              </a:ext>
            </a:extLst>
          </p:cNvPr>
          <p:cNvSpPr/>
          <p:nvPr/>
        </p:nvSpPr>
        <p:spPr>
          <a:xfrm>
            <a:off x="2528047" y="1586753"/>
            <a:ext cx="1290918" cy="833718"/>
          </a:xfrm>
          <a:prstGeom prst="donu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3D534D9-2426-959F-D160-F82D88239163}"/>
              </a:ext>
            </a:extLst>
          </p:cNvPr>
          <p:cNvSpPr/>
          <p:nvPr/>
        </p:nvSpPr>
        <p:spPr>
          <a:xfrm rot="19709242">
            <a:off x="3657600" y="1385047"/>
            <a:ext cx="1183341" cy="20170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222C4-7019-516A-F6E3-0C0A6D300602}"/>
              </a:ext>
            </a:extLst>
          </p:cNvPr>
          <p:cNvSpPr txBox="1"/>
          <p:nvPr/>
        </p:nvSpPr>
        <p:spPr>
          <a:xfrm>
            <a:off x="4935071" y="712694"/>
            <a:ext cx="6033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Drops from 123 to 118 </a:t>
            </a:r>
            <a:r>
              <a:rPr lang="en-US" sz="2400" dirty="0" err="1"/>
              <a:t>GtC</a:t>
            </a:r>
            <a:r>
              <a:rPr lang="en-US" sz="2400" dirty="0"/>
              <a:t>/year if temperature goes up</a:t>
            </a:r>
          </a:p>
        </p:txBody>
      </p:sp>
    </p:spTree>
    <p:extLst>
      <p:ext uri="{BB962C8B-B14F-4D97-AF65-F5344CB8AC3E}">
        <p14:creationId xmlns:p14="http://schemas.microsoft.com/office/powerpoint/2010/main" val="150822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70659-7373-8186-8633-EEAFB8369FB3}"/>
                  </a:ext>
                </a:extLst>
              </p:cNvPr>
              <p:cNvSpPr txBox="1"/>
              <p:nvPr/>
            </p:nvSpPr>
            <p:spPr>
              <a:xfrm>
                <a:off x="0" y="267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changed in the Pleistocene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70659-7373-8186-8633-EEAFB836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7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64A87D1F-8D18-50DB-4CBD-1F242B007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2" y="464342"/>
            <a:ext cx="11708001" cy="61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0E5E1D6-CA89-E1E3-A083-739E31EF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22" y="5021455"/>
            <a:ext cx="2873644" cy="1567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70659-7373-8186-8633-EEAFB8369FB3}"/>
                  </a:ext>
                </a:extLst>
              </p:cNvPr>
              <p:cNvSpPr txBox="1"/>
              <p:nvPr/>
            </p:nvSpPr>
            <p:spPr>
              <a:xfrm>
                <a:off x="0" y="267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we think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will change in the Anthropocene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70659-7373-8186-8633-EEAFB836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7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B6035383-8AE7-02C2-32F2-2D4AF2448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/>
          <a:stretch/>
        </p:blipFill>
        <p:spPr bwMode="auto">
          <a:xfrm>
            <a:off x="4277532" y="635431"/>
            <a:ext cx="7739086" cy="488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D944F00C-850C-EC2B-334C-0FE368031D13}"/>
              </a:ext>
            </a:extLst>
          </p:cNvPr>
          <p:cNvSpPr/>
          <p:nvPr/>
        </p:nvSpPr>
        <p:spPr>
          <a:xfrm>
            <a:off x="3721870" y="1549831"/>
            <a:ext cx="152706" cy="353361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908CA87-AE07-B4E0-B12B-6CCCED0548B0}"/>
              </a:ext>
            </a:extLst>
          </p:cNvPr>
          <p:cNvSpPr/>
          <p:nvPr/>
        </p:nvSpPr>
        <p:spPr>
          <a:xfrm>
            <a:off x="3422499" y="3429000"/>
            <a:ext cx="189743" cy="1654450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08B69FC3-EAD7-9826-E942-1E32FF09B800}"/>
              </a:ext>
            </a:extLst>
          </p:cNvPr>
          <p:cNvSpPr/>
          <p:nvPr/>
        </p:nvSpPr>
        <p:spPr>
          <a:xfrm>
            <a:off x="3128029" y="4215538"/>
            <a:ext cx="189743" cy="867911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0D22-9475-1DB4-3E4F-729BE13EB210}"/>
              </a:ext>
            </a:extLst>
          </p:cNvPr>
          <p:cNvSpPr txBox="1"/>
          <p:nvPr/>
        </p:nvSpPr>
        <p:spPr>
          <a:xfrm>
            <a:off x="1989829" y="4418660"/>
            <a:ext cx="188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RCP 4.5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3F923-F1D7-EDCC-02C5-D29EBE1B8FAC}"/>
              </a:ext>
            </a:extLst>
          </p:cNvPr>
          <p:cNvSpPr txBox="1"/>
          <p:nvPr/>
        </p:nvSpPr>
        <p:spPr>
          <a:xfrm>
            <a:off x="2185655" y="3624602"/>
            <a:ext cx="188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RCP 6.0</a:t>
            </a:r>
          </a:p>
        </p:txBody>
      </p:sp>
    </p:spTree>
    <p:extLst>
      <p:ext uri="{BB962C8B-B14F-4D97-AF65-F5344CB8AC3E}">
        <p14:creationId xmlns:p14="http://schemas.microsoft.com/office/powerpoint/2010/main" val="22333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Here’s a guess: let the flux be a linear function of the concentration (ppm) of atm CO</a:t>
            </a:r>
            <a:r>
              <a:rPr lang="en-US" sz="2400" b="1" baseline="-25000" dirty="0">
                <a:latin typeface="+mn-lt"/>
              </a:rPr>
              <a:t>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7295B3-70D3-16A9-BB41-3F35C9E1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5" y="537756"/>
            <a:ext cx="6962890" cy="52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5727B4-E77D-6108-1C9E-E165907ABE58}"/>
              </a:ext>
            </a:extLst>
          </p:cNvPr>
          <p:cNvGrpSpPr/>
          <p:nvPr/>
        </p:nvGrpSpPr>
        <p:grpSpPr>
          <a:xfrm>
            <a:off x="1655736" y="5300420"/>
            <a:ext cx="1926956" cy="1430637"/>
            <a:chOff x="1655736" y="5300420"/>
            <a:chExt cx="1926956" cy="14306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200D6-D26B-063D-0019-0221E57B0A87}"/>
                </a:ext>
              </a:extLst>
            </p:cNvPr>
            <p:cNvSpPr txBox="1"/>
            <p:nvPr/>
          </p:nvSpPr>
          <p:spPr>
            <a:xfrm>
              <a:off x="1655736" y="5900060"/>
              <a:ext cx="1926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180 ppm</a:t>
              </a:r>
            </a:p>
            <a:p>
              <a:pPr algn="ctr"/>
              <a:r>
                <a:rPr lang="en-US" sz="2400" dirty="0"/>
                <a:t>(deep ice age)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BB292B-7E94-7754-44DB-D84AFF36AE83}"/>
                </a:ext>
              </a:extLst>
            </p:cNvPr>
            <p:cNvCxnSpPr/>
            <p:nvPr/>
          </p:nvCxnSpPr>
          <p:spPr>
            <a:xfrm flipV="1">
              <a:off x="2619214" y="5300420"/>
              <a:ext cx="464949" cy="5579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3B16D2-5866-A4E0-67C4-9F5EC2CF45E8}"/>
              </a:ext>
            </a:extLst>
          </p:cNvPr>
          <p:cNvGrpSpPr/>
          <p:nvPr/>
        </p:nvGrpSpPr>
        <p:grpSpPr>
          <a:xfrm>
            <a:off x="7676525" y="5300420"/>
            <a:ext cx="4034724" cy="1440883"/>
            <a:chOff x="224422" y="5464990"/>
            <a:chExt cx="4034724" cy="14408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CEFC4E-E85A-0487-4CEF-8C03932E08E9}"/>
                </a:ext>
              </a:extLst>
            </p:cNvPr>
            <p:cNvSpPr txBox="1"/>
            <p:nvPr/>
          </p:nvSpPr>
          <p:spPr>
            <a:xfrm>
              <a:off x="224422" y="6074876"/>
              <a:ext cx="40347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720 ppm</a:t>
              </a:r>
            </a:p>
            <a:p>
              <a:pPr algn="ctr"/>
              <a:r>
                <a:rPr lang="en-US" sz="2400" dirty="0"/>
                <a:t>(RCP 6.0 in year 2100)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660A9B-04F9-996D-9CC5-E08C8B5C7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453" y="5464990"/>
              <a:ext cx="475283" cy="5996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314C4A-5D92-5143-8188-2A8A1C547F27}"/>
              </a:ext>
            </a:extLst>
          </p:cNvPr>
          <p:cNvSpPr txBox="1"/>
          <p:nvPr/>
        </p:nvSpPr>
        <p:spPr>
          <a:xfrm>
            <a:off x="9086159" y="2366733"/>
            <a:ext cx="294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positive slope quantifies the idea of CO</a:t>
            </a:r>
            <a:r>
              <a:rPr lang="en-US" sz="2400" baseline="-25000" dirty="0"/>
              <a:t>2</a:t>
            </a:r>
            <a:r>
              <a:rPr lang="en-US" sz="2400" dirty="0"/>
              <a:t> fertilization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86521D-E069-D2CC-9AD6-F1868CA9116E}"/>
              </a:ext>
            </a:extLst>
          </p:cNvPr>
          <p:cNvGrpSpPr/>
          <p:nvPr/>
        </p:nvGrpSpPr>
        <p:grpSpPr>
          <a:xfrm>
            <a:off x="3549417" y="5300420"/>
            <a:ext cx="4034724" cy="1465937"/>
            <a:chOff x="-361626" y="5464990"/>
            <a:chExt cx="4034724" cy="14659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1B103-C1A6-AAA6-0EBB-C7AD898378E6}"/>
                </a:ext>
              </a:extLst>
            </p:cNvPr>
            <p:cNvSpPr txBox="1"/>
            <p:nvPr/>
          </p:nvSpPr>
          <p:spPr>
            <a:xfrm>
              <a:off x="-361626" y="6099930"/>
              <a:ext cx="40347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414 ppm</a:t>
              </a:r>
            </a:p>
            <a:p>
              <a:pPr algn="ctr"/>
              <a:r>
                <a:rPr lang="en-US" sz="2400" dirty="0"/>
                <a:t>(in year 2005)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A5B59C-728F-BDF4-3130-24387C69F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736" y="5464990"/>
              <a:ext cx="0" cy="5996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9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0DF26B4-8EDF-A03A-329A-B655FEF8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01" y="537756"/>
            <a:ext cx="6949487" cy="52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Here’s a guess: let the flux be a linear function of the amount (</a:t>
            </a:r>
            <a:r>
              <a:rPr lang="en-US" sz="2400" b="1" dirty="0" err="1">
                <a:latin typeface="+mn-lt"/>
              </a:rPr>
              <a:t>GtC</a:t>
            </a:r>
            <a:r>
              <a:rPr lang="en-US" sz="2400" b="1" dirty="0">
                <a:latin typeface="+mn-lt"/>
              </a:rPr>
              <a:t>) of atm CO</a:t>
            </a:r>
            <a:r>
              <a:rPr lang="en-US" sz="2400" b="1" baseline="-25000" dirty="0">
                <a:latin typeface="+mn-lt"/>
              </a:rPr>
              <a:t>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5727B4-E77D-6108-1C9E-E165907ABE58}"/>
              </a:ext>
            </a:extLst>
          </p:cNvPr>
          <p:cNvGrpSpPr/>
          <p:nvPr/>
        </p:nvGrpSpPr>
        <p:grpSpPr>
          <a:xfrm>
            <a:off x="1215325" y="5300420"/>
            <a:ext cx="3272725" cy="1430636"/>
            <a:chOff x="1215325" y="5300420"/>
            <a:chExt cx="3272725" cy="14306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200D6-D26B-063D-0019-0221E57B0A87}"/>
                </a:ext>
              </a:extLst>
            </p:cNvPr>
            <p:cNvSpPr txBox="1"/>
            <p:nvPr/>
          </p:nvSpPr>
          <p:spPr>
            <a:xfrm>
              <a:off x="1215325" y="5900059"/>
              <a:ext cx="3272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180 x 2.12 = 382 </a:t>
              </a:r>
              <a:r>
                <a:rPr lang="en-US" sz="2400" dirty="0" err="1"/>
                <a:t>GtC</a:t>
              </a:r>
              <a:endParaRPr lang="en-US" sz="2400" dirty="0"/>
            </a:p>
            <a:p>
              <a:pPr algn="ctr"/>
              <a:r>
                <a:rPr lang="en-US" sz="2400" dirty="0"/>
                <a:t>(deep ice age)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BB292B-7E94-7754-44DB-D84AFF36AE83}"/>
                </a:ext>
              </a:extLst>
            </p:cNvPr>
            <p:cNvCxnSpPr/>
            <p:nvPr/>
          </p:nvCxnSpPr>
          <p:spPr>
            <a:xfrm flipV="1">
              <a:off x="2619214" y="5300420"/>
              <a:ext cx="464949" cy="5579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3B16D2-5866-A4E0-67C4-9F5EC2CF45E8}"/>
              </a:ext>
            </a:extLst>
          </p:cNvPr>
          <p:cNvGrpSpPr/>
          <p:nvPr/>
        </p:nvGrpSpPr>
        <p:grpSpPr>
          <a:xfrm>
            <a:off x="7703952" y="5300420"/>
            <a:ext cx="4034724" cy="1430636"/>
            <a:chOff x="251849" y="5464990"/>
            <a:chExt cx="4034724" cy="14306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CEFC4E-E85A-0487-4CEF-8C03932E08E9}"/>
                </a:ext>
              </a:extLst>
            </p:cNvPr>
            <p:cNvSpPr txBox="1"/>
            <p:nvPr/>
          </p:nvSpPr>
          <p:spPr>
            <a:xfrm>
              <a:off x="251849" y="6064629"/>
              <a:ext cx="40347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720 x 2.12 = 1500 </a:t>
              </a:r>
              <a:r>
                <a:rPr lang="en-US" sz="2400" dirty="0" err="1"/>
                <a:t>GtC</a:t>
              </a:r>
              <a:endParaRPr lang="en-US" sz="2400" dirty="0"/>
            </a:p>
            <a:p>
              <a:pPr algn="ctr"/>
              <a:r>
                <a:rPr lang="en-US" sz="2400" dirty="0"/>
                <a:t>(RCP 6.0 in year 2100)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660A9B-04F9-996D-9CC5-E08C8B5C7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453" y="5464990"/>
              <a:ext cx="475283" cy="5996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A0614F-132E-4947-6D90-A615C893F664}"/>
              </a:ext>
            </a:extLst>
          </p:cNvPr>
          <p:cNvSpPr txBox="1"/>
          <p:nvPr/>
        </p:nvSpPr>
        <p:spPr>
          <a:xfrm>
            <a:off x="9086159" y="2366733"/>
            <a:ext cx="294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positive slope quantifies the idea of CO</a:t>
            </a:r>
            <a:r>
              <a:rPr lang="en-US" sz="2400" baseline="-25000" dirty="0"/>
              <a:t>2</a:t>
            </a:r>
            <a:r>
              <a:rPr lang="en-US" sz="2400" dirty="0"/>
              <a:t> fertilization</a:t>
            </a:r>
          </a:p>
        </p:txBody>
      </p:sp>
    </p:spTree>
    <p:extLst>
      <p:ext uri="{BB962C8B-B14F-4D97-AF65-F5344CB8AC3E}">
        <p14:creationId xmlns:p14="http://schemas.microsoft.com/office/powerpoint/2010/main" val="2511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0DF26B4-8EDF-A03A-329A-B655FEF8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01" y="537756"/>
            <a:ext cx="6949487" cy="52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In other words, this is where we were 150 years ago, ”pre-industrial” times …</a:t>
            </a:r>
            <a:endParaRPr lang="en-US" sz="2400" b="1" baseline="-25000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5727B4-E77D-6108-1C9E-E165907ABE58}"/>
              </a:ext>
            </a:extLst>
          </p:cNvPr>
          <p:cNvGrpSpPr/>
          <p:nvPr/>
        </p:nvGrpSpPr>
        <p:grpSpPr>
          <a:xfrm>
            <a:off x="1215325" y="5300420"/>
            <a:ext cx="3272725" cy="1430636"/>
            <a:chOff x="1215325" y="5300420"/>
            <a:chExt cx="3272725" cy="14306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200D6-D26B-063D-0019-0221E57B0A87}"/>
                </a:ext>
              </a:extLst>
            </p:cNvPr>
            <p:cNvSpPr txBox="1"/>
            <p:nvPr/>
          </p:nvSpPr>
          <p:spPr>
            <a:xfrm>
              <a:off x="1215325" y="5900059"/>
              <a:ext cx="3272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180 x 2.12 = 382 </a:t>
              </a:r>
              <a:r>
                <a:rPr lang="en-US" sz="2400" dirty="0" err="1"/>
                <a:t>GtC</a:t>
              </a:r>
              <a:endParaRPr lang="en-US" sz="2400" dirty="0"/>
            </a:p>
            <a:p>
              <a:pPr algn="ctr"/>
              <a:r>
                <a:rPr lang="en-US" sz="2400" dirty="0"/>
                <a:t>(deep ice age)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BB292B-7E94-7754-44DB-D84AFF36AE83}"/>
                </a:ext>
              </a:extLst>
            </p:cNvPr>
            <p:cNvCxnSpPr/>
            <p:nvPr/>
          </p:nvCxnSpPr>
          <p:spPr>
            <a:xfrm flipV="1">
              <a:off x="2619214" y="5300420"/>
              <a:ext cx="464949" cy="5579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6C7E00F-F953-7CD2-0277-6FD7EBEFEC2D}"/>
              </a:ext>
            </a:extLst>
          </p:cNvPr>
          <p:cNvSpPr/>
          <p:nvPr/>
        </p:nvSpPr>
        <p:spPr>
          <a:xfrm>
            <a:off x="4277531" y="4091553"/>
            <a:ext cx="288009" cy="29446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ED8F-7AB5-A567-1511-DFEB32E93E87}"/>
              </a:ext>
            </a:extLst>
          </p:cNvPr>
          <p:cNvSpPr txBox="1"/>
          <p:nvPr/>
        </p:nvSpPr>
        <p:spPr>
          <a:xfrm>
            <a:off x="9086159" y="2366733"/>
            <a:ext cx="294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positive slope quantifies the idea of CO</a:t>
            </a:r>
            <a:r>
              <a:rPr lang="en-US" sz="2400" baseline="-25000" dirty="0"/>
              <a:t>2</a:t>
            </a:r>
            <a:r>
              <a:rPr lang="en-US" sz="2400" dirty="0"/>
              <a:t> fertilization</a:t>
            </a:r>
          </a:p>
        </p:txBody>
      </p:sp>
      <p:pic>
        <p:nvPicPr>
          <p:cNvPr id="4" name="Picture 3" descr="Draft diagram of the carbon cycle.">
            <a:extLst>
              <a:ext uri="{FF2B5EF4-FFF2-40B4-BE49-F238E27FC236}">
                <a16:creationId xmlns:a16="http://schemas.microsoft.com/office/drawing/2014/main" id="{6A0B7562-A678-FBA2-55A0-D5F693A7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6" y="2553974"/>
            <a:ext cx="2115518" cy="14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31E815-5A9B-3FFE-D1DC-33D0C0C78ABB}"/>
              </a:ext>
            </a:extLst>
          </p:cNvPr>
          <p:cNvGrpSpPr/>
          <p:nvPr/>
        </p:nvGrpSpPr>
        <p:grpSpPr>
          <a:xfrm>
            <a:off x="7703952" y="5300420"/>
            <a:ext cx="4034724" cy="1430636"/>
            <a:chOff x="251849" y="5464990"/>
            <a:chExt cx="4034724" cy="1430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33922-7A1E-78EF-4701-EAD6DE3831C6}"/>
                </a:ext>
              </a:extLst>
            </p:cNvPr>
            <p:cNvSpPr txBox="1"/>
            <p:nvPr/>
          </p:nvSpPr>
          <p:spPr>
            <a:xfrm>
              <a:off x="251849" y="6064629"/>
              <a:ext cx="40347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720 x 2.12 = 1500 </a:t>
              </a:r>
              <a:r>
                <a:rPr lang="en-US" sz="2400" dirty="0" err="1"/>
                <a:t>GtC</a:t>
              </a:r>
              <a:endParaRPr lang="en-US" sz="2400" dirty="0"/>
            </a:p>
            <a:p>
              <a:pPr algn="ctr"/>
              <a:r>
                <a:rPr lang="en-US" sz="2400" dirty="0"/>
                <a:t>(RCP 6.0 in year 2100)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AA9348-9887-BA2E-54D0-60B374B641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453" y="5464990"/>
              <a:ext cx="475283" cy="5996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9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0DF26B4-8EDF-A03A-329A-B655FEF8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01" y="537756"/>
            <a:ext cx="6949487" cy="52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… and his is where we were in 2005 when that figure was made …  </a:t>
            </a:r>
            <a:endParaRPr lang="en-US" sz="2400" b="1" baseline="-25000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5727B4-E77D-6108-1C9E-E165907ABE58}"/>
              </a:ext>
            </a:extLst>
          </p:cNvPr>
          <p:cNvGrpSpPr/>
          <p:nvPr/>
        </p:nvGrpSpPr>
        <p:grpSpPr>
          <a:xfrm>
            <a:off x="1215325" y="5300420"/>
            <a:ext cx="3272725" cy="1430636"/>
            <a:chOff x="1215325" y="5300420"/>
            <a:chExt cx="3272725" cy="14306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200D6-D26B-063D-0019-0221E57B0A87}"/>
                </a:ext>
              </a:extLst>
            </p:cNvPr>
            <p:cNvSpPr txBox="1"/>
            <p:nvPr/>
          </p:nvSpPr>
          <p:spPr>
            <a:xfrm>
              <a:off x="1215325" y="5900059"/>
              <a:ext cx="3272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180 x 2.12 = 382 </a:t>
              </a:r>
              <a:r>
                <a:rPr lang="en-US" sz="2400" dirty="0" err="1"/>
                <a:t>GtC</a:t>
              </a:r>
              <a:endParaRPr lang="en-US" sz="2400" dirty="0"/>
            </a:p>
            <a:p>
              <a:pPr algn="ctr"/>
              <a:r>
                <a:rPr lang="en-US" sz="2400" dirty="0"/>
                <a:t>(deep ice age)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BB292B-7E94-7754-44DB-D84AFF36AE83}"/>
                </a:ext>
              </a:extLst>
            </p:cNvPr>
            <p:cNvCxnSpPr/>
            <p:nvPr/>
          </p:nvCxnSpPr>
          <p:spPr>
            <a:xfrm flipV="1">
              <a:off x="2619214" y="5300420"/>
              <a:ext cx="464949" cy="5579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3B16D2-5866-A4E0-67C4-9F5EC2CF45E8}"/>
              </a:ext>
            </a:extLst>
          </p:cNvPr>
          <p:cNvGrpSpPr/>
          <p:nvPr/>
        </p:nvGrpSpPr>
        <p:grpSpPr>
          <a:xfrm>
            <a:off x="7703952" y="5300420"/>
            <a:ext cx="4034724" cy="1430635"/>
            <a:chOff x="251849" y="5464990"/>
            <a:chExt cx="4034724" cy="14306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CEFC4E-E85A-0487-4CEF-8C03932E08E9}"/>
                </a:ext>
              </a:extLst>
            </p:cNvPr>
            <p:cNvSpPr txBox="1"/>
            <p:nvPr/>
          </p:nvSpPr>
          <p:spPr>
            <a:xfrm>
              <a:off x="251849" y="6064628"/>
              <a:ext cx="40347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720 x 2.12 = 1500 </a:t>
              </a:r>
              <a:r>
                <a:rPr lang="en-US" sz="2400" dirty="0" err="1"/>
                <a:t>GtC</a:t>
              </a:r>
              <a:endParaRPr lang="en-US" sz="2400" dirty="0"/>
            </a:p>
            <a:p>
              <a:pPr algn="ctr"/>
              <a:r>
                <a:rPr lang="en-US" sz="2400" dirty="0"/>
                <a:t>(RCP 6.0 in year 2100)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660A9B-04F9-996D-9CC5-E08C8B5C7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453" y="5464990"/>
              <a:ext cx="475283" cy="5996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6C7E00F-F953-7CD2-0277-6FD7EBEFEC2D}"/>
              </a:ext>
            </a:extLst>
          </p:cNvPr>
          <p:cNvSpPr/>
          <p:nvPr/>
        </p:nvSpPr>
        <p:spPr>
          <a:xfrm>
            <a:off x="4277531" y="4091553"/>
            <a:ext cx="288009" cy="29446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ED8F-7AB5-A567-1511-DFEB32E93E87}"/>
              </a:ext>
            </a:extLst>
          </p:cNvPr>
          <p:cNvSpPr txBox="1"/>
          <p:nvPr/>
        </p:nvSpPr>
        <p:spPr>
          <a:xfrm>
            <a:off x="9086159" y="2366733"/>
            <a:ext cx="294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positive slope quantifies the idea of CO</a:t>
            </a:r>
            <a:r>
              <a:rPr lang="en-US" sz="2400" baseline="-25000" dirty="0"/>
              <a:t>2</a:t>
            </a:r>
            <a:r>
              <a:rPr lang="en-US" sz="2400" dirty="0"/>
              <a:t> fertilization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4FB173-F41A-7D5C-9E87-CD88EE042025}"/>
              </a:ext>
            </a:extLst>
          </p:cNvPr>
          <p:cNvSpPr/>
          <p:nvPr/>
        </p:nvSpPr>
        <p:spPr>
          <a:xfrm>
            <a:off x="5420018" y="3259147"/>
            <a:ext cx="288009" cy="294468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raft diagram of the carbon cycle.">
            <a:extLst>
              <a:ext uri="{FF2B5EF4-FFF2-40B4-BE49-F238E27FC236}">
                <a16:creationId xmlns:a16="http://schemas.microsoft.com/office/drawing/2014/main" id="{FB44F235-DDB5-2D52-F1FF-AE2650B2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6" y="2553974"/>
            <a:ext cx="2115518" cy="14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7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The math (and Python code) behind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F2E0C-5944-D2C7-21BF-998B52137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" r="1" b="48496"/>
          <a:stretch/>
        </p:blipFill>
        <p:spPr>
          <a:xfrm>
            <a:off x="334981" y="479638"/>
            <a:ext cx="11522038" cy="2325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BC550-1856-E777-B37E-75DAF5268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338" y="3067539"/>
            <a:ext cx="6039779" cy="197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8530E-9CAD-CFAB-63E7-ACECDBA257C0}"/>
              </a:ext>
            </a:extLst>
          </p:cNvPr>
          <p:cNvSpPr txBox="1"/>
          <p:nvPr/>
        </p:nvSpPr>
        <p:spPr>
          <a:xfrm>
            <a:off x="1640540" y="5836024"/>
            <a:ext cx="968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Should produce a flux of 120 </a:t>
            </a:r>
            <a:r>
              <a:rPr lang="en-US" sz="2400" dirty="0" err="1"/>
              <a:t>GtC</a:t>
            </a:r>
            <a:r>
              <a:rPr lang="en-US" sz="2400" dirty="0"/>
              <a:t>/year when the concentration of CO</a:t>
            </a:r>
            <a:r>
              <a:rPr lang="en-US" sz="2400" baseline="-25000" dirty="0"/>
              <a:t>2</a:t>
            </a:r>
            <a:r>
              <a:rPr lang="en-US" sz="2400" dirty="0"/>
              <a:t> is 290 ppm, but 123 when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ECD15-69B2-56F9-1E3E-E3F3482B7731}"/>
              </a:ext>
            </a:extLst>
          </p:cNvPr>
          <p:cNvCxnSpPr/>
          <p:nvPr/>
        </p:nvCxnSpPr>
        <p:spPr>
          <a:xfrm flipV="1">
            <a:off x="3039035" y="5038077"/>
            <a:ext cx="0" cy="6903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0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42" y="1263585"/>
            <a:ext cx="6357470" cy="42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DA8D56-A28D-241A-9F11-7B1B202BC957}"/>
                  </a:ext>
                </a:extLst>
              </p:cNvPr>
              <p:cNvSpPr txBox="1"/>
              <p:nvPr/>
            </p:nvSpPr>
            <p:spPr>
              <a:xfrm>
                <a:off x="108488" y="1230147"/>
                <a:ext cx="561755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fertilization </a:t>
                </a:r>
                <a:r>
                  <a:rPr lang="en-US" sz="2400" dirty="0"/>
                  <a:t>idea says that more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in the air will result in faster photosynthesis.  So two questions arise in this context, from a modeling perspective: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do we expect the range of atmospheric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concentrations to be, and how much more/less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photosynthesis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will there be?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</a:rPr>
                  <a:t>How might that flux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adapt</a:t>
                </a:r>
                <a:r>
                  <a:rPr lang="en-US" sz="2400" dirty="0">
                    <a:solidFill>
                      <a:srgbClr val="7030A0"/>
                    </a:solidFill>
                  </a:rPr>
                  <a:t> to changing temperatures?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DA8D56-A28D-241A-9F11-7B1B202BC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1230147"/>
                <a:ext cx="5617554" cy="4154984"/>
              </a:xfrm>
              <a:prstGeom prst="rect">
                <a:avLst/>
              </a:prstGeom>
              <a:blipFill>
                <a:blip r:embed="rId3"/>
                <a:stretch>
                  <a:fillRect l="-1806" t="-610" r="-112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3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519</Words>
  <Application>Microsoft Macintosh PowerPoint</Application>
  <PresentationFormat>Widescreen</PresentationFormat>
  <Paragraphs>62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91</cp:revision>
  <dcterms:created xsi:type="dcterms:W3CDTF">2021-09-25T22:03:07Z</dcterms:created>
  <dcterms:modified xsi:type="dcterms:W3CDTF">2023-09-29T17:04:52Z</dcterms:modified>
</cp:coreProperties>
</file>