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1880" r:id="rId3"/>
    <p:sldId id="1881" r:id="rId4"/>
    <p:sldId id="1868" r:id="rId5"/>
    <p:sldId id="1869" r:id="rId6"/>
    <p:sldId id="1871" r:id="rId7"/>
    <p:sldId id="1887" r:id="rId8"/>
    <p:sldId id="1882" r:id="rId9"/>
    <p:sldId id="1883" r:id="rId10"/>
    <p:sldId id="1888" r:id="rId11"/>
    <p:sldId id="1879" r:id="rId12"/>
    <p:sldId id="18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405"/>
  </p:normalViewPr>
  <p:slideViewPr>
    <p:cSldViewPr snapToGrid="0" snapToObject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361DD-F447-BB40-83F4-8E3B6B11716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43E63-9F34-2A43-BCB8-75BDE9F7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5603-2BF0-664E-90C3-872E30590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015B7-F640-684F-821D-022C5CC72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D9DB-574C-C149-A3A0-654F7E86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E6B4-90CF-4343-BD18-D255CDBE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6DBD-631F-F546-8DD2-09F97CD3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7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9E68-2958-8D42-9C31-DB22264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0248D-D563-E143-A0C4-3AA0B07BE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9559-8EAC-C347-AB1A-D794CED1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DDB-B676-4E46-A490-B809BD59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2715-4724-8746-924B-A09DD4DA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B03F4-C22F-9442-8FD8-C3576508A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9ABFB-F52F-114F-A4BD-586A4EA3A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06DF-B74F-C946-9F3B-16396143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90E0-B79B-9347-BCAA-D275366F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6F0B-A895-B141-810E-D5A5C445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0519-A222-4044-81C6-D19B2F71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6459-0C8F-9041-B07C-1B76F251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B9C5-DF6E-2A43-A72E-CD21B690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DAB6-9282-D247-8650-E37E07E6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6E1B-15BF-8D48-91D3-2D836249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F424-EC4D-4C4F-888D-5902387B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A402-9B79-0447-8181-383874E2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F14E-67B7-5046-9C43-2A750812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8157-F785-0449-B477-50BDF462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C96D-6020-7342-8771-9C61D757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04EC-E98D-C047-BF5A-82EA7577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510A-AED9-5443-AB72-BF3BD075F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04DC-318B-9749-9051-2A3BCD90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8479C-C68E-8C46-81B7-FDB65520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EF4B5-D0CE-1041-B4DF-5A53EF47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6EC07-9917-D74B-AEC2-117C5130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963E-4EE2-2941-B243-57089D34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7728-8EFF-2840-9C5E-CEE65DC5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41D8-3FE6-664F-A0FD-B9211E4C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F039F-9183-5E4A-90AC-D16A369F6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F87BD-8AA5-9B4D-8CD1-97906B45B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B7C4E-73B3-254F-9A41-F902E3D9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9B599-557D-CD43-AB48-549EED7B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A9746-2D58-564E-B307-3BFA4DF3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9A1A-A676-8F40-A055-B1D75925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865FB-35C6-674E-92F7-549C0529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B894B-AB43-A848-82F8-7A4F7723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87099-CA80-1542-A104-A182DCE6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CC16E-F4B5-9648-BCDD-7C7D6812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7D7E-8C53-2946-A9EE-CAACACD0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09846-08B4-1346-9930-9D97B30C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4ECC-42C1-B249-82CB-19BBBB4F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CF52-51B3-764F-94B5-434AAB61F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139A8-6AD4-0F4E-A916-7F72ADF99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8DBF-25AD-9D4F-826B-C0AB33CB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19917-DB10-6D40-A331-C06AA272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D2E11-9AC8-4D44-8136-430DBB88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BF82-F9A9-C941-BD31-D5EF05E8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3D4A2-D2AA-7940-9FFF-38E8DB76D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30193-455C-8B43-BCFD-60287EBB5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9BEED-6A77-6F4B-AD5C-33152BC0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A229-709C-884B-910E-6F8D5FDF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A77E7-158E-994A-9756-EF4D323D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5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5505A-4EC0-5B45-B70F-2E8F2E14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265F2-09E7-5E4C-A220-157CC59C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27D1-B4D4-764F-A699-E04E3560F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3D15-F0D5-1A49-8E9F-2BF7F93502DA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8EAC-2DA9-2F47-B314-CDADDC2AA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6F3F-F266-784C-A4AE-EB6145613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1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02B3F3-4C48-BF40-B23D-890FC4F81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9" t="25751"/>
          <a:stretch/>
        </p:blipFill>
        <p:spPr>
          <a:xfrm>
            <a:off x="525780" y="2056829"/>
            <a:ext cx="4312758" cy="298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Cambio1.0</a:t>
            </a:r>
          </a:p>
        </p:txBody>
      </p:sp>
      <p:pic>
        <p:nvPicPr>
          <p:cNvPr id="7" name="Picture 2" descr="Draft diagram of the carbon cycle.">
            <a:extLst>
              <a:ext uri="{FF2B5EF4-FFF2-40B4-BE49-F238E27FC236}">
                <a16:creationId xmlns:a16="http://schemas.microsoft.com/office/drawing/2014/main" id="{61C4C961-6507-334B-9224-D58B8D61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F1B39-3868-321C-B123-288B6B330C3B}"/>
              </a:ext>
            </a:extLst>
          </p:cNvPr>
          <p:cNvSpPr txBox="1"/>
          <p:nvPr/>
        </p:nvSpPr>
        <p:spPr>
          <a:xfrm>
            <a:off x="379014" y="1028700"/>
            <a:ext cx="4606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Euler’s method:</a:t>
            </a:r>
          </a:p>
          <a:p>
            <a:r>
              <a:rPr lang="en-US" sz="2400" dirty="0"/>
              <a:t>In a loop, we calculated </a:t>
            </a:r>
            <a:r>
              <a:rPr lang="en-US" sz="2400" b="1" dirty="0"/>
              <a:t>fluxes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21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Diagnostic variables: Ocean pH (acidity)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EB1567-F0C1-6440-BB1C-75AC1B0CE4A4}"/>
              </a:ext>
            </a:extLst>
          </p:cNvPr>
          <p:cNvGrpSpPr/>
          <p:nvPr/>
        </p:nvGrpSpPr>
        <p:grpSpPr>
          <a:xfrm>
            <a:off x="329155" y="1452198"/>
            <a:ext cx="6177915" cy="4126230"/>
            <a:chOff x="0" y="0"/>
            <a:chExt cx="8049574" cy="556691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9D9D96-E891-1A45-BCF3-BE52EDE76604}"/>
                </a:ext>
              </a:extLst>
            </p:cNvPr>
            <p:cNvGrpSpPr/>
            <p:nvPr/>
          </p:nvGrpSpPr>
          <p:grpSpPr>
            <a:xfrm>
              <a:off x="0" y="0"/>
              <a:ext cx="8049574" cy="5566915"/>
              <a:chOff x="0" y="0"/>
              <a:chExt cx="8049574" cy="556691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EF10AA-A441-0344-B2A7-9F30D08D553A}"/>
                  </a:ext>
                </a:extLst>
              </p:cNvPr>
              <p:cNvSpPr/>
              <p:nvPr/>
            </p:nvSpPr>
            <p:spPr>
              <a:xfrm flipV="1">
                <a:off x="0" y="0"/>
                <a:ext cx="7787579" cy="898597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E9C3658-89A7-1642-B109-CF254162F8CC}"/>
                  </a:ext>
                </a:extLst>
              </p:cNvPr>
              <p:cNvSpPr/>
              <p:nvPr/>
            </p:nvSpPr>
            <p:spPr>
              <a:xfrm>
                <a:off x="0" y="906075"/>
                <a:ext cx="7787578" cy="3741069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4159BDE0-BEF3-2945-8EA7-96EBB016EE11}"/>
                  </a:ext>
                </a:extLst>
              </p:cNvPr>
              <p:cNvSpPr/>
              <p:nvPr/>
            </p:nvSpPr>
            <p:spPr>
              <a:xfrm flipH="1" flipV="1">
                <a:off x="3515635" y="265602"/>
                <a:ext cx="1423805" cy="1221276"/>
              </a:xfrm>
              <a:prstGeom prst="arc">
                <a:avLst>
                  <a:gd name="adj1" fmla="val 16200000"/>
                  <a:gd name="adj2" fmla="val 4782768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4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3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525E7F90-0DEB-6543-9F6A-4CCDF4B5C37B}"/>
                  </a:ext>
                </a:extLst>
              </p:cNvPr>
              <p:cNvSpPr/>
              <p:nvPr/>
            </p:nvSpPr>
            <p:spPr>
              <a:xfrm>
                <a:off x="4528022" y="269799"/>
                <a:ext cx="1379177" cy="1226307"/>
              </a:xfrm>
              <a:prstGeom prst="arc">
                <a:avLst>
                  <a:gd name="adj1" fmla="val 15585321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BFDEE8-1E5E-1745-A23E-62294CDD9228}"/>
                  </a:ext>
                </a:extLst>
              </p:cNvPr>
              <p:cNvSpPr/>
              <p:nvPr/>
            </p:nvSpPr>
            <p:spPr>
              <a:xfrm flipV="1">
                <a:off x="8200" y="4659879"/>
                <a:ext cx="7779378" cy="898598"/>
              </a:xfrm>
              <a:prstGeom prst="rect">
                <a:avLst/>
              </a:prstGeom>
              <a:pattFill prst="pct2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/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8F847CD0-7C0D-C142-A18F-7E4CC55A0BB1}"/>
                  </a:ext>
                </a:extLst>
              </p:cNvPr>
              <p:cNvSpPr/>
              <p:nvPr/>
            </p:nvSpPr>
            <p:spPr>
              <a:xfrm flipH="1" flipV="1">
                <a:off x="3139301" y="1555334"/>
                <a:ext cx="1465973" cy="1008922"/>
              </a:xfrm>
              <a:prstGeom prst="arc">
                <a:avLst>
                  <a:gd name="adj1" fmla="val 16200000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3679CC7D-BF2B-1D43-8499-FF4AB2CD6B4A}"/>
                  </a:ext>
                </a:extLst>
              </p:cNvPr>
              <p:cNvSpPr/>
              <p:nvPr/>
            </p:nvSpPr>
            <p:spPr>
              <a:xfrm flipH="1" flipV="1">
                <a:off x="2157729" y="1553051"/>
                <a:ext cx="3941733" cy="1283964"/>
              </a:xfrm>
              <a:prstGeom prst="arc">
                <a:avLst>
                  <a:gd name="adj1" fmla="val 590095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841C8E2A-6D39-BF4A-A7A6-86DEB08F25E2}"/>
                  </a:ext>
                </a:extLst>
              </p:cNvPr>
              <p:cNvSpPr/>
              <p:nvPr/>
            </p:nvSpPr>
            <p:spPr>
              <a:xfrm flipH="1" flipV="1">
                <a:off x="2141777" y="1708714"/>
                <a:ext cx="3939065" cy="949635"/>
              </a:xfrm>
              <a:prstGeom prst="arc">
                <a:avLst>
                  <a:gd name="adj1" fmla="val 15427047"/>
                  <a:gd name="adj2" fmla="val 2157686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32">
                <a:extLst>
                  <a:ext uri="{FF2B5EF4-FFF2-40B4-BE49-F238E27FC236}">
                    <a16:creationId xmlns:a16="http://schemas.microsoft.com/office/drawing/2014/main" id="{14B3E9CD-9E9E-C945-8282-E5CE126DF66F}"/>
                  </a:ext>
                </a:extLst>
              </p:cNvPr>
              <p:cNvSpPr txBox="1"/>
              <p:nvPr/>
            </p:nvSpPr>
            <p:spPr>
              <a:xfrm>
                <a:off x="243362" y="90144"/>
                <a:ext cx="976270" cy="7668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8" name="TextBox 33">
                <a:extLst>
                  <a:ext uri="{FF2B5EF4-FFF2-40B4-BE49-F238E27FC236}">
                    <a16:creationId xmlns:a16="http://schemas.microsoft.com/office/drawing/2014/main" id="{F8F1E26D-3E79-5344-863C-166934F6142D}"/>
                  </a:ext>
                </a:extLst>
              </p:cNvPr>
              <p:cNvSpPr txBox="1"/>
              <p:nvPr/>
            </p:nvSpPr>
            <p:spPr>
              <a:xfrm>
                <a:off x="155045" y="1260893"/>
                <a:ext cx="1796366" cy="8994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Oceans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TextBox 34">
                <a:extLst>
                  <a:ext uri="{FF2B5EF4-FFF2-40B4-BE49-F238E27FC236}">
                    <a16:creationId xmlns:a16="http://schemas.microsoft.com/office/drawing/2014/main" id="{B4E3597F-FAF8-5944-B1BA-44E31DC9B912}"/>
                  </a:ext>
                </a:extLst>
              </p:cNvPr>
              <p:cNvSpPr txBox="1"/>
              <p:nvPr/>
            </p:nvSpPr>
            <p:spPr>
              <a:xfrm>
                <a:off x="243345" y="4752183"/>
                <a:ext cx="3071184" cy="7275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Sea floor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E0639FB-788D-C74A-8942-C7DF40CEF357}"/>
                </a:ext>
              </a:extLst>
            </p:cNvPr>
            <p:cNvSpPr/>
            <p:nvPr/>
          </p:nvSpPr>
          <p:spPr>
            <a:xfrm flipH="1">
              <a:off x="3079475" y="3923758"/>
              <a:ext cx="2135409" cy="1124619"/>
            </a:xfrm>
            <a:prstGeom prst="arc">
              <a:avLst>
                <a:gd name="adj1" fmla="val 15628675"/>
                <a:gd name="adj2" fmla="val 5409100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BF71AF-9A46-2B47-9D1D-C8BFDF4F7CDE}"/>
                </a:ext>
              </a:extLst>
            </p:cNvPr>
            <p:cNvGrpSpPr/>
            <p:nvPr/>
          </p:nvGrpSpPr>
          <p:grpSpPr>
            <a:xfrm>
              <a:off x="1532816" y="893393"/>
              <a:ext cx="2424438" cy="994354"/>
              <a:chOff x="1532816" y="893393"/>
              <a:chExt cx="2424438" cy="9943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7958F984-031D-4C4C-B7CD-44579923CFCE}"/>
                  </a:ext>
                </a:extLst>
              </p:cNvPr>
              <p:cNvSpPr/>
              <p:nvPr/>
            </p:nvSpPr>
            <p:spPr>
              <a:xfrm flipV="1">
                <a:off x="1846383" y="1186093"/>
                <a:ext cx="2110871" cy="701654"/>
              </a:xfrm>
              <a:prstGeom prst="arc">
                <a:avLst>
                  <a:gd name="adj1" fmla="val 850740"/>
                  <a:gd name="adj2" fmla="val 4782768"/>
                </a:avLst>
              </a:prstGeom>
              <a:ln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2C821B2-2CDC-5C45-9072-D9EDBE096E5E}"/>
                </a:ext>
              </a:extLst>
            </p:cNvPr>
            <p:cNvGrpSpPr/>
            <p:nvPr/>
          </p:nvGrpSpPr>
          <p:grpSpPr>
            <a:xfrm>
              <a:off x="5676707" y="857062"/>
              <a:ext cx="2165135" cy="886658"/>
              <a:chOff x="5676707" y="857062"/>
              <a:chExt cx="2165135" cy="88665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95821FF3-B315-3541-955A-738CE165ECB8}"/>
                  </a:ext>
                </a:extLst>
              </p:cNvPr>
              <p:cNvSpPr/>
              <p:nvPr/>
            </p:nvSpPr>
            <p:spPr>
              <a:xfrm flipV="1">
                <a:off x="5676707" y="1042066"/>
                <a:ext cx="2110871" cy="701654"/>
              </a:xfrm>
              <a:prstGeom prst="arc">
                <a:avLst>
                  <a:gd name="adj1" fmla="val 8084315"/>
                  <a:gd name="adj2" fmla="val 1039200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5A0472F-8EBB-6549-9D01-75936BFA6ED5}"/>
                </a:ext>
              </a:extLst>
            </p:cNvPr>
            <p:cNvSpPr/>
            <p:nvPr/>
          </p:nvSpPr>
          <p:spPr>
            <a:xfrm flipH="1" flipV="1">
              <a:off x="5436256" y="889817"/>
              <a:ext cx="1459862" cy="2669487"/>
            </a:xfrm>
            <a:prstGeom prst="arc">
              <a:avLst>
                <a:gd name="adj1" fmla="val 11051775"/>
                <a:gd name="adj2" fmla="val 18114867"/>
              </a:avLst>
            </a:prstGeom>
            <a:ln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43D7921-9B39-9846-AEDB-C1AF781E969B}"/>
                </a:ext>
              </a:extLst>
            </p:cNvPr>
            <p:cNvSpPr/>
            <p:nvPr/>
          </p:nvSpPr>
          <p:spPr>
            <a:xfrm>
              <a:off x="4608914" y="2673002"/>
              <a:ext cx="1023293" cy="1107988"/>
            </a:xfrm>
            <a:prstGeom prst="arc">
              <a:avLst>
                <a:gd name="adj1" fmla="val 16200000"/>
                <a:gd name="adj2" fmla="val 5400001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BCAF0B16-3769-914D-9566-A71F049C4136}"/>
                </a:ext>
              </a:extLst>
            </p:cNvPr>
            <p:cNvSpPr/>
            <p:nvPr/>
          </p:nvSpPr>
          <p:spPr>
            <a:xfrm>
              <a:off x="2088942" y="3851468"/>
              <a:ext cx="1023293" cy="1107988"/>
            </a:xfrm>
            <a:prstGeom prst="arc">
              <a:avLst>
                <a:gd name="adj1" fmla="val 16200000"/>
                <a:gd name="adj2" fmla="val 21392748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/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D2DDC245-7272-E36D-8D0A-CCC28FB724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02701" y="840410"/>
            <a:ext cx="7303925" cy="111861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876C905-5AFA-3B79-E7D0-E7B2200031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2031" y="2591372"/>
            <a:ext cx="4372247" cy="54535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30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Diagnostic variables: The temperature anomaly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134C06-12DC-1C1F-C4CD-C3F7EFE4BC52}"/>
              </a:ext>
            </a:extLst>
          </p:cNvPr>
          <p:cNvGrpSpPr>
            <a:grpSpLocks noChangeAspect="1"/>
          </p:cNvGrpSpPr>
          <p:nvPr/>
        </p:nvGrpSpPr>
        <p:grpSpPr>
          <a:xfrm>
            <a:off x="245217" y="1134738"/>
            <a:ext cx="9207393" cy="5331375"/>
            <a:chOff x="610977" y="584200"/>
            <a:chExt cx="10834981" cy="62738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93D28A-C48F-1B46-B9AC-91814114A164}"/>
                </a:ext>
              </a:extLst>
            </p:cNvPr>
            <p:cNvSpPr txBox="1"/>
            <p:nvPr/>
          </p:nvSpPr>
          <p:spPr>
            <a:xfrm>
              <a:off x="6779660" y="5997039"/>
              <a:ext cx="3896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Courtesy Penny Rowe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12246C-F1E4-9B4D-9BA6-904EDBEA354B}"/>
                </a:ext>
              </a:extLst>
            </p:cNvPr>
            <p:cNvGrpSpPr/>
            <p:nvPr/>
          </p:nvGrpSpPr>
          <p:grpSpPr>
            <a:xfrm>
              <a:off x="610977" y="584200"/>
              <a:ext cx="10834981" cy="6273800"/>
              <a:chOff x="610977" y="584200"/>
              <a:chExt cx="10834981" cy="62738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36E9971-22CA-0545-9B08-B95E1ADA6B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519"/>
              <a:stretch/>
            </p:blipFill>
            <p:spPr>
              <a:xfrm>
                <a:off x="746042" y="584200"/>
                <a:ext cx="10699916" cy="62738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61A32B-6EF8-F248-AF60-46981D0CFB52}"/>
                  </a:ext>
                </a:extLst>
              </p:cNvPr>
              <p:cNvSpPr txBox="1"/>
              <p:nvPr/>
            </p:nvSpPr>
            <p:spPr>
              <a:xfrm rot="16200000">
                <a:off x="-965389" y="2693967"/>
                <a:ext cx="36143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T (relative to 1960)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400071-091C-094C-8A43-2155362BB97D}"/>
                </a:ext>
              </a:extLst>
            </p:cNvPr>
            <p:cNvGrpSpPr/>
            <p:nvPr/>
          </p:nvGrpSpPr>
          <p:grpSpPr>
            <a:xfrm>
              <a:off x="2258243" y="1678691"/>
              <a:ext cx="3049112" cy="1639808"/>
              <a:chOff x="1966143" y="1551691"/>
              <a:chExt cx="3049112" cy="1639808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A4CCB3AD-CD51-DC42-B1EF-3AA0552CB60C}"/>
                  </a:ext>
                </a:extLst>
              </p:cNvPr>
              <p:cNvSpPr/>
              <p:nvPr/>
            </p:nvSpPr>
            <p:spPr>
              <a:xfrm rot="5400000">
                <a:off x="3357350" y="1673849"/>
                <a:ext cx="266700" cy="2768600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B92C70-4748-B749-8050-98466FF357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66143" y="1551691"/>
                    <a:ext cx="3049112" cy="1270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Over the last million years CS (slope) was more than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290 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𝑝𝑝𝑚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dirty="0"/>
                      <a:t>  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B92C70-4748-B749-8050-98466FF35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6143" y="1551691"/>
                    <a:ext cx="3049112" cy="127020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51" t="-2326" b="-34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2BEC49-E646-8A46-A544-1E7C55E5C86B}"/>
                </a:ext>
              </a:extLst>
            </p:cNvPr>
            <p:cNvGrpSpPr/>
            <p:nvPr/>
          </p:nvGrpSpPr>
          <p:grpSpPr>
            <a:xfrm>
              <a:off x="4571999" y="4185369"/>
              <a:ext cx="4103161" cy="1311056"/>
              <a:chOff x="1803399" y="1325382"/>
              <a:chExt cx="4103161" cy="1311056"/>
            </a:xfrm>
          </p:grpSpPr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DDACCEE-6974-7E4D-98B1-861D6D92F388}"/>
                  </a:ext>
                </a:extLst>
              </p:cNvPr>
              <p:cNvSpPr/>
              <p:nvPr/>
            </p:nvSpPr>
            <p:spPr>
              <a:xfrm rot="5400000" flipH="1">
                <a:off x="3459344" y="-330563"/>
                <a:ext cx="266701" cy="3578591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8929FCF-126D-9042-BDAA-EBF78B8872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3399" y="1694990"/>
                    <a:ext cx="4103161" cy="941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Over the last 150 years, CS has been about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290 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𝑝𝑝𝑚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8929FCF-126D-9042-BDAA-EBF78B887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399" y="1694990"/>
                    <a:ext cx="4103161" cy="9414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55" t="-4688"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560F60-B4D1-2245-8A35-82DB2A86A279}"/>
                </a:ext>
              </a:extLst>
            </p:cNvPr>
            <p:cNvSpPr txBox="1"/>
            <p:nvPr/>
          </p:nvSpPr>
          <p:spPr>
            <a:xfrm>
              <a:off x="7549701" y="6348448"/>
              <a:ext cx="3896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Courtesy Penny Rowe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C36EBC-300F-909C-44FB-75B94D5F4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376" y="2549275"/>
            <a:ext cx="5612631" cy="7760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A66362-0F07-0B61-3C79-F3B55A058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4285" y="3580616"/>
            <a:ext cx="2512295" cy="61433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62A51F-BA9D-AFA4-5EBB-F0990C304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502" y="4475845"/>
            <a:ext cx="4372247" cy="54535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127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Functionalizing the calculation of diagnostic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859A0-1559-07D1-E8CA-200B85C2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680720"/>
            <a:ext cx="6212840" cy="1890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CDBB7-595F-3C2B-353F-3D6E04F16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1385908"/>
            <a:ext cx="6212840" cy="18780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1B27E2-9E67-C50E-C1F6-CA94223AE3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388"/>
          <a:stretch/>
        </p:blipFill>
        <p:spPr>
          <a:xfrm>
            <a:off x="130810" y="2790639"/>
            <a:ext cx="4384040" cy="5808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8FBBF5-6697-57CF-6E4A-B153E8B41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0" y="3601850"/>
            <a:ext cx="5853430" cy="1568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F72EA-A50C-9F00-BFB0-FFCCA7019B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3074"/>
          <a:stretch/>
        </p:blipFill>
        <p:spPr>
          <a:xfrm>
            <a:off x="6176010" y="3429000"/>
            <a:ext cx="5946142" cy="7918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D06EED-1589-D16B-76B0-8083FA0C1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010" y="4339833"/>
            <a:ext cx="5163820" cy="830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94BED8-D7E3-B111-52D8-536B28684D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" y="5337251"/>
            <a:ext cx="5384800" cy="840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577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Cambio1.0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2C28D-3F84-FB86-8C81-39F64A74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" y="2216954"/>
            <a:ext cx="6854391" cy="1947896"/>
          </a:xfrm>
          <a:prstGeom prst="rect">
            <a:avLst/>
          </a:prstGeom>
        </p:spPr>
      </p:pic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F8DA6C62-5280-CAF8-7D00-E3035ACC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8EF467-778B-6D4D-C685-B68848D6FC81}"/>
              </a:ext>
            </a:extLst>
          </p:cNvPr>
          <p:cNvSpPr txBox="1"/>
          <p:nvPr/>
        </p:nvSpPr>
        <p:spPr>
          <a:xfrm>
            <a:off x="379194" y="1028700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Euler’s method:</a:t>
            </a:r>
          </a:p>
          <a:p>
            <a:r>
              <a:rPr lang="en-US" sz="2400" dirty="0"/>
              <a:t>Then we calculated </a:t>
            </a:r>
            <a:r>
              <a:rPr lang="en-US" sz="2400" b="1" dirty="0"/>
              <a:t>changes</a:t>
            </a:r>
            <a:r>
              <a:rPr lang="en-US" sz="2400" dirty="0"/>
              <a:t> to the </a:t>
            </a:r>
            <a:r>
              <a:rPr lang="en-US" sz="2400" b="1" dirty="0"/>
              <a:t>concentrations</a:t>
            </a:r>
            <a:r>
              <a:rPr lang="en-US" sz="2400" dirty="0"/>
              <a:t> in the atmosphere and oceans </a:t>
            </a:r>
          </a:p>
        </p:txBody>
      </p:sp>
    </p:spTree>
    <p:extLst>
      <p:ext uri="{BB962C8B-B14F-4D97-AF65-F5344CB8AC3E}">
        <p14:creationId xmlns:p14="http://schemas.microsoft.com/office/powerpoint/2010/main" val="31367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Amounts in the atmosphere and the upper ocean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F8DA6C62-5280-CAF8-7D00-E3035ACC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DC1FF23-874F-B664-EDA8-6A0A434F4DF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711379"/>
            <a:ext cx="4560570" cy="3407092"/>
            <a:chOff x="0" y="1711379"/>
            <a:chExt cx="5154930" cy="3851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61F03E-10F9-C83F-FF38-338111589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11379"/>
              <a:ext cx="5154930" cy="385112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9AB8BE-A3B0-6FE7-94BC-91564DF128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670" y="3806190"/>
              <a:ext cx="148590" cy="16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7705DB-2968-C3FD-0084-6244523A94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59852" y="4091798"/>
              <a:ext cx="2183348" cy="7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Pre-industrial carbon amounts 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2DF18EF-C3A3-6DD8-4A99-D4B8F22E94A0}"/>
              </a:ext>
            </a:extLst>
          </p:cNvPr>
          <p:cNvSpPr>
            <a:spLocks noChangeAspect="1"/>
          </p:cNvSpPr>
          <p:nvPr/>
        </p:nvSpPr>
        <p:spPr>
          <a:xfrm>
            <a:off x="701547" y="4608600"/>
            <a:ext cx="131458" cy="141570"/>
          </a:xfrm>
          <a:prstGeom prst="ellipse">
            <a:avLst/>
          </a:prstGeom>
          <a:solidFill>
            <a:srgbClr val="50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F7184-6DC4-B9CB-62AC-100AEC19AA53}"/>
              </a:ext>
            </a:extLst>
          </p:cNvPr>
          <p:cNvSpPr txBox="1"/>
          <p:nvPr/>
        </p:nvSpPr>
        <p:spPr>
          <a:xfrm>
            <a:off x="7532370" y="995626"/>
            <a:ext cx="447007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615 </a:t>
            </a:r>
            <a:r>
              <a:rPr lang="en-US" sz="2400" b="1" dirty="0" err="1">
                <a:solidFill>
                  <a:schemeClr val="accent1"/>
                </a:solidFill>
              </a:rPr>
              <a:t>GtC</a:t>
            </a:r>
            <a:r>
              <a:rPr lang="en-US" sz="2400" b="1" dirty="0">
                <a:solidFill>
                  <a:schemeClr val="accent1"/>
                </a:solidFill>
              </a:rPr>
              <a:t> in air (pre-industrial)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E9CEC-E171-D0AC-5D50-342B61F9E8AF}"/>
              </a:ext>
            </a:extLst>
          </p:cNvPr>
          <p:cNvSpPr txBox="1"/>
          <p:nvPr/>
        </p:nvSpPr>
        <p:spPr>
          <a:xfrm>
            <a:off x="6480809" y="5281884"/>
            <a:ext cx="5521635" cy="461665"/>
          </a:xfrm>
          <a:prstGeom prst="rect">
            <a:avLst/>
          </a:prstGeom>
          <a:solidFill>
            <a:srgbClr val="50ECEC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350 </a:t>
            </a:r>
            <a:r>
              <a:rPr lang="en-US" sz="2400" b="1" dirty="0" err="1">
                <a:solidFill>
                  <a:schemeClr val="accent2"/>
                </a:solidFill>
              </a:rPr>
              <a:t>GtC</a:t>
            </a:r>
            <a:r>
              <a:rPr lang="en-US" sz="2400" b="1" dirty="0">
                <a:solidFill>
                  <a:schemeClr val="accent2"/>
                </a:solidFill>
              </a:rPr>
              <a:t> in upper ocean (pre-industrial)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49A9AC-F206-4918-F0ED-136E3DE71FE1}"/>
              </a:ext>
            </a:extLst>
          </p:cNvPr>
          <p:cNvCxnSpPr>
            <a:cxnSpLocks/>
          </p:cNvCxnSpPr>
          <p:nvPr/>
        </p:nvCxnSpPr>
        <p:spPr>
          <a:xfrm flipV="1">
            <a:off x="9989820" y="3154680"/>
            <a:ext cx="0" cy="2150064"/>
          </a:xfrm>
          <a:prstGeom prst="straightConnector1">
            <a:avLst/>
          </a:prstGeom>
          <a:ln w="127000">
            <a:solidFill>
              <a:srgbClr val="50ECEC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EC3405-B3CA-FE3C-77C9-4B9D7EF6F789}"/>
              </a:ext>
            </a:extLst>
          </p:cNvPr>
          <p:cNvCxnSpPr>
            <a:cxnSpLocks/>
          </p:cNvCxnSpPr>
          <p:nvPr/>
        </p:nvCxnSpPr>
        <p:spPr>
          <a:xfrm>
            <a:off x="9970770" y="1457291"/>
            <a:ext cx="0" cy="856313"/>
          </a:xfrm>
          <a:prstGeom prst="straightConnector1">
            <a:avLst/>
          </a:prstGeom>
          <a:ln w="127000">
            <a:solidFill>
              <a:schemeClr val="accent1">
                <a:alpha val="5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4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3B1D67-BB71-BA4B-B9CB-A1E02533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6" y="756187"/>
            <a:ext cx="7898005" cy="5802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Clear that we’re modeling small differences between big numbers (fluxes)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20" y="2108911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6CD55DB8-EBF9-CC43-8563-E96182B5F122}"/>
              </a:ext>
            </a:extLst>
          </p:cNvPr>
          <p:cNvSpPr/>
          <p:nvPr/>
        </p:nvSpPr>
        <p:spPr>
          <a:xfrm>
            <a:off x="6096001" y="1984925"/>
            <a:ext cx="4648200" cy="1855555"/>
          </a:xfrm>
          <a:prstGeom prst="arc">
            <a:avLst>
              <a:gd name="adj1" fmla="val 11566503"/>
              <a:gd name="adj2" fmla="val 21519853"/>
            </a:avLst>
          </a:prstGeom>
          <a:ln w="63500">
            <a:solidFill>
              <a:schemeClr val="accent1">
                <a:alpha val="7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9D7ECFC7-E0D4-B5CB-E3AC-2DDCCA2C0313}"/>
              </a:ext>
            </a:extLst>
          </p:cNvPr>
          <p:cNvSpPr/>
          <p:nvPr/>
        </p:nvSpPr>
        <p:spPr>
          <a:xfrm>
            <a:off x="5909310" y="1200303"/>
            <a:ext cx="5554980" cy="3548786"/>
          </a:xfrm>
          <a:prstGeom prst="arc">
            <a:avLst>
              <a:gd name="adj1" fmla="val 11740487"/>
              <a:gd name="adj2" fmla="val 21519853"/>
            </a:avLst>
          </a:prstGeom>
          <a:ln w="63500">
            <a:solidFill>
              <a:schemeClr val="accent1">
                <a:alpha val="79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3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Right now (</a:t>
            </a:r>
            <a:r>
              <a:rPr lang="en-US" sz="2400" b="1"/>
              <a:t>year 2023) </a:t>
            </a:r>
            <a:r>
              <a:rPr lang="en-US" sz="2400" b="1" dirty="0"/>
              <a:t>it looks like net fluxes to land and oceans are about ¼ of anthropogenic flux to atmosphere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20" y="2108911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C0FD6CB-B25F-204A-9A30-3D15F9878A03}"/>
              </a:ext>
            </a:extLst>
          </p:cNvPr>
          <p:cNvGrpSpPr/>
          <p:nvPr/>
        </p:nvGrpSpPr>
        <p:grpSpPr>
          <a:xfrm>
            <a:off x="122712" y="932493"/>
            <a:ext cx="6841491" cy="4993013"/>
            <a:chOff x="122712" y="932493"/>
            <a:chExt cx="6841491" cy="4993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709B24-58B0-2EB8-043B-BEF3204F7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712" y="932493"/>
              <a:ext cx="6841491" cy="4993013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EFF6BA8-3A94-CB1C-0BC1-90B0AB4162B7}"/>
                </a:ext>
              </a:extLst>
            </p:cNvPr>
            <p:cNvCxnSpPr>
              <a:cxnSpLocks/>
            </p:cNvCxnSpPr>
            <p:nvPr/>
          </p:nvCxnSpPr>
          <p:spPr>
            <a:xfrm>
              <a:off x="4023172" y="1965960"/>
              <a:ext cx="0" cy="2297430"/>
            </a:xfrm>
            <a:prstGeom prst="line">
              <a:avLst/>
            </a:prstGeom>
            <a:ln w="127000">
              <a:solidFill>
                <a:schemeClr val="tx2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DBEDD9-A328-2B5C-9F73-D49FF1EF9A2D}"/>
                </a:ext>
              </a:extLst>
            </p:cNvPr>
            <p:cNvCxnSpPr>
              <a:cxnSpLocks/>
            </p:cNvCxnSpPr>
            <p:nvPr/>
          </p:nvCxnSpPr>
          <p:spPr>
            <a:xfrm>
              <a:off x="4018630" y="4263390"/>
              <a:ext cx="4542" cy="627924"/>
            </a:xfrm>
            <a:prstGeom prst="line">
              <a:avLst/>
            </a:prstGeom>
            <a:ln w="127000">
              <a:solidFill>
                <a:schemeClr val="tx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7BCBA36-EC8D-899C-A8AC-2A8D19C6FD89}"/>
              </a:ext>
            </a:extLst>
          </p:cNvPr>
          <p:cNvSpPr txBox="1"/>
          <p:nvPr/>
        </p:nvSpPr>
        <p:spPr>
          <a:xfrm>
            <a:off x="7045376" y="5183429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say that the sum of these sinks (about ½ of anthropogenic flux) is Earth’s ”free” ecosystem service</a:t>
            </a:r>
          </a:p>
        </p:txBody>
      </p:sp>
    </p:spTree>
    <p:extLst>
      <p:ext uri="{BB962C8B-B14F-4D97-AF65-F5344CB8AC3E}">
        <p14:creationId xmlns:p14="http://schemas.microsoft.com/office/powerpoint/2010/main" val="5135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But oceans are more like a lending library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20" y="2108911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8B354-F04B-6D42-2AB7-64CCEA7F1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2" y="932493"/>
            <a:ext cx="6841491" cy="49930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D0D6E-5DC1-4796-00BE-9E7CCEC0EB8A}"/>
              </a:ext>
            </a:extLst>
          </p:cNvPr>
          <p:cNvCxnSpPr>
            <a:cxnSpLocks/>
          </p:cNvCxnSpPr>
          <p:nvPr/>
        </p:nvCxnSpPr>
        <p:spPr>
          <a:xfrm>
            <a:off x="2960370" y="3292355"/>
            <a:ext cx="1451651" cy="959605"/>
          </a:xfrm>
          <a:prstGeom prst="straightConnector1">
            <a:avLst/>
          </a:prstGeom>
          <a:ln w="635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7DC8F9-7AC7-C2F1-E1AF-455B8216211C}"/>
              </a:ext>
            </a:extLst>
          </p:cNvPr>
          <p:cNvCxnSpPr>
            <a:cxnSpLocks/>
          </p:cNvCxnSpPr>
          <p:nvPr/>
        </p:nvCxnSpPr>
        <p:spPr>
          <a:xfrm flipH="1">
            <a:off x="4663440" y="3188970"/>
            <a:ext cx="80010" cy="742950"/>
          </a:xfrm>
          <a:prstGeom prst="straightConnector1">
            <a:avLst/>
          </a:prstGeom>
          <a:ln w="635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72A7B1-08F4-306D-4317-F3B9FF3A00C4}"/>
              </a:ext>
            </a:extLst>
          </p:cNvPr>
          <p:cNvSpPr txBox="1"/>
          <p:nvPr/>
        </p:nvSpPr>
        <p:spPr>
          <a:xfrm>
            <a:off x="1154430" y="2609467"/>
            <a:ext cx="1838412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Oceans become a net source of carbon around mid-century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736C2-1052-645C-6007-D9AB19E98240}"/>
              </a:ext>
            </a:extLst>
          </p:cNvPr>
          <p:cNvSpPr txBox="1"/>
          <p:nvPr/>
        </p:nvSpPr>
        <p:spPr>
          <a:xfrm>
            <a:off x="4413839" y="2668883"/>
            <a:ext cx="1998391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Peak net ocean-to-atmosphere flux</a:t>
            </a:r>
          </a:p>
        </p:txBody>
      </p:sp>
    </p:spTree>
    <p:extLst>
      <p:ext uri="{BB962C8B-B14F-4D97-AF65-F5344CB8AC3E}">
        <p14:creationId xmlns:p14="http://schemas.microsoft.com/office/powerpoint/2010/main" val="359356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New ideas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69EE8-83E3-03B8-22B7-CDD70F4D75CB}"/>
              </a:ext>
            </a:extLst>
          </p:cNvPr>
          <p:cNvSpPr txBox="1"/>
          <p:nvPr/>
        </p:nvSpPr>
        <p:spPr>
          <a:xfrm>
            <a:off x="1995352" y="1483310"/>
            <a:ext cx="6600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ideas for today:</a:t>
            </a:r>
          </a:p>
          <a:p>
            <a:endParaRPr lang="en-US" sz="2400" dirty="0"/>
          </a:p>
          <a:p>
            <a:r>
              <a:rPr lang="en-US" sz="2400" dirty="0"/>
              <a:t>Distinguishing between </a:t>
            </a:r>
            <a:r>
              <a:rPr lang="en-US" sz="2400" b="1" dirty="0"/>
              <a:t>parametric</a:t>
            </a:r>
            <a:r>
              <a:rPr lang="en-US" sz="2400" dirty="0"/>
              <a:t>, </a:t>
            </a:r>
            <a:r>
              <a:rPr lang="en-US" sz="2400" b="1" dirty="0"/>
              <a:t>prognostic</a:t>
            </a:r>
            <a:r>
              <a:rPr lang="en-US" sz="2400" dirty="0"/>
              <a:t>, and </a:t>
            </a:r>
            <a:r>
              <a:rPr lang="en-US" sz="2400" b="1" dirty="0"/>
              <a:t>diagnostic</a:t>
            </a:r>
            <a:r>
              <a:rPr lang="en-US" sz="2400" dirty="0"/>
              <a:t> variables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Storing </a:t>
            </a:r>
            <a:r>
              <a:rPr lang="en-US" sz="2400" b="1" dirty="0"/>
              <a:t>parametric</a:t>
            </a:r>
            <a:r>
              <a:rPr lang="en-US" sz="2400" dirty="0"/>
              <a:t> variables in a Python Dictionary (</a:t>
            </a:r>
            <a:r>
              <a:rPr lang="en-US" sz="2400" b="1" dirty="0" err="1"/>
              <a:t>ClimateParams</a:t>
            </a:r>
            <a:r>
              <a:rPr lang="en-US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b="1" dirty="0"/>
              <a:t>Functionalizing</a:t>
            </a:r>
            <a:r>
              <a:rPr lang="en-US" sz="2400" dirty="0"/>
              <a:t> the computation of diagnostic variables</a:t>
            </a:r>
          </a:p>
        </p:txBody>
      </p:sp>
    </p:spTree>
    <p:extLst>
      <p:ext uri="{BB962C8B-B14F-4D97-AF65-F5344CB8AC3E}">
        <p14:creationId xmlns:p14="http://schemas.microsoft.com/office/powerpoint/2010/main" val="29310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Distinguishing between parametric, prognostic, and diagnostic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69EE8-83E3-03B8-22B7-CDD70F4D75CB}"/>
              </a:ext>
            </a:extLst>
          </p:cNvPr>
          <p:cNvSpPr txBox="1"/>
          <p:nvPr/>
        </p:nvSpPr>
        <p:spPr>
          <a:xfrm>
            <a:off x="-4898" y="669905"/>
            <a:ext cx="70000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Parametric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Constants, specified prior to the Euler loop.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Found on the </a:t>
            </a:r>
            <a:r>
              <a:rPr lang="en-US" sz="2400" b="1" dirty="0"/>
              <a:t>right-hand-side</a:t>
            </a:r>
            <a:r>
              <a:rPr lang="en-US" sz="2400" dirty="0"/>
              <a:t> of assignments in the loop.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/>
              <a:t>Diagnostic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Appear on the </a:t>
            </a:r>
            <a:r>
              <a:rPr lang="en-US" sz="2400" b="1" dirty="0"/>
              <a:t>left-hand-side</a:t>
            </a:r>
            <a:r>
              <a:rPr lang="en-US" sz="2400" dirty="0"/>
              <a:t> of assignments in the loop (i.e., they’re calculated, even graphed), but not essential to the loop.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Examples: temperature anomaly, ocean </a:t>
            </a:r>
            <a:r>
              <a:rPr lang="en-US" sz="2400" dirty="0" err="1"/>
              <a:t>pH.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Prognostic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Appear on the </a:t>
            </a:r>
            <a:r>
              <a:rPr lang="en-US" sz="2400" b="1" dirty="0"/>
              <a:t>left-hand-side</a:t>
            </a:r>
            <a:r>
              <a:rPr lang="en-US" sz="2400" dirty="0"/>
              <a:t> </a:t>
            </a:r>
            <a:r>
              <a:rPr lang="en-US" sz="2400" i="1" dirty="0"/>
              <a:t>and</a:t>
            </a:r>
            <a:r>
              <a:rPr lang="en-US" sz="2400" dirty="0"/>
              <a:t> the </a:t>
            </a:r>
            <a:r>
              <a:rPr lang="en-US" sz="2400" b="1" dirty="0"/>
              <a:t>right-hand-side</a:t>
            </a:r>
            <a:r>
              <a:rPr lang="en-US" sz="2400" dirty="0"/>
              <a:t> of assignments in the Euler loop (i.e., they are essential to the loop).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Examples: </a:t>
            </a:r>
            <a:r>
              <a:rPr lang="en-US" sz="2400" dirty="0" err="1"/>
              <a:t>C_atm</a:t>
            </a:r>
            <a:r>
              <a:rPr lang="en-US" sz="2400" dirty="0"/>
              <a:t>, </a:t>
            </a:r>
            <a:r>
              <a:rPr lang="en-US" sz="2400" dirty="0" err="1"/>
              <a:t>C_ocean</a:t>
            </a:r>
            <a:r>
              <a:rPr lang="en-US" sz="2400" dirty="0"/>
              <a:t>, </a:t>
            </a:r>
            <a:r>
              <a:rPr lang="en-US" sz="2400" dirty="0" err="1"/>
              <a:t>F_oa</a:t>
            </a:r>
            <a:r>
              <a:rPr lang="en-US" sz="2400" dirty="0"/>
              <a:t>,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B7DFD-CA25-9D56-0C62-92856EF7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1304804"/>
            <a:ext cx="5064578" cy="3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Parametric variables: We have so many, we’re going to store them in a Python 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730D0-1514-5479-3456-0F2FECD1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" y="1071559"/>
            <a:ext cx="6248400" cy="3428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9B4653-C70D-FF70-FA3B-84EB3E0E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75" y="1071559"/>
            <a:ext cx="4683503" cy="43384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870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374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40</cp:revision>
  <dcterms:created xsi:type="dcterms:W3CDTF">2021-10-22T17:10:02Z</dcterms:created>
  <dcterms:modified xsi:type="dcterms:W3CDTF">2023-10-23T15:38:01Z</dcterms:modified>
</cp:coreProperties>
</file>