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6" r:id="rId3"/>
    <p:sldId id="282" r:id="rId4"/>
    <p:sldId id="280" r:id="rId5"/>
    <p:sldId id="297" r:id="rId6"/>
    <p:sldId id="292" r:id="rId7"/>
    <p:sldId id="259" r:id="rId8"/>
    <p:sldId id="260" r:id="rId9"/>
    <p:sldId id="262" r:id="rId10"/>
    <p:sldId id="261" r:id="rId11"/>
    <p:sldId id="263" r:id="rId12"/>
    <p:sldId id="293" r:id="rId13"/>
    <p:sldId id="283" r:id="rId14"/>
    <p:sldId id="284" r:id="rId15"/>
    <p:sldId id="294" r:id="rId16"/>
    <p:sldId id="285" r:id="rId17"/>
    <p:sldId id="295" r:id="rId18"/>
    <p:sldId id="286" r:id="rId19"/>
    <p:sldId id="288" r:id="rId20"/>
    <p:sldId id="289" r:id="rId21"/>
    <p:sldId id="287" r:id="rId22"/>
    <p:sldId id="296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6281"/>
  </p:normalViewPr>
  <p:slideViewPr>
    <p:cSldViewPr snapToGrid="0" snapToObjects="1">
      <p:cViewPr>
        <p:scale>
          <a:sx n="64" d="100"/>
          <a:sy n="64" d="100"/>
        </p:scale>
        <p:origin x="208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26D-EA01-0046-AA88-2C5D246E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BB33-B080-B940-9EA3-9F46AC786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821E-ECB7-064C-BA4F-F217C970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D31A-9DD8-EA45-9F6F-36C8BACD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23A4-6D48-E442-94F9-1D460051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FB11-87F0-034A-975C-ACB34BDA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B5B5-D62B-854C-904B-28E0CB503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020E-C83D-2B4F-9A2C-35B4A90E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0A763-ADD9-3F4D-9044-A6FDCA84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7E49-B4D2-6242-8839-7903311B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4418B-ED25-C24F-9F85-589DF0917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A930-8F16-F848-BE88-55EDCF54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9F6C-1BB0-0C43-9344-DB026DDA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CA26-9E86-2F4C-9A18-1E879F83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FF91-2172-124D-8E7F-B61C1140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A3FA-3BB8-5F41-8C99-E419974D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EB9A-3775-E24B-9A1E-3D33970D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E7FD-B74A-4B48-9B0A-B7A14602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CEED-9551-B74A-AB33-BB9476C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7FDD-0BBC-CA4B-B4AE-3ED2B8A1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168A-3439-8240-A595-90B69D4F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8EA7B-3DF4-E84E-AB17-FD49C15F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4FD1-E34A-C14D-B574-6815316F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6A47-8B45-B544-98AB-E9600AD9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E117-1109-E045-B8BB-7FB6AB32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12DA-DC8D-ED4C-92C2-258D8C2D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93FD-45FF-1C4A-891E-5AD48615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04FD3-5135-744A-98AE-4B03AC81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3555D-D021-C842-B8CC-D288786A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70D55-D66B-9942-B5B0-69E0B5A9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DEFEE-6B5A-AD40-A52E-A5463A3A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6807-9CBC-8146-AE2B-C7DAF4FE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CDD-C4B1-A143-8A1D-CEF943AB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D54A4-3896-8F4E-AA70-F7DE1A88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F29FC-C958-FF40-9CBF-10C51A69F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267BC-B558-154C-8B62-D3591C38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A8050-FF90-F946-8A96-6084E03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645F-EE92-C24E-920C-5D34FDDA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83C2A-1068-CE40-93B9-93E4E324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8668-919E-9344-86FE-0FA137F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2266B-20B6-0C49-BB19-893986C7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60D91-6DFA-1A41-A8E8-F618139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85AAA-2155-3A41-A8C6-680B86E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2FF50-4235-6646-97F3-F620DF79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F5200-A500-194A-B22C-71111409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0395-92C7-424B-97E1-F155691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0F79-0502-D34D-8318-2BAA85EA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C37B-5FAC-2F4B-85A9-675CD53A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886DA-E17C-9949-A4B4-6C6096366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4C8D-CF24-7C41-86FD-DBB4C701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8431-C18E-2E49-9886-BB0BFB0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1FAB-5514-1947-9AB2-DD6BE517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8021-1119-A441-AA5A-C62C9A78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B2FC-C4B8-6246-9B41-3B6712634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5E407-39D7-8645-B114-67BC9135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6946-2D5D-CA4C-9317-BAB23535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6B442-1BAC-854B-ACB6-591F31ED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706E-389B-C647-B90B-637CE44C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B7AEF-CEFB-A844-B033-3713361B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A2DFB-5ED0-9D4C-A583-49F4A631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C6A5-ABCB-3043-A8D0-387DEB7C5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E48D-33A2-D448-9847-C6846CBA070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D09-CA65-1A45-B25B-C26D539BB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6BA3-90D8-3341-A25E-43811B084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84B534-D33F-494C-B61A-7D3C7EB39F02}"/>
              </a:ext>
            </a:extLst>
          </p:cNvPr>
          <p:cNvSpPr txBox="1"/>
          <p:nvPr/>
        </p:nvSpPr>
        <p:spPr>
          <a:xfrm>
            <a:off x="1699708" y="2067276"/>
            <a:ext cx="2140772" cy="461665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ClimateParams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038DE-7411-6A47-9412-CED4EF85E2E0}"/>
              </a:ext>
            </a:extLst>
          </p:cNvPr>
          <p:cNvSpPr txBox="1"/>
          <p:nvPr/>
        </p:nvSpPr>
        <p:spPr>
          <a:xfrm>
            <a:off x="5392181" y="2814850"/>
            <a:ext cx="1879506" cy="461665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ClimateState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91D7E-074E-BA4D-8B96-5621B7EDBB82}"/>
              </a:ext>
            </a:extLst>
          </p:cNvPr>
          <p:cNvGrpSpPr/>
          <p:nvPr/>
        </p:nvGrpSpPr>
        <p:grpSpPr>
          <a:xfrm>
            <a:off x="4442376" y="4695019"/>
            <a:ext cx="4129059" cy="1226373"/>
            <a:chOff x="2226832" y="3311337"/>
            <a:chExt cx="4129059" cy="12263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2EDDBD-5F76-654C-92D4-0CDB16678451}"/>
                </a:ext>
              </a:extLst>
            </p:cNvPr>
            <p:cNvSpPr txBox="1"/>
            <p:nvPr/>
          </p:nvSpPr>
          <p:spPr>
            <a:xfrm>
              <a:off x="2727350" y="3497016"/>
              <a:ext cx="320671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Collect Climate</a:t>
              </a:r>
            </a:p>
            <a:p>
              <a:pPr algn="ctr"/>
              <a:r>
                <a:rPr lang="en-US" sz="2400" dirty="0" err="1"/>
                <a:t>TimeSeries</a:t>
              </a:r>
              <a:endParaRPr lang="en-US" sz="2400" dirty="0"/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EB5B3C4A-4BA2-494C-BE6E-EF4877108029}"/>
                </a:ext>
              </a:extLst>
            </p:cNvPr>
            <p:cNvSpPr/>
            <p:nvPr/>
          </p:nvSpPr>
          <p:spPr>
            <a:xfrm>
              <a:off x="2226832" y="3311337"/>
              <a:ext cx="4129059" cy="1226373"/>
            </a:xfrm>
            <a:prstGeom prst="donut">
              <a:avLst>
                <a:gd name="adj" fmla="val 13034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C36266-A255-0449-B7B5-2651BAC022AA}"/>
              </a:ext>
            </a:extLst>
          </p:cNvPr>
          <p:cNvCxnSpPr>
            <a:cxnSpLocks/>
          </p:cNvCxnSpPr>
          <p:nvPr/>
        </p:nvCxnSpPr>
        <p:spPr>
          <a:xfrm>
            <a:off x="6489518" y="3553256"/>
            <a:ext cx="0" cy="10104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A127A0-F347-8C4B-BF62-31D9DAF9832B}"/>
              </a:ext>
            </a:extLst>
          </p:cNvPr>
          <p:cNvCxnSpPr>
            <a:cxnSpLocks/>
          </p:cNvCxnSpPr>
          <p:nvPr/>
        </p:nvCxnSpPr>
        <p:spPr>
          <a:xfrm flipH="1">
            <a:off x="3063240" y="5489108"/>
            <a:ext cx="1257300" cy="4322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5C4D12-4C60-A942-996E-760482982ECB}"/>
              </a:ext>
            </a:extLst>
          </p:cNvPr>
          <p:cNvSpPr txBox="1"/>
          <p:nvPr/>
        </p:nvSpPr>
        <p:spPr>
          <a:xfrm>
            <a:off x="655838" y="5744021"/>
            <a:ext cx="2258033" cy="830997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series (</a:t>
            </a:r>
            <a:r>
              <a:rPr lang="en-US" sz="2400" dirty="0" err="1"/>
              <a:t>numpy</a:t>
            </a:r>
            <a:r>
              <a:rPr lang="en-US" sz="2400" dirty="0"/>
              <a:t> arrays)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6C671D-95D6-FC40-A734-508AA825BEAD}"/>
              </a:ext>
            </a:extLst>
          </p:cNvPr>
          <p:cNvGrpSpPr/>
          <p:nvPr/>
        </p:nvGrpSpPr>
        <p:grpSpPr>
          <a:xfrm>
            <a:off x="4590261" y="545557"/>
            <a:ext cx="2848929" cy="1226373"/>
            <a:chOff x="2226832" y="3345627"/>
            <a:chExt cx="4129059" cy="12263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BAD434-996F-484C-B641-92E27DB14C1B}"/>
                </a:ext>
              </a:extLst>
            </p:cNvPr>
            <p:cNvSpPr txBox="1"/>
            <p:nvPr/>
          </p:nvSpPr>
          <p:spPr>
            <a:xfrm>
              <a:off x="2293815" y="3559465"/>
              <a:ext cx="37256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Diagnostic functions</a:t>
              </a:r>
            </a:p>
          </p:txBody>
        </p:sp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5CD9A13E-1F71-5C4B-8425-51B65F96D34E}"/>
                </a:ext>
              </a:extLst>
            </p:cNvPr>
            <p:cNvSpPr/>
            <p:nvPr/>
          </p:nvSpPr>
          <p:spPr>
            <a:xfrm>
              <a:off x="2226832" y="3345627"/>
              <a:ext cx="4129059" cy="1226373"/>
            </a:xfrm>
            <a:prstGeom prst="donut">
              <a:avLst>
                <a:gd name="adj" fmla="val 13034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E6A331-CB6F-F546-BD52-9D4B50D4F481}"/>
              </a:ext>
            </a:extLst>
          </p:cNvPr>
          <p:cNvCxnSpPr>
            <a:cxnSpLocks/>
          </p:cNvCxnSpPr>
          <p:nvPr/>
        </p:nvCxnSpPr>
        <p:spPr>
          <a:xfrm flipH="1">
            <a:off x="7439190" y="2307511"/>
            <a:ext cx="1368387" cy="464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43E00A-9847-BE4F-9715-ABDA9BA6EF51}"/>
              </a:ext>
            </a:extLst>
          </p:cNvPr>
          <p:cNvSpPr txBox="1"/>
          <p:nvPr/>
        </p:nvSpPr>
        <p:spPr>
          <a:xfrm rot="900905">
            <a:off x="7752902" y="830288"/>
            <a:ext cx="142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Diagnostic variables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C8E7CD-D057-4D49-9C7C-195FED165B42}"/>
              </a:ext>
            </a:extLst>
          </p:cNvPr>
          <p:cNvGrpSpPr/>
          <p:nvPr/>
        </p:nvGrpSpPr>
        <p:grpSpPr>
          <a:xfrm>
            <a:off x="8881134" y="1123368"/>
            <a:ext cx="2570587" cy="1701804"/>
            <a:chOff x="389698" y="2527202"/>
            <a:chExt cx="3725648" cy="183001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B052E-7331-B541-A084-AE2B16334079}"/>
                </a:ext>
              </a:extLst>
            </p:cNvPr>
            <p:cNvSpPr txBox="1"/>
            <p:nvPr/>
          </p:nvSpPr>
          <p:spPr>
            <a:xfrm>
              <a:off x="389698" y="2989653"/>
              <a:ext cx="37256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Propagate</a:t>
              </a:r>
            </a:p>
            <a:p>
              <a:pPr algn="ctr"/>
              <a:r>
                <a:rPr lang="en-US" sz="2400" dirty="0" err="1"/>
                <a:t>ClimateState</a:t>
              </a:r>
              <a:endParaRPr lang="en-US" sz="2400" dirty="0"/>
            </a:p>
          </p:txBody>
        </p:sp>
        <p:sp>
          <p:nvSpPr>
            <p:cNvPr id="41" name="Donut 40">
              <a:extLst>
                <a:ext uri="{FF2B5EF4-FFF2-40B4-BE49-F238E27FC236}">
                  <a16:creationId xmlns:a16="http://schemas.microsoft.com/office/drawing/2014/main" id="{5594A36B-701B-DC4B-9DDA-DFDA4B59E76F}"/>
                </a:ext>
              </a:extLst>
            </p:cNvPr>
            <p:cNvSpPr/>
            <p:nvPr/>
          </p:nvSpPr>
          <p:spPr>
            <a:xfrm>
              <a:off x="483746" y="2527202"/>
              <a:ext cx="3430944" cy="1830013"/>
            </a:xfrm>
            <a:prstGeom prst="donut">
              <a:avLst>
                <a:gd name="adj" fmla="val 13034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D60580-5B0A-F240-B052-62D4FF2EBA95}"/>
              </a:ext>
            </a:extLst>
          </p:cNvPr>
          <p:cNvCxnSpPr>
            <a:cxnSpLocks/>
          </p:cNvCxnSpPr>
          <p:nvPr/>
        </p:nvCxnSpPr>
        <p:spPr>
          <a:xfrm flipV="1">
            <a:off x="3924533" y="1405488"/>
            <a:ext cx="646429" cy="5343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E5C020-BA2D-0F4B-E5BB-A9508D28955B}"/>
              </a:ext>
            </a:extLst>
          </p:cNvPr>
          <p:cNvSpPr txBox="1"/>
          <p:nvPr/>
        </p:nvSpPr>
        <p:spPr>
          <a:xfrm rot="21442208">
            <a:off x="3950619" y="1713725"/>
            <a:ext cx="33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Parametric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0E411-D04C-4943-7B91-03A606BFE4FA}"/>
              </a:ext>
            </a:extLst>
          </p:cNvPr>
          <p:cNvSpPr txBox="1"/>
          <p:nvPr/>
        </p:nvSpPr>
        <p:spPr>
          <a:xfrm rot="20547719">
            <a:off x="7752901" y="2491684"/>
            <a:ext cx="142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Prognostic variables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D8FEC5-31BF-E3AE-B8B8-E9FE35C9212F}"/>
              </a:ext>
            </a:extLst>
          </p:cNvPr>
          <p:cNvCxnSpPr>
            <a:cxnSpLocks/>
          </p:cNvCxnSpPr>
          <p:nvPr/>
        </p:nvCxnSpPr>
        <p:spPr>
          <a:xfrm rot="18124942">
            <a:off x="7972691" y="1149183"/>
            <a:ext cx="173441" cy="6003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0EA802-A6CD-F851-9726-0EF97C8C665D}"/>
              </a:ext>
            </a:extLst>
          </p:cNvPr>
          <p:cNvCxnSpPr>
            <a:cxnSpLocks/>
          </p:cNvCxnSpPr>
          <p:nvPr/>
        </p:nvCxnSpPr>
        <p:spPr>
          <a:xfrm flipV="1">
            <a:off x="4076933" y="1903213"/>
            <a:ext cx="4231533" cy="188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FD02AE-2D44-FCA8-EFD7-3BC7931C6123}"/>
              </a:ext>
            </a:extLst>
          </p:cNvPr>
          <p:cNvSpPr txBox="1"/>
          <p:nvPr/>
        </p:nvSpPr>
        <p:spPr>
          <a:xfrm>
            <a:off x="1" y="0"/>
            <a:ext cx="169970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Cambio2.0</a:t>
            </a:r>
          </a:p>
        </p:txBody>
      </p:sp>
    </p:spTree>
    <p:extLst>
      <p:ext uri="{BB962C8B-B14F-4D97-AF65-F5344CB8AC3E}">
        <p14:creationId xmlns:p14="http://schemas.microsoft.com/office/powerpoint/2010/main" val="298605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016BFCD-A494-7AE5-5A7A-340150876590}"/>
              </a:ext>
            </a:extLst>
          </p:cNvPr>
          <p:cNvSpPr/>
          <p:nvPr/>
        </p:nvSpPr>
        <p:spPr>
          <a:xfrm>
            <a:off x="274320" y="1268730"/>
            <a:ext cx="6195060" cy="4046220"/>
          </a:xfrm>
          <a:prstGeom prst="roundRect">
            <a:avLst/>
          </a:prstGeom>
          <a:solidFill>
            <a:schemeClr val="accent3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DDCDD3-1BB7-ED5E-C6E8-8CB8125AE986}"/>
              </a:ext>
            </a:extLst>
          </p:cNvPr>
          <p:cNvCxnSpPr>
            <a:cxnSpLocks/>
          </p:cNvCxnSpPr>
          <p:nvPr/>
        </p:nvCxnSpPr>
        <p:spPr>
          <a:xfrm>
            <a:off x="6469380" y="3360420"/>
            <a:ext cx="1200150" cy="0"/>
          </a:xfrm>
          <a:prstGeom prst="straightConnector1">
            <a:avLst/>
          </a:prstGeom>
          <a:ln w="63500">
            <a:solidFill>
              <a:schemeClr val="accent3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A530D5B-0DF8-EC6C-D5D9-1A6B5683C01D}"/>
              </a:ext>
            </a:extLst>
          </p:cNvPr>
          <p:cNvSpPr/>
          <p:nvPr/>
        </p:nvSpPr>
        <p:spPr>
          <a:xfrm>
            <a:off x="7802686" y="2400300"/>
            <a:ext cx="365760" cy="2183130"/>
          </a:xfrm>
          <a:prstGeom prst="leftBrace">
            <a:avLst/>
          </a:prstGeom>
          <a:ln w="63500">
            <a:solidFill>
              <a:schemeClr val="accent3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CreateClimateState</a:t>
            </a:r>
            <a:r>
              <a:rPr lang="en-US" sz="2400" b="1" dirty="0"/>
              <a:t>: a function for creating a preindustrial climate state</a:t>
            </a:r>
          </a:p>
        </p:txBody>
      </p:sp>
    </p:spTree>
    <p:extLst>
      <p:ext uri="{BB962C8B-B14F-4D97-AF65-F5344CB8AC3E}">
        <p14:creationId xmlns:p14="http://schemas.microsoft.com/office/powerpoint/2010/main" val="321776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EDEE27-C5EF-F653-8EBA-8C03E3B1E5DA}"/>
              </a:ext>
            </a:extLst>
          </p:cNvPr>
          <p:cNvCxnSpPr>
            <a:cxnSpLocks/>
          </p:cNvCxnSpPr>
          <p:nvPr/>
        </p:nvCxnSpPr>
        <p:spPr>
          <a:xfrm>
            <a:off x="3441603" y="889000"/>
            <a:ext cx="5519517" cy="151130"/>
          </a:xfrm>
          <a:prstGeom prst="straightConnector1">
            <a:avLst/>
          </a:prstGeom>
          <a:ln w="63500">
            <a:solidFill>
              <a:srgbClr val="C00000">
                <a:alpha val="5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E55795-FC98-E7AA-4932-9E511B7AE0C2}"/>
              </a:ext>
            </a:extLst>
          </p:cNvPr>
          <p:cNvSpPr/>
          <p:nvPr/>
        </p:nvSpPr>
        <p:spPr>
          <a:xfrm>
            <a:off x="2251710" y="760195"/>
            <a:ext cx="1189893" cy="227230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B027AB-80A1-6CF5-C380-03C42333E6F7}"/>
              </a:ext>
            </a:extLst>
          </p:cNvPr>
          <p:cNvSpPr/>
          <p:nvPr/>
        </p:nvSpPr>
        <p:spPr>
          <a:xfrm>
            <a:off x="1135380" y="5462371"/>
            <a:ext cx="1189893" cy="22723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BB8E55-C2C9-2BDE-AEE9-24B8D32653EE}"/>
              </a:ext>
            </a:extLst>
          </p:cNvPr>
          <p:cNvCxnSpPr>
            <a:cxnSpLocks/>
          </p:cNvCxnSpPr>
          <p:nvPr/>
        </p:nvCxnSpPr>
        <p:spPr>
          <a:xfrm flipV="1">
            <a:off x="2488027" y="4583430"/>
            <a:ext cx="7090313" cy="1015416"/>
          </a:xfrm>
          <a:prstGeom prst="straightConnector1">
            <a:avLst/>
          </a:prstGeom>
          <a:ln w="63500">
            <a:solidFill>
              <a:schemeClr val="accent1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016BFCD-A494-7AE5-5A7A-340150876590}"/>
              </a:ext>
            </a:extLst>
          </p:cNvPr>
          <p:cNvSpPr/>
          <p:nvPr/>
        </p:nvSpPr>
        <p:spPr>
          <a:xfrm>
            <a:off x="274320" y="1268730"/>
            <a:ext cx="6195060" cy="4046220"/>
          </a:xfrm>
          <a:prstGeom prst="roundRect">
            <a:avLst/>
          </a:prstGeom>
          <a:solidFill>
            <a:schemeClr val="accent3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DDCDD3-1BB7-ED5E-C6E8-8CB8125AE986}"/>
              </a:ext>
            </a:extLst>
          </p:cNvPr>
          <p:cNvCxnSpPr>
            <a:cxnSpLocks/>
          </p:cNvCxnSpPr>
          <p:nvPr/>
        </p:nvCxnSpPr>
        <p:spPr>
          <a:xfrm>
            <a:off x="6469380" y="3360420"/>
            <a:ext cx="1200150" cy="0"/>
          </a:xfrm>
          <a:prstGeom prst="straightConnector1">
            <a:avLst/>
          </a:prstGeom>
          <a:ln w="63500">
            <a:solidFill>
              <a:schemeClr val="accent3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A530D5B-0DF8-EC6C-D5D9-1A6B5683C01D}"/>
              </a:ext>
            </a:extLst>
          </p:cNvPr>
          <p:cNvSpPr/>
          <p:nvPr/>
        </p:nvSpPr>
        <p:spPr>
          <a:xfrm>
            <a:off x="7802686" y="2400300"/>
            <a:ext cx="365760" cy="2183130"/>
          </a:xfrm>
          <a:prstGeom prst="leftBrace">
            <a:avLst/>
          </a:prstGeom>
          <a:ln w="63500">
            <a:solidFill>
              <a:schemeClr val="accent3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CreateClimateState</a:t>
            </a:r>
            <a:r>
              <a:rPr lang="en-US" sz="2400" b="1" dirty="0"/>
              <a:t>: a function for creating a preindustrial climate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1E3304-5587-66AA-D738-3C0D6490A50D}"/>
                  </a:ext>
                </a:extLst>
              </p:cNvPr>
              <p:cNvSpPr txBox="1"/>
              <p:nvPr/>
            </p:nvSpPr>
            <p:spPr>
              <a:xfrm>
                <a:off x="2980373" y="3221474"/>
                <a:ext cx="6143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𝜿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1E3304-5587-66AA-D738-3C0D6490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73" y="3221474"/>
                <a:ext cx="61436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5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CE55F-3298-8F6B-0402-9DEA0EF07753}"/>
              </a:ext>
            </a:extLst>
          </p:cNvPr>
          <p:cNvSpPr txBox="1"/>
          <p:nvPr/>
        </p:nvSpPr>
        <p:spPr>
          <a:xfrm>
            <a:off x="971550" y="1497330"/>
            <a:ext cx="1024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Recap of how dictionaries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CreateClimateState</a:t>
            </a:r>
            <a:r>
              <a:rPr lang="en-US" sz="2400" dirty="0"/>
              <a:t>: a function for creating a preindustrial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Tailoring a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Making a list of climate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Extracting data from that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 err="1"/>
              <a:t>PropagateClimateState</a:t>
            </a:r>
            <a:r>
              <a:rPr lang="en-US" sz="2400" dirty="0"/>
              <a:t> to model Earth’s climate over time</a:t>
            </a:r>
          </a:p>
        </p:txBody>
      </p:sp>
    </p:spTree>
    <p:extLst>
      <p:ext uri="{BB962C8B-B14F-4D97-AF65-F5344CB8AC3E}">
        <p14:creationId xmlns:p14="http://schemas.microsoft.com/office/powerpoint/2010/main" val="49069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91A7DC-9430-BDCF-F1DB-365644CE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3" y="915894"/>
            <a:ext cx="11009231" cy="3886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Tailoring a climate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79418-AD66-EF8A-57F4-CC17B3FDD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871" y="1940759"/>
            <a:ext cx="2968486" cy="47359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427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Tailoring a climate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1F9C9-B093-2BFE-CB06-BDFFFD74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977489"/>
            <a:ext cx="10668000" cy="5529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2884AE-12E6-2745-B322-1606E657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05" y="1934807"/>
            <a:ext cx="3167270" cy="4784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118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CE55F-3298-8F6B-0402-9DEA0EF07753}"/>
              </a:ext>
            </a:extLst>
          </p:cNvPr>
          <p:cNvSpPr txBox="1"/>
          <p:nvPr/>
        </p:nvSpPr>
        <p:spPr>
          <a:xfrm>
            <a:off x="971550" y="1497330"/>
            <a:ext cx="1024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Recap of how dictionaries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CreateClimateState</a:t>
            </a:r>
            <a:r>
              <a:rPr lang="en-US" sz="2400" dirty="0"/>
              <a:t>: a function for creating a preindustrial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Tailoring a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Making a list of climate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Extracting data from that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 err="1"/>
              <a:t>PropagateClimateState</a:t>
            </a:r>
            <a:r>
              <a:rPr lang="en-US" sz="2400" dirty="0"/>
              <a:t> to model Earth’s climate over time</a:t>
            </a:r>
          </a:p>
        </p:txBody>
      </p:sp>
    </p:spTree>
    <p:extLst>
      <p:ext uri="{BB962C8B-B14F-4D97-AF65-F5344CB8AC3E}">
        <p14:creationId xmlns:p14="http://schemas.microsoft.com/office/powerpoint/2010/main" val="391137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a list of climate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BB61E-8D23-34ED-2286-B574E2CD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4" y="1199321"/>
            <a:ext cx="8505711" cy="426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FD446-123B-0CE6-E086-6C0870A4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370" y="561340"/>
            <a:ext cx="2146852" cy="61423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633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CE55F-3298-8F6B-0402-9DEA0EF07753}"/>
              </a:ext>
            </a:extLst>
          </p:cNvPr>
          <p:cNvSpPr txBox="1"/>
          <p:nvPr/>
        </p:nvSpPr>
        <p:spPr>
          <a:xfrm>
            <a:off x="971550" y="1497330"/>
            <a:ext cx="1024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Recap of how dictionaries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CreateClimateState</a:t>
            </a:r>
            <a:r>
              <a:rPr lang="en-US" sz="2400" dirty="0"/>
              <a:t>: a function for creating a preindustrial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Tailoring a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Making a list of climate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Extracting data from that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 err="1"/>
              <a:t>PropagateClimateState</a:t>
            </a:r>
            <a:r>
              <a:rPr lang="en-US" sz="2400" dirty="0"/>
              <a:t> to model Earth’s climate over time</a:t>
            </a:r>
          </a:p>
        </p:txBody>
      </p:sp>
    </p:spTree>
    <p:extLst>
      <p:ext uri="{BB962C8B-B14F-4D97-AF65-F5344CB8AC3E}">
        <p14:creationId xmlns:p14="http://schemas.microsoft.com/office/powerpoint/2010/main" val="201054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Extracting data from a list of climate states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6A951-95B6-58EC-D1C4-2B71BEDA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1" y="1613766"/>
            <a:ext cx="8415394" cy="36304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A217D4-8866-5D47-F552-1D4E4529D6BD}"/>
              </a:ext>
            </a:extLst>
          </p:cNvPr>
          <p:cNvGrpSpPr/>
          <p:nvPr/>
        </p:nvGrpSpPr>
        <p:grpSpPr>
          <a:xfrm>
            <a:off x="9056370" y="561340"/>
            <a:ext cx="2146852" cy="6142382"/>
            <a:chOff x="9056370" y="561340"/>
            <a:chExt cx="2146852" cy="61423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336926-5E29-002D-C9F3-2F0D8E76B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6370" y="561340"/>
              <a:ext cx="2146852" cy="61423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A23735-6A2E-115C-1AD5-530A216FD135}"/>
                </a:ext>
              </a:extLst>
            </p:cNvPr>
            <p:cNvSpPr/>
            <p:nvPr/>
          </p:nvSpPr>
          <p:spPr>
            <a:xfrm>
              <a:off x="9282545" y="3387435"/>
              <a:ext cx="1662545" cy="203531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1EC73C1-870F-39CA-F4DD-A8025EC1E30C}"/>
                </a:ext>
              </a:extLst>
            </p:cNvPr>
            <p:cNvSpPr/>
            <p:nvPr/>
          </p:nvSpPr>
          <p:spPr>
            <a:xfrm>
              <a:off x="9298523" y="6375496"/>
              <a:ext cx="1662545" cy="203531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32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Extracting data from a list of climate states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6A951-95B6-58EC-D1C4-2B71BEDA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1" y="1613766"/>
            <a:ext cx="8415394" cy="3630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0B338C-E1D8-C658-80C4-3CA1A91CB731}"/>
              </a:ext>
            </a:extLst>
          </p:cNvPr>
          <p:cNvSpPr txBox="1"/>
          <p:nvPr/>
        </p:nvSpPr>
        <p:spPr>
          <a:xfrm>
            <a:off x="264391" y="5646264"/>
            <a:ext cx="81314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Q: How would you extract </a:t>
            </a:r>
            <a:r>
              <a:rPr lang="en-US" sz="2400" dirty="0" err="1"/>
              <a:t>C_atm</a:t>
            </a:r>
            <a:r>
              <a:rPr lang="en-US" sz="2400" dirty="0"/>
              <a:t> values from the list?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BBD3E-1BBE-1814-F977-464955D2B3EE}"/>
              </a:ext>
            </a:extLst>
          </p:cNvPr>
          <p:cNvGrpSpPr/>
          <p:nvPr/>
        </p:nvGrpSpPr>
        <p:grpSpPr>
          <a:xfrm>
            <a:off x="9056370" y="561340"/>
            <a:ext cx="2146852" cy="6142382"/>
            <a:chOff x="9056370" y="561340"/>
            <a:chExt cx="2146852" cy="614238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39250A-EDEF-15A1-8F49-A140B32AC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6370" y="561340"/>
              <a:ext cx="2146852" cy="61423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10C5405-04F2-2223-E911-E71149F59593}"/>
                </a:ext>
              </a:extLst>
            </p:cNvPr>
            <p:cNvSpPr/>
            <p:nvPr/>
          </p:nvSpPr>
          <p:spPr>
            <a:xfrm>
              <a:off x="9282545" y="3387435"/>
              <a:ext cx="1662545" cy="203531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88EC5B8-4C5B-65A7-C20C-C74EE22CA430}"/>
                </a:ext>
              </a:extLst>
            </p:cNvPr>
            <p:cNvSpPr/>
            <p:nvPr/>
          </p:nvSpPr>
          <p:spPr>
            <a:xfrm>
              <a:off x="9298523" y="6375496"/>
              <a:ext cx="1662545" cy="203531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3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CE55F-3298-8F6B-0402-9DEA0EF07753}"/>
              </a:ext>
            </a:extLst>
          </p:cNvPr>
          <p:cNvSpPr txBox="1"/>
          <p:nvPr/>
        </p:nvSpPr>
        <p:spPr>
          <a:xfrm>
            <a:off x="971550" y="1497330"/>
            <a:ext cx="1024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Recap of how dictionaries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CreateClimateState</a:t>
            </a:r>
            <a:r>
              <a:rPr lang="en-US" sz="2400" dirty="0"/>
              <a:t>: a function for creating a preindustrial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Tailoring a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Making a list of climate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Extracting data from that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 err="1"/>
              <a:t>PropagateClimateState</a:t>
            </a:r>
            <a:r>
              <a:rPr lang="en-US" sz="2400" dirty="0"/>
              <a:t> to model Earth’s climate over time</a:t>
            </a:r>
          </a:p>
        </p:txBody>
      </p:sp>
    </p:spTree>
    <p:extLst>
      <p:ext uri="{BB962C8B-B14F-4D97-AF65-F5344CB8AC3E}">
        <p14:creationId xmlns:p14="http://schemas.microsoft.com/office/powerpoint/2010/main" val="2208234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Extracting data from a list of climate states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6A951-95B6-58EC-D1C4-2B71BEDA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1" y="1613766"/>
            <a:ext cx="8415394" cy="3630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0B338C-E1D8-C658-80C4-3CA1A91CB731}"/>
              </a:ext>
            </a:extLst>
          </p:cNvPr>
          <p:cNvSpPr txBox="1"/>
          <p:nvPr/>
        </p:nvSpPr>
        <p:spPr>
          <a:xfrm>
            <a:off x="264391" y="5646264"/>
            <a:ext cx="813146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Q: How would you extract </a:t>
            </a:r>
            <a:r>
              <a:rPr lang="en-US" sz="2400" dirty="0" err="1"/>
              <a:t>C_atm</a:t>
            </a:r>
            <a:r>
              <a:rPr lang="en-US" sz="2400" dirty="0"/>
              <a:t> values from the list?</a:t>
            </a:r>
          </a:p>
          <a:p>
            <a:r>
              <a:rPr lang="en-US" sz="2400" dirty="0"/>
              <a:t>A: Tell </a:t>
            </a:r>
            <a:r>
              <a:rPr lang="en-US" sz="2400" dirty="0" err="1"/>
              <a:t>CollectClimateTimeSeries</a:t>
            </a:r>
            <a:r>
              <a:rPr lang="en-US" sz="2400" dirty="0"/>
              <a:t> that you want ‘</a:t>
            </a:r>
            <a:r>
              <a:rPr lang="en-US" sz="2400" dirty="0" err="1"/>
              <a:t>C_atm</a:t>
            </a:r>
            <a:r>
              <a:rPr lang="en-US" sz="2400" dirty="0"/>
              <a:t>’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988A02-B26D-FE3D-4988-86FC16DD2BEC}"/>
              </a:ext>
            </a:extLst>
          </p:cNvPr>
          <p:cNvGrpSpPr/>
          <p:nvPr/>
        </p:nvGrpSpPr>
        <p:grpSpPr>
          <a:xfrm>
            <a:off x="9056370" y="561340"/>
            <a:ext cx="2146852" cy="6142382"/>
            <a:chOff x="9056370" y="561340"/>
            <a:chExt cx="2146852" cy="61423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F8BBD3E-1BBE-1814-F977-464955D2B3EE}"/>
                </a:ext>
              </a:extLst>
            </p:cNvPr>
            <p:cNvGrpSpPr/>
            <p:nvPr/>
          </p:nvGrpSpPr>
          <p:grpSpPr>
            <a:xfrm>
              <a:off x="9056370" y="561340"/>
              <a:ext cx="2146852" cy="6142382"/>
              <a:chOff x="9056370" y="561340"/>
              <a:chExt cx="2146852" cy="614238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539250A-EDEF-15A1-8F49-A140B32AC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6370" y="561340"/>
                <a:ext cx="2146852" cy="61423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10C5405-04F2-2223-E911-E71149F59593}"/>
                  </a:ext>
                </a:extLst>
              </p:cNvPr>
              <p:cNvSpPr/>
              <p:nvPr/>
            </p:nvSpPr>
            <p:spPr>
              <a:xfrm>
                <a:off x="9282545" y="3387435"/>
                <a:ext cx="1662545" cy="203531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88EC5B8-4C5B-65A7-C20C-C74EE22CA430}"/>
                  </a:ext>
                </a:extLst>
              </p:cNvPr>
              <p:cNvSpPr/>
              <p:nvPr/>
            </p:nvSpPr>
            <p:spPr>
              <a:xfrm>
                <a:off x="9298523" y="6375496"/>
                <a:ext cx="1662545" cy="203531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1DCEE1C-DF2A-B44E-65AF-467E7772AC04}"/>
                </a:ext>
              </a:extLst>
            </p:cNvPr>
            <p:cNvSpPr/>
            <p:nvPr/>
          </p:nvSpPr>
          <p:spPr>
            <a:xfrm>
              <a:off x="9298523" y="605542"/>
              <a:ext cx="1662545" cy="203531"/>
            </a:xfrm>
            <a:prstGeom prst="roundRect">
              <a:avLst/>
            </a:prstGeom>
            <a:solidFill>
              <a:srgbClr val="00B050">
                <a:alpha val="3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8071D37-BB82-0F40-E3A8-0661F7869D0B}"/>
                </a:ext>
              </a:extLst>
            </p:cNvPr>
            <p:cNvSpPr/>
            <p:nvPr/>
          </p:nvSpPr>
          <p:spPr>
            <a:xfrm>
              <a:off x="9314501" y="3593603"/>
              <a:ext cx="1662545" cy="203531"/>
            </a:xfrm>
            <a:prstGeom prst="roundRect">
              <a:avLst/>
            </a:prstGeom>
            <a:solidFill>
              <a:srgbClr val="00B050">
                <a:alpha val="3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47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Extracting data from a list of climate states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B59BBD-8566-A7A6-A87B-771CB0F79711}"/>
              </a:ext>
            </a:extLst>
          </p:cNvPr>
          <p:cNvGrpSpPr/>
          <p:nvPr/>
        </p:nvGrpSpPr>
        <p:grpSpPr>
          <a:xfrm>
            <a:off x="264391" y="1613766"/>
            <a:ext cx="8415394" cy="3681603"/>
            <a:chOff x="264391" y="1613766"/>
            <a:chExt cx="8415394" cy="36816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218119-ED4A-C7AD-E3B1-D8BBE8D02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391" y="1613766"/>
              <a:ext cx="8415394" cy="36304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66F96B-E5A7-4EF3-DD51-C9FDABA2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391" y="4286597"/>
              <a:ext cx="7817998" cy="5043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48BDA0-3E08-63B9-8ABE-89F2F857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666" y="4872830"/>
              <a:ext cx="1495136" cy="42253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DA901A6-7062-D752-C47B-BE667D9307D7}"/>
              </a:ext>
            </a:extLst>
          </p:cNvPr>
          <p:cNvSpPr txBox="1"/>
          <p:nvPr/>
        </p:nvSpPr>
        <p:spPr>
          <a:xfrm>
            <a:off x="264391" y="5646264"/>
            <a:ext cx="813146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Q: How would you extract </a:t>
            </a:r>
            <a:r>
              <a:rPr lang="en-US" sz="2400" dirty="0" err="1"/>
              <a:t>C_atm</a:t>
            </a:r>
            <a:r>
              <a:rPr lang="en-US" sz="2400" dirty="0"/>
              <a:t> values from the list?</a:t>
            </a:r>
          </a:p>
          <a:p>
            <a:r>
              <a:rPr lang="en-US" sz="2400" dirty="0"/>
              <a:t>A: Tell </a:t>
            </a:r>
            <a:r>
              <a:rPr lang="en-US" sz="2400" dirty="0" err="1"/>
              <a:t>CollectClimateTimeSeries</a:t>
            </a:r>
            <a:r>
              <a:rPr lang="en-US" sz="2400" dirty="0"/>
              <a:t> that you want ‘</a:t>
            </a:r>
            <a:r>
              <a:rPr lang="en-US" sz="2400" dirty="0" err="1"/>
              <a:t>C_atm</a:t>
            </a:r>
            <a:r>
              <a:rPr lang="en-US" sz="2400" dirty="0"/>
              <a:t>’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C5801D-6494-1E29-1E77-5094F91FF188}"/>
              </a:ext>
            </a:extLst>
          </p:cNvPr>
          <p:cNvGrpSpPr/>
          <p:nvPr/>
        </p:nvGrpSpPr>
        <p:grpSpPr>
          <a:xfrm>
            <a:off x="9056370" y="561340"/>
            <a:ext cx="2146852" cy="6142382"/>
            <a:chOff x="9056370" y="561340"/>
            <a:chExt cx="2146852" cy="614238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EB1638-D773-516D-717F-54711E512F00}"/>
                </a:ext>
              </a:extLst>
            </p:cNvPr>
            <p:cNvGrpSpPr/>
            <p:nvPr/>
          </p:nvGrpSpPr>
          <p:grpSpPr>
            <a:xfrm>
              <a:off x="9056370" y="561340"/>
              <a:ext cx="2146852" cy="6142382"/>
              <a:chOff x="9056370" y="561340"/>
              <a:chExt cx="2146852" cy="6142382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7D0DDF9F-9FAC-8A15-FBDF-6EB6E4B38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6370" y="561340"/>
                <a:ext cx="2146852" cy="61423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2F0C91C1-D0EB-4365-A240-08F029E5F2BE}"/>
                  </a:ext>
                </a:extLst>
              </p:cNvPr>
              <p:cNvSpPr/>
              <p:nvPr/>
            </p:nvSpPr>
            <p:spPr>
              <a:xfrm>
                <a:off x="9282545" y="3387435"/>
                <a:ext cx="1662545" cy="203531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4622C66-3080-7436-0B2E-6B52D44730EA}"/>
                  </a:ext>
                </a:extLst>
              </p:cNvPr>
              <p:cNvSpPr/>
              <p:nvPr/>
            </p:nvSpPr>
            <p:spPr>
              <a:xfrm>
                <a:off x="9298523" y="6375496"/>
                <a:ext cx="1662545" cy="203531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89A3488-0975-8766-47BA-6334D678E955}"/>
                </a:ext>
              </a:extLst>
            </p:cNvPr>
            <p:cNvSpPr/>
            <p:nvPr/>
          </p:nvSpPr>
          <p:spPr>
            <a:xfrm>
              <a:off x="9298523" y="605542"/>
              <a:ext cx="1662545" cy="203531"/>
            </a:xfrm>
            <a:prstGeom prst="roundRect">
              <a:avLst/>
            </a:prstGeom>
            <a:solidFill>
              <a:srgbClr val="00B050">
                <a:alpha val="3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601A2B-EB3D-9C0F-6F86-E67180852E12}"/>
                </a:ext>
              </a:extLst>
            </p:cNvPr>
            <p:cNvSpPr/>
            <p:nvPr/>
          </p:nvSpPr>
          <p:spPr>
            <a:xfrm>
              <a:off x="9314501" y="3593603"/>
              <a:ext cx="1662545" cy="203531"/>
            </a:xfrm>
            <a:prstGeom prst="roundRect">
              <a:avLst/>
            </a:prstGeom>
            <a:solidFill>
              <a:srgbClr val="00B050">
                <a:alpha val="3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06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CE55F-3298-8F6B-0402-9DEA0EF07753}"/>
              </a:ext>
            </a:extLst>
          </p:cNvPr>
          <p:cNvSpPr txBox="1"/>
          <p:nvPr/>
        </p:nvSpPr>
        <p:spPr>
          <a:xfrm>
            <a:off x="971550" y="1497330"/>
            <a:ext cx="1024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Recap of how dictionaries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CreateClimateState</a:t>
            </a:r>
            <a:r>
              <a:rPr lang="en-US" sz="2400" dirty="0"/>
              <a:t>: a function for creating a preindustrial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Tailoring a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Making a list of climate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Extracting data from that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Using </a:t>
            </a:r>
            <a:r>
              <a:rPr lang="en-US" sz="2400" b="1" dirty="0" err="1"/>
              <a:t>PropagateClimateState</a:t>
            </a:r>
            <a:r>
              <a:rPr lang="en-US" sz="2400" b="1" dirty="0"/>
              <a:t> to model Earth’s climate over time</a:t>
            </a:r>
          </a:p>
        </p:txBody>
      </p:sp>
    </p:spTree>
    <p:extLst>
      <p:ext uri="{BB962C8B-B14F-4D97-AF65-F5344CB8AC3E}">
        <p14:creationId xmlns:p14="http://schemas.microsoft.com/office/powerpoint/2010/main" val="2368319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</a:t>
            </a:r>
            <a:r>
              <a:rPr lang="en-US" sz="2400" b="1" dirty="0" err="1"/>
              <a:t>PropagateClimateState</a:t>
            </a:r>
            <a:r>
              <a:rPr lang="en-US" sz="2400" b="1" dirty="0"/>
              <a:t> to model Earth’s climate over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22A505-DBE3-2ABC-8BA5-CC0DA3335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07"/>
          <a:stretch/>
        </p:blipFill>
        <p:spPr>
          <a:xfrm>
            <a:off x="301338" y="602519"/>
            <a:ext cx="10754590" cy="4650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D6785B-56AE-BF68-1A29-B7680038E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25"/>
          <a:stretch/>
        </p:blipFill>
        <p:spPr>
          <a:xfrm>
            <a:off x="301338" y="5708072"/>
            <a:ext cx="11754552" cy="678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E89CFA-2B49-09D5-D460-88A7C3467C81}"/>
              </a:ext>
            </a:extLst>
          </p:cNvPr>
          <p:cNvSpPr txBox="1"/>
          <p:nvPr/>
        </p:nvSpPr>
        <p:spPr>
          <a:xfrm>
            <a:off x="4447309" y="5163261"/>
            <a:ext cx="211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540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</a:t>
            </a:r>
            <a:r>
              <a:rPr lang="en-US" sz="2400" b="1" dirty="0" err="1"/>
              <a:t>PropagateClimateState</a:t>
            </a:r>
            <a:r>
              <a:rPr lang="en-US" sz="2400" b="1" dirty="0"/>
              <a:t> to model Earth’s climate over time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AF3CFE-5BE8-0F19-2071-EE927832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666749"/>
            <a:ext cx="10942383" cy="59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how dictionaries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50131-AF2A-D593-D161-E626FA4AD95C}"/>
              </a:ext>
            </a:extLst>
          </p:cNvPr>
          <p:cNvGrpSpPr/>
          <p:nvPr/>
        </p:nvGrpSpPr>
        <p:grpSpPr>
          <a:xfrm>
            <a:off x="3737610" y="1394460"/>
            <a:ext cx="5816600" cy="941041"/>
            <a:chOff x="160020" y="514350"/>
            <a:chExt cx="5816600" cy="9410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5E9E3D-0162-8E25-47C6-4BCE1C181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684"/>
            <a:stretch/>
          </p:blipFill>
          <p:spPr>
            <a:xfrm>
              <a:off x="224790" y="971550"/>
              <a:ext cx="4290060" cy="483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7826B-5B10-3A29-2304-F7F27AB7805A}"/>
                </a:ext>
              </a:extLst>
            </p:cNvPr>
            <p:cNvSpPr txBox="1"/>
            <p:nvPr/>
          </p:nvSpPr>
          <p:spPr>
            <a:xfrm>
              <a:off x="160020" y="514350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Creating</a:t>
              </a:r>
              <a:r>
                <a:rPr lang="en-US" sz="2400" dirty="0"/>
                <a:t> a dictionary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48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how dictionaries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50131-AF2A-D593-D161-E626FA4AD95C}"/>
              </a:ext>
            </a:extLst>
          </p:cNvPr>
          <p:cNvGrpSpPr/>
          <p:nvPr/>
        </p:nvGrpSpPr>
        <p:grpSpPr>
          <a:xfrm>
            <a:off x="3737610" y="1394460"/>
            <a:ext cx="5816600" cy="941041"/>
            <a:chOff x="160020" y="514350"/>
            <a:chExt cx="5816600" cy="9410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5E9E3D-0162-8E25-47C6-4BCE1C181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684"/>
            <a:stretch/>
          </p:blipFill>
          <p:spPr>
            <a:xfrm>
              <a:off x="224790" y="971550"/>
              <a:ext cx="4290060" cy="483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7826B-5B10-3A29-2304-F7F27AB7805A}"/>
                </a:ext>
              </a:extLst>
            </p:cNvPr>
            <p:cNvSpPr txBox="1"/>
            <p:nvPr/>
          </p:nvSpPr>
          <p:spPr>
            <a:xfrm>
              <a:off x="160020" y="514350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Creating</a:t>
              </a:r>
              <a:r>
                <a:rPr lang="en-US" sz="2400" dirty="0"/>
                <a:t> a dictionary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42D5E3-DB03-5347-1F86-170631457DA9}"/>
              </a:ext>
            </a:extLst>
          </p:cNvPr>
          <p:cNvGrpSpPr/>
          <p:nvPr/>
        </p:nvGrpSpPr>
        <p:grpSpPr>
          <a:xfrm>
            <a:off x="3733800" y="2438072"/>
            <a:ext cx="5816600" cy="1076915"/>
            <a:chOff x="167640" y="1683692"/>
            <a:chExt cx="5816600" cy="1076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39DA88-62EE-A5DC-384C-1DF40CBE6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790" b="30378"/>
            <a:stretch/>
          </p:blipFill>
          <p:spPr>
            <a:xfrm>
              <a:off x="224790" y="2155149"/>
              <a:ext cx="4175760" cy="60545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32F687-2E0D-AE40-1613-230B3C27D410}"/>
                </a:ext>
              </a:extLst>
            </p:cNvPr>
            <p:cNvSpPr txBox="1"/>
            <p:nvPr/>
          </p:nvSpPr>
          <p:spPr>
            <a:xfrm>
              <a:off x="167640" y="1683692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Adding values to </a:t>
              </a:r>
              <a:r>
                <a:rPr lang="en-US" sz="2400" dirty="0"/>
                <a:t>a dictionary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56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how dictionaries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50131-AF2A-D593-D161-E626FA4AD95C}"/>
              </a:ext>
            </a:extLst>
          </p:cNvPr>
          <p:cNvGrpSpPr/>
          <p:nvPr/>
        </p:nvGrpSpPr>
        <p:grpSpPr>
          <a:xfrm>
            <a:off x="3737610" y="1394460"/>
            <a:ext cx="5816600" cy="941041"/>
            <a:chOff x="160020" y="514350"/>
            <a:chExt cx="5816600" cy="9410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5E9E3D-0162-8E25-47C6-4BCE1C181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684"/>
            <a:stretch/>
          </p:blipFill>
          <p:spPr>
            <a:xfrm>
              <a:off x="224790" y="971550"/>
              <a:ext cx="4290060" cy="483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7826B-5B10-3A29-2304-F7F27AB7805A}"/>
                </a:ext>
              </a:extLst>
            </p:cNvPr>
            <p:cNvSpPr txBox="1"/>
            <p:nvPr/>
          </p:nvSpPr>
          <p:spPr>
            <a:xfrm>
              <a:off x="160020" y="514350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Creating</a:t>
              </a:r>
              <a:r>
                <a:rPr lang="en-US" sz="2400" dirty="0"/>
                <a:t> a dictionary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42D5E3-DB03-5347-1F86-170631457DA9}"/>
              </a:ext>
            </a:extLst>
          </p:cNvPr>
          <p:cNvGrpSpPr/>
          <p:nvPr/>
        </p:nvGrpSpPr>
        <p:grpSpPr>
          <a:xfrm>
            <a:off x="3733800" y="2438072"/>
            <a:ext cx="5816600" cy="1076915"/>
            <a:chOff x="167640" y="1683692"/>
            <a:chExt cx="5816600" cy="1076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39DA88-62EE-A5DC-384C-1DF40CBE6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790" b="30378"/>
            <a:stretch/>
          </p:blipFill>
          <p:spPr>
            <a:xfrm>
              <a:off x="224790" y="2155149"/>
              <a:ext cx="4175760" cy="60545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32F687-2E0D-AE40-1613-230B3C27D410}"/>
                </a:ext>
              </a:extLst>
            </p:cNvPr>
            <p:cNvSpPr txBox="1"/>
            <p:nvPr/>
          </p:nvSpPr>
          <p:spPr>
            <a:xfrm>
              <a:off x="167640" y="1683692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Adding values to </a:t>
              </a:r>
              <a:r>
                <a:rPr lang="en-US" sz="2400" dirty="0"/>
                <a:t>a dictionary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91A256-7F4F-4F97-D80D-2F4EFBF5E9CD}"/>
              </a:ext>
            </a:extLst>
          </p:cNvPr>
          <p:cNvGrpSpPr/>
          <p:nvPr/>
        </p:nvGrpSpPr>
        <p:grpSpPr>
          <a:xfrm>
            <a:off x="3733800" y="3832532"/>
            <a:ext cx="5124450" cy="1432686"/>
            <a:chOff x="156210" y="3517023"/>
            <a:chExt cx="5124450" cy="14326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F3EF97-C4F1-49BF-D996-D943A42C5A95}"/>
                </a:ext>
              </a:extLst>
            </p:cNvPr>
            <p:cNvSpPr txBox="1"/>
            <p:nvPr/>
          </p:nvSpPr>
          <p:spPr>
            <a:xfrm>
              <a:off x="156210" y="3517023"/>
              <a:ext cx="512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Displaying contents </a:t>
              </a:r>
              <a:r>
                <a:rPr lang="en-US" sz="2400" dirty="0"/>
                <a:t>of dictionaries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482115-AA36-F1F0-917E-59078ED56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895"/>
            <a:stretch/>
          </p:blipFill>
          <p:spPr>
            <a:xfrm>
              <a:off x="213360" y="4036446"/>
              <a:ext cx="3223273" cy="913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51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CE55F-3298-8F6B-0402-9DEA0EF07753}"/>
              </a:ext>
            </a:extLst>
          </p:cNvPr>
          <p:cNvSpPr txBox="1"/>
          <p:nvPr/>
        </p:nvSpPr>
        <p:spPr>
          <a:xfrm>
            <a:off x="971550" y="1497330"/>
            <a:ext cx="1024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Recap of how dictionaries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CreateClimateState</a:t>
            </a:r>
            <a:r>
              <a:rPr lang="en-US" sz="2400" b="1" dirty="0"/>
              <a:t>: a function for creating a preindustrial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Tailoring a climate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Making a list of climate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Extracting data from that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 err="1"/>
              <a:t>PropagateClimateState</a:t>
            </a:r>
            <a:r>
              <a:rPr lang="en-US" sz="2400" dirty="0"/>
              <a:t> to model Earth’s climate over time</a:t>
            </a:r>
          </a:p>
        </p:txBody>
      </p:sp>
    </p:spTree>
    <p:extLst>
      <p:ext uri="{BB962C8B-B14F-4D97-AF65-F5344CB8AC3E}">
        <p14:creationId xmlns:p14="http://schemas.microsoft.com/office/powerpoint/2010/main" val="283452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CreateClimateState</a:t>
            </a:r>
            <a:r>
              <a:rPr lang="en-US" sz="2400" b="1" dirty="0"/>
              <a:t>: a function for creating a preindustrial climate state</a:t>
            </a:r>
          </a:p>
        </p:txBody>
      </p:sp>
    </p:spTree>
    <p:extLst>
      <p:ext uri="{BB962C8B-B14F-4D97-AF65-F5344CB8AC3E}">
        <p14:creationId xmlns:p14="http://schemas.microsoft.com/office/powerpoint/2010/main" val="382357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EDEE27-C5EF-F653-8EBA-8C03E3B1E5DA}"/>
              </a:ext>
            </a:extLst>
          </p:cNvPr>
          <p:cNvCxnSpPr>
            <a:cxnSpLocks/>
          </p:cNvCxnSpPr>
          <p:nvPr/>
        </p:nvCxnSpPr>
        <p:spPr>
          <a:xfrm>
            <a:off x="3441603" y="889000"/>
            <a:ext cx="5519517" cy="151130"/>
          </a:xfrm>
          <a:prstGeom prst="straightConnector1">
            <a:avLst/>
          </a:prstGeom>
          <a:ln w="63500">
            <a:solidFill>
              <a:srgbClr val="C00000">
                <a:alpha val="5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E55795-FC98-E7AA-4932-9E511B7AE0C2}"/>
              </a:ext>
            </a:extLst>
          </p:cNvPr>
          <p:cNvSpPr/>
          <p:nvPr/>
        </p:nvSpPr>
        <p:spPr>
          <a:xfrm>
            <a:off x="2251710" y="760195"/>
            <a:ext cx="1189893" cy="227230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CreateClimateState</a:t>
            </a:r>
            <a:r>
              <a:rPr lang="en-US" sz="2400" b="1" dirty="0"/>
              <a:t>: a function for creating a preindustrial climate state</a:t>
            </a:r>
          </a:p>
        </p:txBody>
      </p:sp>
    </p:spTree>
    <p:extLst>
      <p:ext uri="{BB962C8B-B14F-4D97-AF65-F5344CB8AC3E}">
        <p14:creationId xmlns:p14="http://schemas.microsoft.com/office/powerpoint/2010/main" val="407397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B027AB-80A1-6CF5-C380-03C42333E6F7}"/>
              </a:ext>
            </a:extLst>
          </p:cNvPr>
          <p:cNvSpPr/>
          <p:nvPr/>
        </p:nvSpPr>
        <p:spPr>
          <a:xfrm>
            <a:off x="1135380" y="5462371"/>
            <a:ext cx="1189893" cy="22723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BB8E55-C2C9-2BDE-AEE9-24B8D32653EE}"/>
              </a:ext>
            </a:extLst>
          </p:cNvPr>
          <p:cNvCxnSpPr>
            <a:cxnSpLocks/>
          </p:cNvCxnSpPr>
          <p:nvPr/>
        </p:nvCxnSpPr>
        <p:spPr>
          <a:xfrm flipV="1">
            <a:off x="2488027" y="4583430"/>
            <a:ext cx="7090313" cy="1015416"/>
          </a:xfrm>
          <a:prstGeom prst="straightConnector1">
            <a:avLst/>
          </a:prstGeom>
          <a:ln w="63500">
            <a:solidFill>
              <a:schemeClr val="accent1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CreateClimateState</a:t>
            </a:r>
            <a:r>
              <a:rPr lang="en-US" sz="2400" b="1" dirty="0"/>
              <a:t>: a function for creating a preindustrial climate state</a:t>
            </a:r>
          </a:p>
        </p:txBody>
      </p:sp>
    </p:spTree>
    <p:extLst>
      <p:ext uri="{BB962C8B-B14F-4D97-AF65-F5344CB8AC3E}">
        <p14:creationId xmlns:p14="http://schemas.microsoft.com/office/powerpoint/2010/main" val="365388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474</Words>
  <Application>Microsoft Macintosh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41</cp:revision>
  <dcterms:created xsi:type="dcterms:W3CDTF">2021-10-25T17:45:21Z</dcterms:created>
  <dcterms:modified xsi:type="dcterms:W3CDTF">2023-10-25T14:11:16Z</dcterms:modified>
</cp:coreProperties>
</file>