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56" r:id="rId2"/>
    <p:sldId id="385" r:id="rId3"/>
    <p:sldId id="457" r:id="rId4"/>
    <p:sldId id="454" r:id="rId5"/>
    <p:sldId id="281" r:id="rId6"/>
    <p:sldId id="280" r:id="rId7"/>
    <p:sldId id="4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76"/>
  </p:normalViewPr>
  <p:slideViewPr>
    <p:cSldViewPr snapToGrid="0" snapToObjects="1">
      <p:cViewPr varScale="1">
        <p:scale>
          <a:sx n="112" d="100"/>
          <a:sy n="112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6058-2DB7-6C41-A5DB-AAE76B539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453E5-457B-2545-A168-7C28CABAF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38098-06BC-664A-A358-6CB852BC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17AA-8FA1-2E41-8557-8D664995FAFE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CF056-A60D-6D4E-BB3A-2E3E73B27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7AD05-7429-F74F-AAAB-B07F6D33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FE1C-74D7-C546-A9FD-8F87A1B13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37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E03F-CB73-2A46-97B3-8B00BF9C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12B4F-3519-634C-9B74-78886A074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33FE1-1BAE-6C43-AC73-26EE7EBF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17AA-8FA1-2E41-8557-8D664995FAFE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19112-4887-994B-BFC4-5360C93F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653D7-CA62-9B42-AC9D-B228B2837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FE1C-74D7-C546-A9FD-8F87A1B13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7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80C34-5D6F-B84E-B604-550979310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F09D4-D836-2B4C-AED1-6527F0024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20A41-24E2-304D-8AF0-E0FB9A04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17AA-8FA1-2E41-8557-8D664995FAFE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DD9C4-F476-6F46-9BC5-F81E5603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74E26-E780-684A-8EF0-9FAEF94E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FE1C-74D7-C546-A9FD-8F87A1B13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2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AEB25-C144-EC43-AEA2-ECD9DAE4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E6947-9CD0-7C4D-AFBE-8E1F0E7FC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A422D-8AF9-8A43-BC86-6253F182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17AA-8FA1-2E41-8557-8D664995FAFE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E349A-4786-6E44-B6E3-5DAEF691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6BB39-79A6-854E-8FB5-9094A545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FE1C-74D7-C546-A9FD-8F87A1B13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9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1B139-79AA-474E-9A52-D880C3B6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44DDA-E7E3-D149-97D3-E0D0C123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3FACC-08B2-A540-9415-02C17FA6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17AA-8FA1-2E41-8557-8D664995FAFE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012AD-6859-3F4F-9D8F-5BAC1F31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FF9B2-7220-CB4A-B8AD-FEAF94DC6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FE1C-74D7-C546-A9FD-8F87A1B13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56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AD9E-A4CE-9F46-8C44-A9F011713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37D00-D85E-7A40-AD38-1CECBDBC2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7CB9D-EA9F-D943-BEDD-546BAF026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2BBCC-ACD4-3040-8A09-6D76C258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17AA-8FA1-2E41-8557-8D664995FAFE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D15C4-B5B2-324C-BF4E-4ABDD9A8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326BC-50B1-6749-ABD5-8DAED600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FE1C-74D7-C546-A9FD-8F87A1B13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2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2BFB-0AFA-0D4A-A1D0-8BEFB914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7B67F-5B1C-0943-A2A3-CBF8E68C5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41B63-CB8E-054E-8833-A255157F3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C9E6C9-A511-F649-A2E2-F8AFFB1BE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BD9C5-8FCB-C740-883D-2333F1DBC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56F16-F5BC-AF40-9294-1CB82776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17AA-8FA1-2E41-8557-8D664995FAFE}" type="datetimeFigureOut">
              <a:rPr lang="en-US" smtClean="0"/>
              <a:t>11/3/21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AB668-3149-824B-900F-93A9973E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8097F-A466-E445-AC7F-245D9717F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FE1C-74D7-C546-A9FD-8F87A1B13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1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8DFE-077D-4744-ADDD-0E2FD177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7909B-C37B-654F-B65D-5F3D1FF6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17AA-8FA1-2E41-8557-8D664995FAFE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E678E-596B-D947-9DC5-84A947BC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CAAE8-4035-F441-B646-17620ACC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FE1C-74D7-C546-A9FD-8F87A1B13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1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ECC5-77A9-5445-80FE-D8738F01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17AA-8FA1-2E41-8557-8D664995FAFE}" type="datetimeFigureOut">
              <a:rPr lang="en-US" smtClean="0"/>
              <a:t>11/3/21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A5CC4-C132-124F-8496-44467113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53CBC-BED8-B748-9F12-12F61544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FE1C-74D7-C546-A9FD-8F87A1B13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5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21B8-07E5-514E-8B35-A4232608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1DC12-BA41-FF4A-B8D3-1EE3518CC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77964-86F2-2541-B537-0A35A5AD2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B20C1-4BBF-F14B-BA1F-E6461232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17AA-8FA1-2E41-8557-8D664995FAFE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2B816-0C48-9A4A-A9D1-42B573A2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49D91-262B-4242-80A0-2CA7891E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FE1C-74D7-C546-A9FD-8F87A1B13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9572-3A16-D148-8FE0-9A98448A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35095-697D-4140-AEDB-F08674BCB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9D1DB-1340-3141-8E19-978A9C1D7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4F798-B390-0242-A006-FE654FA9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17AA-8FA1-2E41-8557-8D664995FAFE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3EB23-DF67-C846-9212-5A29B3F1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F6139-C3F0-E24F-A471-648222F8C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FE1C-74D7-C546-A9FD-8F87A1B13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7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A7C34-331B-7942-B1AF-58764378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2309B-7005-544B-9615-C281432E0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7FC7-D133-0147-8686-AB8F3051C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317AA-8FA1-2E41-8557-8D664995FAFE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FDF20-2866-BA40-896A-1FF57F8A1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827F9-DBAA-564B-ADC7-EF600C9E2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8FE1C-74D7-C546-A9FD-8F87A1B13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ml.noaa.gov/dv/data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B4FFE2-7981-F84C-9C67-BFCD91109C85}"/>
              </a:ext>
            </a:extLst>
          </p:cNvPr>
          <p:cNvSpPr txBox="1"/>
          <p:nvPr/>
        </p:nvSpPr>
        <p:spPr>
          <a:xfrm>
            <a:off x="7331097" y="1720840"/>
            <a:ext cx="48609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</a:t>
            </a:r>
            <a:r>
              <a:rPr lang="en-US" sz="2400" dirty="0" err="1"/>
              <a:t>kinda</a:t>
            </a:r>
            <a:r>
              <a:rPr lang="en-US" sz="2400" dirty="0"/>
              <a:t> leads us to two fundamental questions: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solidFill>
                  <a:srgbClr val="FF0000"/>
                </a:solidFill>
                <a:latin typeface="Times" pitchFamily="2" charset="0"/>
              </a:rPr>
              <a:t>Do we have the amplification (feedback) right?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  <a:latin typeface="Times" pitchFamily="2" charset="0"/>
              </a:rPr>
              <a:t>Mechanism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  <a:latin typeface="Times" pitchFamily="2" charset="0"/>
              </a:rPr>
              <a:t>Parameterization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0000"/>
                </a:solidFill>
                <a:latin typeface="Times" pitchFamily="2" charset="0"/>
              </a:rPr>
              <a:t>Implementation (algorithm)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latin typeface="Times" pitchFamily="2" charset="0"/>
              </a:rPr>
              <a:t>What exactly are we trying to represent?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C41AFF-DA5E-1C44-9AA3-C2F76F3F7290}"/>
              </a:ext>
            </a:extLst>
          </p:cNvPr>
          <p:cNvGrpSpPr/>
          <p:nvPr/>
        </p:nvGrpSpPr>
        <p:grpSpPr>
          <a:xfrm>
            <a:off x="314738" y="1092494"/>
            <a:ext cx="8200913" cy="5015644"/>
            <a:chOff x="1004898" y="1598053"/>
            <a:chExt cx="8200913" cy="50156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898" y="1884153"/>
              <a:ext cx="7016358" cy="472954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12AB3C-1641-054B-9A38-5686D8977410}"/>
                </a:ext>
              </a:extLst>
            </p:cNvPr>
            <p:cNvSpPr txBox="1"/>
            <p:nvPr/>
          </p:nvSpPr>
          <p:spPr>
            <a:xfrm>
              <a:off x="1004898" y="1598053"/>
              <a:ext cx="8200913" cy="37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Present 						             Past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38EAA57-F43D-3343-8871-71F8EF24265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46863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Recap: Two questions for climate modelers</a:t>
            </a:r>
          </a:p>
        </p:txBody>
      </p:sp>
    </p:spTree>
    <p:extLst>
      <p:ext uri="{BB962C8B-B14F-4D97-AF65-F5344CB8AC3E}">
        <p14:creationId xmlns:p14="http://schemas.microsoft.com/office/powerpoint/2010/main" val="206158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8400BF-70EF-1143-9971-E39AB747D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031873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n-lt"/>
              </a:rPr>
              <a:t>Inside </a:t>
            </a:r>
            <a:r>
              <a:rPr lang="en-US" altLang="en-US" sz="2400" b="1" dirty="0" err="1">
                <a:latin typeface="+mn-lt"/>
              </a:rPr>
              <a:t>PropagateClimateState</a:t>
            </a:r>
            <a:endParaRPr lang="en-US" altLang="en-US" sz="2400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9F1617-BEEA-5D41-86CD-F4C1F5FC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930" y="2076360"/>
            <a:ext cx="5488317" cy="542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514C63-9EB2-1541-8C6D-17353E3B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46" y="5529273"/>
            <a:ext cx="8187523" cy="1116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6A760B-2AD3-D843-AF04-2326B14A893F}"/>
              </a:ext>
            </a:extLst>
          </p:cNvPr>
          <p:cNvSpPr txBox="1"/>
          <p:nvPr/>
        </p:nvSpPr>
        <p:spPr>
          <a:xfrm>
            <a:off x="5103495" y="4449116"/>
            <a:ext cx="1985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7D1DAD-0DCA-2D49-A4D5-CFC67335B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39" y="576405"/>
            <a:ext cx="6209268" cy="74741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902728B-77D5-CF41-8763-2A5582C2CC1B}"/>
              </a:ext>
            </a:extLst>
          </p:cNvPr>
          <p:cNvGrpSpPr/>
          <p:nvPr/>
        </p:nvGrpSpPr>
        <p:grpSpPr>
          <a:xfrm>
            <a:off x="1506855" y="1576731"/>
            <a:ext cx="4222510" cy="3474081"/>
            <a:chOff x="3324225" y="1348131"/>
            <a:chExt cx="4222510" cy="3474081"/>
          </a:xfrm>
        </p:grpSpPr>
        <p:pic>
          <p:nvPicPr>
            <p:cNvPr id="100354" name="Picture 2">
              <a:extLst>
                <a:ext uri="{FF2B5EF4-FFF2-40B4-BE49-F238E27FC236}">
                  <a16:creationId xmlns:a16="http://schemas.microsoft.com/office/drawing/2014/main" id="{A2C1AFDB-F009-B445-A0C9-90DFD34CC7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74"/>
            <a:stretch/>
          </p:blipFill>
          <p:spPr bwMode="auto">
            <a:xfrm>
              <a:off x="3324225" y="2010431"/>
              <a:ext cx="4080435" cy="28117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9D89898-F2A9-0A42-9025-53C45897573F}"/>
                </a:ext>
              </a:extLst>
            </p:cNvPr>
            <p:cNvCxnSpPr>
              <a:cxnSpLocks/>
            </p:cNvCxnSpPr>
            <p:nvPr/>
          </p:nvCxnSpPr>
          <p:spPr>
            <a:xfrm>
              <a:off x="5330152" y="1348131"/>
              <a:ext cx="0" cy="662300"/>
            </a:xfrm>
            <a:prstGeom prst="straightConnector1">
              <a:avLst/>
            </a:prstGeom>
            <a:ln w="635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359F08-F73B-A14B-BB8C-6AFEDDD4C5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1019" y="2327831"/>
              <a:ext cx="1095716" cy="908514"/>
            </a:xfrm>
            <a:prstGeom prst="straightConnector1">
              <a:avLst/>
            </a:prstGeom>
            <a:ln w="635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048921B-94D7-8C49-A9BD-01CDB0561518}"/>
              </a:ext>
            </a:extLst>
          </p:cNvPr>
          <p:cNvCxnSpPr>
            <a:cxnSpLocks/>
          </p:cNvCxnSpPr>
          <p:nvPr/>
        </p:nvCxnSpPr>
        <p:spPr>
          <a:xfrm flipV="1">
            <a:off x="2872113" y="3949672"/>
            <a:ext cx="0" cy="1637657"/>
          </a:xfrm>
          <a:prstGeom prst="straightConnector1">
            <a:avLst/>
          </a:prstGeom>
          <a:ln w="635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96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C41AFF-DA5E-1C44-9AA3-C2F76F3F7290}"/>
              </a:ext>
            </a:extLst>
          </p:cNvPr>
          <p:cNvGrpSpPr/>
          <p:nvPr/>
        </p:nvGrpSpPr>
        <p:grpSpPr>
          <a:xfrm>
            <a:off x="314738" y="1092494"/>
            <a:ext cx="8200913" cy="5015644"/>
            <a:chOff x="1004898" y="1598053"/>
            <a:chExt cx="8200913" cy="50156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898" y="1884153"/>
              <a:ext cx="7016358" cy="472954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12AB3C-1641-054B-9A38-5686D8977410}"/>
                </a:ext>
              </a:extLst>
            </p:cNvPr>
            <p:cNvSpPr txBox="1"/>
            <p:nvPr/>
          </p:nvSpPr>
          <p:spPr>
            <a:xfrm>
              <a:off x="1004898" y="1598053"/>
              <a:ext cx="8200913" cy="37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Present 						             Past</a:t>
              </a: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138EAA57-F43D-3343-8871-71F8EF24265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468630"/>
          </a:xfrm>
          <a:prstGeom prst="rect">
            <a:avLst/>
          </a:prstGeom>
          <a:solidFill>
            <a:schemeClr val="accent2"/>
          </a:solidFill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+mn-lt"/>
              </a:rPr>
              <a:t>Recap: Two questions for climate modelers</a:t>
            </a:r>
          </a:p>
          <a:p>
            <a:endParaRPr lang="en-US" sz="2400" b="1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0515C0-1935-044A-9C7C-41AEAAECFC90}"/>
              </a:ext>
            </a:extLst>
          </p:cNvPr>
          <p:cNvSpPr txBox="1"/>
          <p:nvPr/>
        </p:nvSpPr>
        <p:spPr>
          <a:xfrm>
            <a:off x="7331097" y="1720840"/>
            <a:ext cx="48609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</a:t>
            </a:r>
            <a:r>
              <a:rPr lang="en-US" sz="2400" dirty="0" err="1"/>
              <a:t>kinda</a:t>
            </a:r>
            <a:r>
              <a:rPr lang="en-US" sz="2400" dirty="0"/>
              <a:t> leads us to two fundamental questions: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latin typeface="Times" pitchFamily="2" charset="0"/>
              </a:rPr>
              <a:t>Do we have the amplification (feedback) right?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" pitchFamily="2" charset="0"/>
              </a:rPr>
              <a:t>Mechanism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" pitchFamily="2" charset="0"/>
              </a:rPr>
              <a:t>Parameterization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" pitchFamily="2" charset="0"/>
              </a:rPr>
              <a:t>Implementation (algorithm)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>
                <a:solidFill>
                  <a:srgbClr val="FF0000"/>
                </a:solidFill>
                <a:latin typeface="Times" pitchFamily="2" charset="0"/>
              </a:rPr>
              <a:t>What exactly are we trying to represent?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044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8400BF-70EF-1143-9971-E39AB747D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533759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n-lt"/>
              </a:rPr>
              <a:t>What exactly are we trying to represent?</a:t>
            </a:r>
          </a:p>
        </p:txBody>
      </p:sp>
      <p:pic>
        <p:nvPicPr>
          <p:cNvPr id="5" name="Picture 2" descr="Schematic for a Climate Model">
            <a:extLst>
              <a:ext uri="{FF2B5EF4-FFF2-40B4-BE49-F238E27FC236}">
                <a16:creationId xmlns:a16="http://schemas.microsoft.com/office/drawing/2014/main" id="{86712BF2-EE9C-FF40-A5E1-B75468E42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924" y="914400"/>
            <a:ext cx="530423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robability Examples In Daily Life">
            <a:extLst>
              <a:ext uri="{FF2B5EF4-FFF2-40B4-BE49-F238E27FC236}">
                <a16:creationId xmlns:a16="http://schemas.microsoft.com/office/drawing/2014/main" id="{A9EFE9A5-382A-3349-B32A-341D67062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42" y="2449592"/>
            <a:ext cx="5595735" cy="299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A4C89A-94C2-DD45-90B6-6D67F767FEC7}"/>
              </a:ext>
            </a:extLst>
          </p:cNvPr>
          <p:cNvSpPr txBox="1"/>
          <p:nvPr/>
        </p:nvSpPr>
        <p:spPr>
          <a:xfrm>
            <a:off x="290342" y="1143000"/>
            <a:ext cx="6316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We’ve seen a lot of </a:t>
            </a:r>
            <a:r>
              <a:rPr lang="en-US" sz="2400" b="1" dirty="0"/>
              <a:t>geographical</a:t>
            </a:r>
            <a:r>
              <a:rPr lang="en-US" sz="2400" dirty="0"/>
              <a:t> </a:t>
            </a:r>
            <a:r>
              <a:rPr lang="en-US" sz="2400" b="1" dirty="0"/>
              <a:t>variability</a:t>
            </a:r>
            <a:r>
              <a:rPr lang="en-US" sz="2400" dirty="0"/>
              <a:t> in the observational record (</a:t>
            </a:r>
            <a:r>
              <a:rPr lang="en-US" sz="2400" dirty="0" err="1"/>
              <a:t>EdGCM</a:t>
            </a:r>
            <a:r>
              <a:rPr lang="en-US" sz="2400" dirty="0"/>
              <a:t>). How about </a:t>
            </a:r>
            <a:r>
              <a:rPr lang="en-US" sz="2400" b="1" dirty="0"/>
              <a:t>temporal variability </a:t>
            </a:r>
            <a:r>
              <a:rPr lang="en-US" sz="2400" dirty="0"/>
              <a:t>at a given location?</a:t>
            </a:r>
          </a:p>
        </p:txBody>
      </p:sp>
    </p:spTree>
    <p:extLst>
      <p:ext uri="{BB962C8B-B14F-4D97-AF65-F5344CB8AC3E}">
        <p14:creationId xmlns:p14="http://schemas.microsoft.com/office/powerpoint/2010/main" val="43390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0" y="0"/>
            <a:ext cx="891235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NOAA archive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C9A6EC-B6FC-8F44-B333-6B1AAB9540F1}"/>
              </a:ext>
            </a:extLst>
          </p:cNvPr>
          <p:cNvSpPr txBox="1"/>
          <p:nvPr/>
        </p:nvSpPr>
        <p:spPr>
          <a:xfrm>
            <a:off x="476251" y="607179"/>
            <a:ext cx="105727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https://gml.noaa.gov/dv/data/</a:t>
            </a:r>
            <a:r>
              <a:rPr lang="en-US" sz="2400" dirty="0"/>
              <a:t>, Navigate to Meteorology, Hourly Averages, BRW (</a:t>
            </a:r>
            <a:r>
              <a:rPr lang="en-US" sz="2400" dirty="0" err="1"/>
              <a:t>Utquiakvik</a:t>
            </a:r>
            <a:r>
              <a:rPr lang="en-US" sz="2400" dirty="0"/>
              <a:t>, formerly Barrow, formerly </a:t>
            </a:r>
            <a:r>
              <a:rPr lang="en-US" sz="2400" dirty="0" err="1"/>
              <a:t>Utqiagvik</a:t>
            </a:r>
            <a:r>
              <a:rPr lang="en-US" sz="2400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1ED049-4EEB-C740-905C-65EE3982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1" y="1583690"/>
            <a:ext cx="8267700" cy="5130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D34498-B531-044C-AC55-55774B372BA6}"/>
              </a:ext>
            </a:extLst>
          </p:cNvPr>
          <p:cNvSpPr txBox="1"/>
          <p:nvPr/>
        </p:nvSpPr>
        <p:spPr>
          <a:xfrm>
            <a:off x="9041130" y="2960370"/>
            <a:ext cx="2891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66413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0" y="0"/>
            <a:ext cx="891235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PANDAS can load that kind of data!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5BA77-DC20-054B-9438-335E92467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0" y="4074600"/>
            <a:ext cx="11855860" cy="124587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4D1CE1E-72C4-E743-BC1E-7F6B27942B96}"/>
              </a:ext>
            </a:extLst>
          </p:cNvPr>
          <p:cNvGrpSpPr/>
          <p:nvPr/>
        </p:nvGrpSpPr>
        <p:grpSpPr>
          <a:xfrm>
            <a:off x="173763" y="461665"/>
            <a:ext cx="12018237" cy="3211673"/>
            <a:chOff x="2645" y="3289514"/>
            <a:chExt cx="12018237" cy="321167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F8924B-3C92-844E-8068-26CDC34B0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45" y="4297029"/>
              <a:ext cx="5135128" cy="799481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7A3A9C-FC44-DB47-AE8A-3C620E601A26}"/>
                </a:ext>
              </a:extLst>
            </p:cNvPr>
            <p:cNvGrpSpPr/>
            <p:nvPr/>
          </p:nvGrpSpPr>
          <p:grpSpPr>
            <a:xfrm>
              <a:off x="1805940" y="3289514"/>
              <a:ext cx="10214942" cy="3211673"/>
              <a:chOff x="1805940" y="3289514"/>
              <a:chExt cx="10214942" cy="321167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701C156-1655-6749-AD55-EB77C071F6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3320" y="3801089"/>
                <a:ext cx="6697562" cy="2297546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62A844-DA7B-0F4C-A515-52C092872BF1}"/>
                  </a:ext>
                </a:extLst>
              </p:cNvPr>
              <p:cNvSpPr txBox="1"/>
              <p:nvPr/>
            </p:nvSpPr>
            <p:spPr>
              <a:xfrm>
                <a:off x="1920240" y="4949862"/>
                <a:ext cx="1737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EFC0A1-A5AF-654C-AE5E-35F145E264E1}"/>
                  </a:ext>
                </a:extLst>
              </p:cNvPr>
              <p:cNvSpPr txBox="1"/>
              <p:nvPr/>
            </p:nvSpPr>
            <p:spPr>
              <a:xfrm>
                <a:off x="8414926" y="6039522"/>
                <a:ext cx="1737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9E508A-6A9F-3542-95D4-D9078968FA61}"/>
                  </a:ext>
                </a:extLst>
              </p:cNvPr>
              <p:cNvSpPr txBox="1"/>
              <p:nvPr/>
            </p:nvSpPr>
            <p:spPr>
              <a:xfrm>
                <a:off x="1805940" y="3751179"/>
                <a:ext cx="3108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NOAA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A5143A-CEA0-9E45-8277-2139967599A5}"/>
                  </a:ext>
                </a:extLst>
              </p:cNvPr>
              <p:cNvSpPr txBox="1"/>
              <p:nvPr/>
            </p:nvSpPr>
            <p:spPr>
              <a:xfrm>
                <a:off x="7649116" y="3289514"/>
                <a:ext cx="3108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dfmodern</a:t>
                </a:r>
                <a:endParaRPr lang="en-US" sz="2400" dirty="0"/>
              </a:p>
            </p:txBody>
          </p:sp>
        </p:grpSp>
      </p:grpSp>
      <p:sp>
        <p:nvSpPr>
          <p:cNvPr id="14" name="Arc 13">
            <a:extLst>
              <a:ext uri="{FF2B5EF4-FFF2-40B4-BE49-F238E27FC236}">
                <a16:creationId xmlns:a16="http://schemas.microsoft.com/office/drawing/2014/main" id="{D1EC3456-BE72-6847-A066-01E96D4B4B3E}"/>
              </a:ext>
            </a:extLst>
          </p:cNvPr>
          <p:cNvSpPr/>
          <p:nvPr/>
        </p:nvSpPr>
        <p:spPr>
          <a:xfrm>
            <a:off x="2601908" y="1868920"/>
            <a:ext cx="3933793" cy="1805940"/>
          </a:xfrm>
          <a:prstGeom prst="arc">
            <a:avLst>
              <a:gd name="adj1" fmla="val 1379073"/>
              <a:gd name="adj2" fmla="val 10782219"/>
            </a:avLst>
          </a:prstGeom>
          <a:ln w="635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41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0" y="0"/>
            <a:ext cx="1032340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PANDAS </a:t>
            </a:r>
            <a:r>
              <a:rPr lang="en-US" sz="2400" b="1" dirty="0" err="1"/>
              <a:t>dataframes</a:t>
            </a:r>
            <a:r>
              <a:rPr lang="en-US" sz="2400" b="1" dirty="0"/>
              <a:t> look a lot like regular Python dictionaries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5BA77-DC20-054B-9438-335E92467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70" y="4074600"/>
            <a:ext cx="11855860" cy="124587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4D1CE1E-72C4-E743-BC1E-7F6B27942B96}"/>
              </a:ext>
            </a:extLst>
          </p:cNvPr>
          <p:cNvGrpSpPr/>
          <p:nvPr/>
        </p:nvGrpSpPr>
        <p:grpSpPr>
          <a:xfrm>
            <a:off x="173763" y="461665"/>
            <a:ext cx="12018237" cy="3211673"/>
            <a:chOff x="2645" y="3289514"/>
            <a:chExt cx="12018237" cy="321167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F8924B-3C92-844E-8068-26CDC34B0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45" y="4297029"/>
              <a:ext cx="5135128" cy="799481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7A3A9C-FC44-DB47-AE8A-3C620E601A26}"/>
                </a:ext>
              </a:extLst>
            </p:cNvPr>
            <p:cNvGrpSpPr/>
            <p:nvPr/>
          </p:nvGrpSpPr>
          <p:grpSpPr>
            <a:xfrm>
              <a:off x="1805940" y="3289514"/>
              <a:ext cx="10214942" cy="3211673"/>
              <a:chOff x="1805940" y="3289514"/>
              <a:chExt cx="10214942" cy="3211673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701C156-1655-6749-AD55-EB77C071F6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3320" y="3801089"/>
                <a:ext cx="6697562" cy="2297546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62A844-DA7B-0F4C-A515-52C092872BF1}"/>
                  </a:ext>
                </a:extLst>
              </p:cNvPr>
              <p:cNvSpPr txBox="1"/>
              <p:nvPr/>
            </p:nvSpPr>
            <p:spPr>
              <a:xfrm>
                <a:off x="1920240" y="4949862"/>
                <a:ext cx="1737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EFC0A1-A5AF-654C-AE5E-35F145E264E1}"/>
                  </a:ext>
                </a:extLst>
              </p:cNvPr>
              <p:cNvSpPr txBox="1"/>
              <p:nvPr/>
            </p:nvSpPr>
            <p:spPr>
              <a:xfrm>
                <a:off x="8414926" y="6039522"/>
                <a:ext cx="17373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…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9E508A-6A9F-3542-95D4-D9078968FA61}"/>
                  </a:ext>
                </a:extLst>
              </p:cNvPr>
              <p:cNvSpPr txBox="1"/>
              <p:nvPr/>
            </p:nvSpPr>
            <p:spPr>
              <a:xfrm>
                <a:off x="1805940" y="3751179"/>
                <a:ext cx="3108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NOAA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A5143A-CEA0-9E45-8277-2139967599A5}"/>
                  </a:ext>
                </a:extLst>
              </p:cNvPr>
              <p:cNvSpPr txBox="1"/>
              <p:nvPr/>
            </p:nvSpPr>
            <p:spPr>
              <a:xfrm>
                <a:off x="7649116" y="3289514"/>
                <a:ext cx="3108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dfmodern</a:t>
                </a:r>
                <a:endParaRPr lang="en-US" sz="2400" dirty="0"/>
              </a:p>
            </p:txBody>
          </p:sp>
        </p:grpSp>
      </p:grpSp>
      <p:sp>
        <p:nvSpPr>
          <p:cNvPr id="14" name="Arc 13">
            <a:extLst>
              <a:ext uri="{FF2B5EF4-FFF2-40B4-BE49-F238E27FC236}">
                <a16:creationId xmlns:a16="http://schemas.microsoft.com/office/drawing/2014/main" id="{D1EC3456-BE72-6847-A066-01E96D4B4B3E}"/>
              </a:ext>
            </a:extLst>
          </p:cNvPr>
          <p:cNvSpPr/>
          <p:nvPr/>
        </p:nvSpPr>
        <p:spPr>
          <a:xfrm>
            <a:off x="2601908" y="1868920"/>
            <a:ext cx="3933793" cy="1805940"/>
          </a:xfrm>
          <a:prstGeom prst="arc">
            <a:avLst>
              <a:gd name="adj1" fmla="val 1379073"/>
              <a:gd name="adj2" fmla="val 10782219"/>
            </a:avLst>
          </a:prstGeom>
          <a:ln w="635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728A65-7C0E-5B4E-BC2E-F82451377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30" y="5403379"/>
            <a:ext cx="4881356" cy="124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1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190</Words>
  <Application>Microsoft Macintosh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13</cp:revision>
  <dcterms:created xsi:type="dcterms:W3CDTF">2021-11-01T13:28:45Z</dcterms:created>
  <dcterms:modified xsi:type="dcterms:W3CDTF">2021-11-03T17:54:57Z</dcterms:modified>
</cp:coreProperties>
</file>