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3" r:id="rId2"/>
    <p:sldId id="417" r:id="rId3"/>
    <p:sldId id="4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93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1441-B1BA-4E65-213C-88D97FD0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9CC38-D9F2-679A-7A4D-8847D6049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82B2-3CBF-FE2C-391A-E85D90B7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DCB8-141C-5F0B-F571-EBCF5E27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D789-CD66-7FBF-126C-AC40E625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2B54-9255-8449-515A-11F0448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DB7C4-2C32-194D-20FE-5BFF94A0D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70E0-EBE9-E4D3-47FA-143E734B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78AE-A175-8BF6-E7D5-A405FEF5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38936-3D5B-675D-BE9F-2D650B06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7F006-D5F7-0D43-DD28-7DDAC500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BBA9F-CCC4-5B44-FB9F-0EB2E327E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E6A-F016-FFF4-C32D-080BED6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C684-2F57-3C25-375B-68114FA4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9B3A-FA79-77F7-1EB0-AB03E461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E471-FD67-B536-8776-D83861FF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0382-63D9-BBB6-6E95-9CB9AB56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D6A0-4D63-5278-D322-320F96D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42C2-839E-C915-E3F0-DCDF61F0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DE9D-F1B6-4F79-35E9-F820D14B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8A5A-497E-FE72-EFDB-223E15BA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DED-722C-9686-F343-A9AC4C47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9B2E-4FCD-8650-8532-5BAB832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86A9-66B5-CB78-7623-3D86E02A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EF7B-97DE-6E35-30DD-E1589AC9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52F9-0F5B-F087-63FC-958D9733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356F-882E-BE0B-14AF-E992B3764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BFF83-37F6-2A58-9008-01BA1DA75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F733E-F1DF-953E-FCC3-71DAA8D2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29790-8DB7-07F5-8178-17820072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40FC-EE85-21A4-A508-644D6E99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161A-A6CF-B41B-D382-B70CF6FD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5F08E-1911-9BCE-BACB-47E7E947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EFC32-398A-44DA-84AE-24C6FF386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9BB3E-ACE5-034C-AB3C-14D7FEE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7A4ED-3A56-C3A1-7DA5-F4B17AEB4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BA572-D246-491F-D1E3-BC063DE5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4D9D4-2865-449C-4991-1D554A10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03D03-5CCF-FEBB-43F4-D82763D8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CA56-70F0-8AD9-52F6-3CE6B6D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263BD-3DB9-3FEF-9BC5-75CBABD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73B36-CE30-F3D7-2999-EB4449C9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58250-57D1-67F1-4D4E-22061FC0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2A947-760A-12A3-F58A-0571622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FC276-FD82-CC96-9768-F0DF28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15AAD-9653-2F85-EDFD-BC7D2DB6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6F3D-611A-0882-F310-DE05A09C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9D9B-1CA5-9C56-567F-68F9EAF5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CBCBB-9BD9-6D7E-5BDF-22FC1C90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6DA4-D120-047B-B83C-B128F3CD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CD882-3516-753D-FA69-CAABE196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4B02E-5223-696C-A7F8-B97A2135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3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7628-9AA9-EC41-759E-D3EDA8E8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9643F-61F5-7C0B-285B-EABC78703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052BE-D83D-2C44-F4A7-9D9B4CD96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4B868-ACDE-4DDA-5123-41A5DB25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216DC-81AE-FC9E-D22D-66CB23A4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FE686-A551-98AE-64ED-6076DF71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4B0AF-CE3F-B00E-5925-E9967E0E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F08E-A475-4741-541F-06C81277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1316B-0626-FD8A-1B97-22E2F9DE6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7201A-5CD8-B146-A3B6-6BE071D3B22E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AB30-0ADE-A792-A4DE-983DE8D35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9EEA-47AF-AE2E-6245-F28262FBE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5F40-9866-5F4B-A6EB-A4930700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l palaeotemps.svg">
            <a:extLst>
              <a:ext uri="{FF2B5EF4-FFF2-40B4-BE49-F238E27FC236}">
                <a16:creationId xmlns:a16="http://schemas.microsoft.com/office/drawing/2014/main" id="{0E4D0B87-BC6C-E44D-8B89-CFB1C7DEF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1171" r="752" b="899"/>
          <a:stretch/>
        </p:blipFill>
        <p:spPr bwMode="auto">
          <a:xfrm>
            <a:off x="162046" y="1821061"/>
            <a:ext cx="11632557" cy="3017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93D195-1465-9F40-956A-DCB7216EA0E8}"/>
              </a:ext>
            </a:extLst>
          </p:cNvPr>
          <p:cNvCxnSpPr>
            <a:cxnSpLocks/>
          </p:cNvCxnSpPr>
          <p:nvPr/>
        </p:nvCxnSpPr>
        <p:spPr>
          <a:xfrm flipV="1">
            <a:off x="750107" y="3112740"/>
            <a:ext cx="10456433" cy="45063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Rectangle 12">
            <a:extLst>
              <a:ext uri="{FF2B5EF4-FFF2-40B4-BE49-F238E27FC236}">
                <a16:creationId xmlns:a16="http://schemas.microsoft.com/office/drawing/2014/main" id="{8E6EEF18-3A47-504A-93BE-134EDC23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922" y="2625333"/>
            <a:ext cx="2106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Hothouse Earth</a:t>
            </a:r>
          </a:p>
        </p:txBody>
      </p:sp>
      <p:sp>
        <p:nvSpPr>
          <p:cNvPr id="15366" name="Rectangle 13">
            <a:extLst>
              <a:ext uri="{FF2B5EF4-FFF2-40B4-BE49-F238E27FC236}">
                <a16:creationId xmlns:a16="http://schemas.microsoft.com/office/drawing/2014/main" id="{6F696AB0-C054-1B40-8AF9-7B2ECE68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784" y="3167189"/>
            <a:ext cx="202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Icehouse Earth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1A157-F159-784F-BE34-71252DCD57E4}"/>
              </a:ext>
            </a:extLst>
          </p:cNvPr>
          <p:cNvSpPr txBox="1"/>
          <p:nvPr/>
        </p:nvSpPr>
        <p:spPr>
          <a:xfrm>
            <a:off x="559398" y="1140854"/>
            <a:ext cx="1163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Past 											   Present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5E6CD-1823-2F4C-BEBA-D6839E801526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Climate </a:t>
            </a:r>
            <a:r>
              <a:rPr lang="en-US" sz="2400" b="1" i="1" dirty="0">
                <a:latin typeface="+mn-lt"/>
              </a:rPr>
              <a:t>synchronicity</a:t>
            </a:r>
            <a:r>
              <a:rPr lang="en-US" sz="2400" b="1" dirty="0">
                <a:latin typeface="+mn-lt"/>
              </a:rPr>
              <a:t> in the Pleistocene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B5F45C3-C9CE-FC46-BF58-D2B13B582A05}"/>
              </a:ext>
            </a:extLst>
          </p:cNvPr>
          <p:cNvSpPr/>
          <p:nvPr/>
        </p:nvSpPr>
        <p:spPr>
          <a:xfrm>
            <a:off x="6921660" y="2766349"/>
            <a:ext cx="4284879" cy="2176041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4E7F30-52D2-AE48-B697-E6E1E42D7BC6}"/>
              </a:ext>
            </a:extLst>
          </p:cNvPr>
          <p:cNvGrpSpPr/>
          <p:nvPr/>
        </p:nvGrpSpPr>
        <p:grpSpPr>
          <a:xfrm>
            <a:off x="9005104" y="4942390"/>
            <a:ext cx="2963119" cy="1707177"/>
            <a:chOff x="5333975" y="4423958"/>
            <a:chExt cx="2963119" cy="17071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2ECC83-38D4-4549-A9EF-A13E75B461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3975" y="4423958"/>
              <a:ext cx="411104" cy="84699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257F58-82CB-2546-9132-86FD3B69A9A1}"/>
                </a:ext>
              </a:extLst>
            </p:cNvPr>
            <p:cNvSpPr/>
            <p:nvPr/>
          </p:nvSpPr>
          <p:spPr>
            <a:xfrm>
              <a:off x="5333975" y="5300138"/>
              <a:ext cx="29631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Glacial-interglacial cycling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0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09FC06-B360-AF48-8EAA-AFB9578179E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46863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Climate </a:t>
            </a:r>
            <a:r>
              <a:rPr lang="en-US" sz="2400" b="1" i="1" dirty="0">
                <a:latin typeface="+mn-lt"/>
              </a:rPr>
              <a:t>synchronicity</a:t>
            </a:r>
            <a:r>
              <a:rPr lang="en-US" sz="2400" b="1" dirty="0">
                <a:latin typeface="+mn-lt"/>
              </a:rPr>
              <a:t> in the Pleistocene</a:t>
            </a:r>
          </a:p>
          <a:p>
            <a:endParaRPr lang="en-US" sz="24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4FFE2-7981-F84C-9C67-BFCD91109C85}"/>
              </a:ext>
            </a:extLst>
          </p:cNvPr>
          <p:cNvSpPr txBox="1"/>
          <p:nvPr/>
        </p:nvSpPr>
        <p:spPr>
          <a:xfrm>
            <a:off x="7331096" y="1895204"/>
            <a:ext cx="48609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fact that temperature, CO</a:t>
            </a:r>
            <a:r>
              <a:rPr lang="en-US" sz="2400" baseline="-25000" dirty="0"/>
              <a:t>2</a:t>
            </a:r>
            <a:r>
              <a:rPr lang="en-US" sz="2400" dirty="0"/>
              <a:t>, and CH</a:t>
            </a:r>
            <a:r>
              <a:rPr lang="en-US" sz="2400" baseline="-25000" dirty="0"/>
              <a:t>4</a:t>
            </a:r>
            <a:r>
              <a:rPr lang="en-US" sz="2400" dirty="0"/>
              <a:t> are in very tight correlation suggests a positive feedback loop, like </a:t>
            </a:r>
            <a:r>
              <a:rPr lang="en-US" sz="2400" b="1" dirty="0"/>
              <a:t>power steering in an automobile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Over the last few million years, </a:t>
            </a:r>
            <a:r>
              <a:rPr lang="en-US" sz="2400" b="1" dirty="0" err="1"/>
              <a:t>Milankovich</a:t>
            </a:r>
            <a:r>
              <a:rPr lang="en-US" sz="2400" b="1" dirty="0"/>
              <a:t> wobbling is driving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Now, </a:t>
            </a:r>
            <a:r>
              <a:rPr lang="en-US" sz="2400" b="1" dirty="0"/>
              <a:t>human emissions are driving</a:t>
            </a:r>
            <a:r>
              <a:rPr lang="en-US" sz="2400" dirty="0"/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C41AFF-DA5E-1C44-9AA3-C2F76F3F7290}"/>
              </a:ext>
            </a:extLst>
          </p:cNvPr>
          <p:cNvGrpSpPr/>
          <p:nvPr/>
        </p:nvGrpSpPr>
        <p:grpSpPr>
          <a:xfrm>
            <a:off x="314738" y="1092494"/>
            <a:ext cx="8200913" cy="5015644"/>
            <a:chOff x="1004898" y="1598053"/>
            <a:chExt cx="8200913" cy="5015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2AB3C-1641-054B-9A38-5686D8977410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7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Present 						             Past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66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C41AFF-DA5E-1C44-9AA3-C2F76F3F7290}"/>
              </a:ext>
            </a:extLst>
          </p:cNvPr>
          <p:cNvGrpSpPr/>
          <p:nvPr/>
        </p:nvGrpSpPr>
        <p:grpSpPr>
          <a:xfrm>
            <a:off x="314738" y="1092494"/>
            <a:ext cx="8200913" cy="5015644"/>
            <a:chOff x="1004898" y="1598053"/>
            <a:chExt cx="8200913" cy="5015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2AB3C-1641-054B-9A38-5686D8977410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7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Present 						             Past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38EAA57-F43D-3343-8871-71F8EF2426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46863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Climate </a:t>
            </a:r>
            <a:r>
              <a:rPr lang="en-US" sz="2400" b="1" i="1" dirty="0">
                <a:latin typeface="+mn-lt"/>
              </a:rPr>
              <a:t>synchronicity</a:t>
            </a:r>
            <a:r>
              <a:rPr lang="en-US" sz="2400" b="1" dirty="0">
                <a:latin typeface="+mn-lt"/>
              </a:rPr>
              <a:t> in the Pleistocene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DBB8A-9D68-1649-8BA4-36FC9356E13D}"/>
              </a:ext>
            </a:extLst>
          </p:cNvPr>
          <p:cNvSpPr txBox="1"/>
          <p:nvPr/>
        </p:nvSpPr>
        <p:spPr>
          <a:xfrm>
            <a:off x="7331096" y="487025"/>
            <a:ext cx="486090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Before, we asked two fundamental questions: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Times" pitchFamily="2" charset="0"/>
              </a:rPr>
              <a:t>Do we have the amplification (feedback) right?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itchFamily="2" charset="0"/>
              </a:rPr>
              <a:t>Mechanism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itchFamily="2" charset="0"/>
              </a:rPr>
              <a:t>Parameterization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itchFamily="2" charset="0"/>
              </a:rPr>
              <a:t>Implementation (algorithm)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Times" pitchFamily="2" charset="0"/>
              </a:rPr>
              <a:t>What exactly are we trying to represent?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Now, with the Synchronicity CGI, you can explore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The </a:t>
            </a:r>
            <a:r>
              <a:rPr lang="en-US" sz="2400" i="1" dirty="0"/>
              <a:t>effects</a:t>
            </a:r>
            <a:r>
              <a:rPr lang="en-US" sz="2400" dirty="0"/>
              <a:t> synchronization might have on these variables (temperature, CO</a:t>
            </a:r>
            <a:r>
              <a:rPr lang="en-US" sz="2400" baseline="-25000" dirty="0"/>
              <a:t>2</a:t>
            </a:r>
            <a:r>
              <a:rPr lang="en-US" sz="2400" dirty="0"/>
              <a:t>, and CH</a:t>
            </a:r>
            <a:r>
              <a:rPr lang="en-US" sz="2400" baseline="-25000" dirty="0"/>
              <a:t>4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113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2022-11-11T18:48:34Z</dcterms:created>
  <dcterms:modified xsi:type="dcterms:W3CDTF">2022-11-13T05:58:30Z</dcterms:modified>
</cp:coreProperties>
</file>