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6" r:id="rId2"/>
    <p:sldId id="1907" r:id="rId3"/>
    <p:sldId id="1912" r:id="rId4"/>
    <p:sldId id="1916" r:id="rId5"/>
    <p:sldId id="1918" r:id="rId6"/>
    <p:sldId id="1914" r:id="rId7"/>
    <p:sldId id="1919" r:id="rId8"/>
    <p:sldId id="1921" r:id="rId9"/>
    <p:sldId id="1922" r:id="rId10"/>
    <p:sldId id="1923" r:id="rId11"/>
    <p:sldId id="1910" r:id="rId12"/>
    <p:sldId id="1929" r:id="rId13"/>
    <p:sldId id="1932" r:id="rId14"/>
    <p:sldId id="1926" r:id="rId15"/>
    <p:sldId id="1928" r:id="rId16"/>
    <p:sldId id="1930" r:id="rId17"/>
    <p:sldId id="190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10"/>
    <p:restoredTop sz="96000"/>
  </p:normalViewPr>
  <p:slideViewPr>
    <p:cSldViewPr snapToGrid="0">
      <p:cViewPr varScale="1">
        <p:scale>
          <a:sx n="112" d="100"/>
          <a:sy n="112" d="100"/>
        </p:scale>
        <p:origin x="6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A89F9-D7F0-B445-236E-EBF75311B8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BE9895-F23F-6DE7-E7E4-FE05EE05F2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0E85E-6E25-AF3B-7630-6930A78F4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3672-D474-5845-8399-64B00326C7DF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AA765-176B-9C9A-6901-5CDDEF3A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11D09-00C8-29E7-63EF-2E7E20B8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9691-7FAE-AA42-8CBD-3A227AD14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0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F3B3B-91F8-8218-7D05-5209B5346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281F6-221A-B938-78CD-287B32EA16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DD9FD-8B89-34BE-163E-DA686F3A4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3672-D474-5845-8399-64B00326C7DF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04154-E93D-D432-D0DF-06D5B0154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87107-CAC9-55F1-33E9-CC6FABA81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9691-7FAE-AA42-8CBD-3A227AD14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6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E9205B-3F8D-E5C6-77D8-91EA67BA28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FA868F-9F22-1A37-4654-4A6F051E5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D9D8A-FD72-45BC-788A-540F06131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3672-D474-5845-8399-64B00326C7DF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8365C-D630-CFAE-FBAE-7D54AF25A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A8C45-8387-B3A6-1505-621CDEA77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9691-7FAE-AA42-8CBD-3A227AD14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58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A20AD-F7AD-3089-488A-B32071088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90E36-1A4C-45F5-009A-D08DB6BD0E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C75D3-202B-83FD-EE05-8429A7418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3672-D474-5845-8399-64B00326C7DF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8DE43-02BC-1FA4-DDAC-3646F98EE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7ED07-3964-149D-5C83-0D37AE455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9691-7FAE-AA42-8CBD-3A227AD14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30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61932-C787-4D48-A9B9-FAC712F7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F0B062-F2B6-F700-3BF3-5274D7BDD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4F812-126E-75BF-24A8-01E0896E7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3672-D474-5845-8399-64B00326C7DF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0C913-3EA5-5844-E764-68FEACD5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0E190-D5EE-B8DF-8513-03AF6801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9691-7FAE-AA42-8CBD-3A227AD14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993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4AF3-56D0-E156-39F1-8632555D1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BD4CA-C828-3B21-1353-9DA1E8DC8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38D05F-DDF4-ADD8-8A7C-58C2C50EF3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FA672-657E-6807-6144-32F819098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3672-D474-5845-8399-64B00326C7DF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C4E03B-531E-76AE-7BDB-CC0DAC9C7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505D0-79A1-6CC7-CE2F-12CA2E5C6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9691-7FAE-AA42-8CBD-3A227AD14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1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37F4E-8225-616D-6358-F1B49B079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B52CE-B836-485B-AC86-F634A50FA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8AD65-AA3B-74F9-EA59-52F0E6BF5E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3A67D0-417B-607E-381C-A70B308532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89321-D4B1-0930-EE6C-A4A022EB3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33F246-AA7C-831B-C256-5682CA49C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3672-D474-5845-8399-64B00326C7DF}" type="datetimeFigureOut">
              <a:rPr lang="en-US" smtClean="0"/>
              <a:t>12/5/22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BEB0C7-54AA-1695-1C65-4A3DDF99E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E9B6A4-D985-6B77-9B68-19371727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9691-7FAE-AA42-8CBD-3A227AD14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6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F882C-5423-2B70-86C8-AFF5A7F43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90138-46F5-66F9-E060-12F93FF94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3672-D474-5845-8399-64B00326C7DF}" type="datetimeFigureOut">
              <a:rPr lang="en-US" smtClean="0"/>
              <a:t>12/5/22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196325-1884-AFA2-0305-51E37C779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6A5972-7E57-FF7E-A876-3B31EB810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9691-7FAE-AA42-8CBD-3A227AD14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27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E66CCC-1682-AD84-3008-484C8DF0C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3672-D474-5845-8399-64B00326C7DF}" type="datetimeFigureOut">
              <a:rPr lang="en-US" smtClean="0"/>
              <a:t>12/5/22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A4F7BC-6B4D-BFE9-06FB-1289BDEFA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542A6-6C1F-C00E-4E1B-D2FDB5068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9691-7FAE-AA42-8CBD-3A227AD14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93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DC565-D515-34F9-441D-067DDEDE9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BE9A1-6022-E56A-3FBA-D4A0AB02B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03EBAC-E126-CD12-C059-D3E888FD2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60BA5-7792-6371-3F00-053D94BE4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3672-D474-5845-8399-64B00326C7DF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636FD5-EF8E-A22E-B82A-A2669D379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EA91E-9A14-2F86-1F11-E71BD56B1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9691-7FAE-AA42-8CBD-3A227AD14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34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8ACD9-1C0E-77F1-D2B4-D6CA7E7DD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6D8A27-E99B-A0D7-8316-9C851D089E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78A0E0-B8F1-A645-3BC2-E1AD4004F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2CFE9-EFD3-6814-005C-6F2853D33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33672-D474-5845-8399-64B00326C7DF}" type="datetimeFigureOut">
              <a:rPr lang="en-US" smtClean="0"/>
              <a:t>12/5/22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D433A-06C1-EFED-7C6F-B5C219A83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A1398-4F1E-2AC3-4CC1-BFE81C6C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CD9691-7FAE-AA42-8CBD-3A227AD14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79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E0C613-CB28-8E7B-878B-E82D60D35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9D2B4-2139-89A3-0637-2041733D5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F1550-EAAE-50D1-DADC-E7EDA6FCB1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33672-D474-5845-8399-64B00326C7DF}" type="datetimeFigureOut">
              <a:rPr lang="en-US" smtClean="0"/>
              <a:t>12/5/22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5C564-84A7-305D-CDB8-30A6DC936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E38BD-FE09-EC92-FFA2-1858EAC33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D9691-7FAE-AA42-8CBD-3A227AD14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79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if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FA8B772-09EA-8398-7A08-F3A9DA6F8A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830" b="9685"/>
          <a:stretch/>
        </p:blipFill>
        <p:spPr>
          <a:xfrm>
            <a:off x="4200778" y="1012818"/>
            <a:ext cx="2340108" cy="55801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5FBBD3-BEF0-B849-A644-76FE66A95864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The kind of question I might ask you during our 1-on-1 regarding carbonate reactions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524E87-7FFA-1446-97D6-B998DA701761}"/>
              </a:ext>
            </a:extLst>
          </p:cNvPr>
          <p:cNvSpPr txBox="1"/>
          <p:nvPr/>
        </p:nvSpPr>
        <p:spPr>
          <a:xfrm>
            <a:off x="138068" y="591279"/>
            <a:ext cx="4321171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When calcium carbonate (chalk) at the sea floor dissolves in the water …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400" dirty="0"/>
              <a:t>it amplifies ocean acidification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400" dirty="0"/>
              <a:t>it counteracts ocean acidification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400" dirty="0"/>
              <a:t>it has no effect on the ocean’s acidity</a:t>
            </a:r>
          </a:p>
          <a:p>
            <a:endParaRPr lang="en-US" sz="2400" dirty="0"/>
          </a:p>
          <a:p>
            <a:r>
              <a:rPr lang="en-US" sz="2400" b="1" dirty="0"/>
              <a:t>In nature, this process takes place …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400" dirty="0"/>
              <a:t>quickly on a human time scale (~seconds)</a:t>
            </a:r>
          </a:p>
          <a:p>
            <a:pPr marL="457200" indent="-457200">
              <a:buFont typeface="+mj-lt"/>
              <a:buAutoNum type="alphaLcParenR"/>
            </a:pPr>
            <a:r>
              <a:rPr lang="en-US" sz="2400" dirty="0"/>
              <a:t>slowly on a human time scale (centuries or more)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1E23E4D-5AD5-CF7A-AE79-D751CAD725C1}"/>
              </a:ext>
            </a:extLst>
          </p:cNvPr>
          <p:cNvGrpSpPr/>
          <p:nvPr/>
        </p:nvGrpSpPr>
        <p:grpSpPr>
          <a:xfrm>
            <a:off x="6697980" y="1226337"/>
            <a:ext cx="5620148" cy="3860013"/>
            <a:chOff x="0" y="0"/>
            <a:chExt cx="8049574" cy="556691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353D519-A865-D4BF-28AA-FA6D9B3A23C3}"/>
                </a:ext>
              </a:extLst>
            </p:cNvPr>
            <p:cNvGrpSpPr/>
            <p:nvPr/>
          </p:nvGrpSpPr>
          <p:grpSpPr>
            <a:xfrm>
              <a:off x="0" y="0"/>
              <a:ext cx="8049574" cy="5566915"/>
              <a:chOff x="0" y="0"/>
              <a:chExt cx="8049574" cy="5566915"/>
            </a:xfrm>
          </p:grpSpPr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619A793-8A51-6964-AE05-4E194631A491}"/>
                  </a:ext>
                </a:extLst>
              </p:cNvPr>
              <p:cNvSpPr/>
              <p:nvPr/>
            </p:nvSpPr>
            <p:spPr>
              <a:xfrm flipV="1">
                <a:off x="0" y="0"/>
                <a:ext cx="7787579" cy="898597"/>
              </a:xfrm>
              <a:prstGeom prst="rect">
                <a:avLst/>
              </a:prstGeom>
              <a:pattFill prst="pct5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31DDEB74-78A3-1948-8464-E8201717678A}"/>
                  </a:ext>
                </a:extLst>
              </p:cNvPr>
              <p:cNvSpPr/>
              <p:nvPr/>
            </p:nvSpPr>
            <p:spPr>
              <a:xfrm>
                <a:off x="0" y="906075"/>
                <a:ext cx="7787578" cy="3741069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18">
                    <a:extLst>
                      <a:ext uri="{FF2B5EF4-FFF2-40B4-BE49-F238E27FC236}">
                        <a16:creationId xmlns:a16="http://schemas.microsoft.com/office/drawing/2014/main" id="{59020BE4-0B3E-0BE8-9276-14DDADA7C190}"/>
                      </a:ext>
                    </a:extLst>
                  </p:cNvPr>
                  <p:cNvSpPr txBox="1"/>
                  <p:nvPr/>
                </p:nvSpPr>
                <p:spPr>
                  <a:xfrm>
                    <a:off x="3653218" y="43758"/>
                    <a:ext cx="2171261" cy="86226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sSub>
                            <m:sSub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18">
                    <a:extLst>
                      <a:ext uri="{FF2B5EF4-FFF2-40B4-BE49-F238E27FC236}">
                        <a16:creationId xmlns:a16="http://schemas.microsoft.com/office/drawing/2014/main" id="{624208F1-023E-D14C-92A0-E54574B008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3218" y="43758"/>
                    <a:ext cx="2171261" cy="86226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Arc 51">
                <a:extLst>
                  <a:ext uri="{FF2B5EF4-FFF2-40B4-BE49-F238E27FC236}">
                    <a16:creationId xmlns:a16="http://schemas.microsoft.com/office/drawing/2014/main" id="{0ADAE74E-B4DD-1D5B-CDBB-AB2A03296900}"/>
                  </a:ext>
                </a:extLst>
              </p:cNvPr>
              <p:cNvSpPr/>
              <p:nvPr/>
            </p:nvSpPr>
            <p:spPr>
              <a:xfrm flipH="1" flipV="1">
                <a:off x="3515635" y="265602"/>
                <a:ext cx="1423805" cy="1221276"/>
              </a:xfrm>
              <a:prstGeom prst="arc">
                <a:avLst>
                  <a:gd name="adj1" fmla="val 16200000"/>
                  <a:gd name="adj2" fmla="val 4782768"/>
                </a:avLst>
              </a:prstGeom>
              <a:ln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20">
                    <a:extLst>
                      <a:ext uri="{FF2B5EF4-FFF2-40B4-BE49-F238E27FC236}">
                        <a16:creationId xmlns:a16="http://schemas.microsoft.com/office/drawing/2014/main" id="{42A8D0F4-ABDA-838E-B104-8AC6A8F7BB28}"/>
                      </a:ext>
                    </a:extLst>
                  </p:cNvPr>
                  <p:cNvSpPr txBox="1"/>
                  <p:nvPr/>
                </p:nvSpPr>
                <p:spPr>
                  <a:xfrm>
                    <a:off x="3669151" y="1172314"/>
                    <a:ext cx="2155328" cy="98815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sSub>
                          <m:sSubPr>
                            <m:ctrlP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r>
                      <a:rPr lang="en-US" sz="2400" kern="12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  <a:p>
                    <a:pPr marL="0" marR="0" algn="ctr">
                      <a:spcBef>
                        <a:spcPts val="0"/>
                      </a:spcBef>
                      <a:spcAft>
                        <a:spcPts val="0"/>
                      </a:spcAft>
                    </a:pPr>
                    <a:r>
                      <a: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rPr>
                      <a:t> </a:t>
                    </a:r>
                  </a:p>
                </p:txBody>
              </p:sp>
            </mc:Choice>
            <mc:Fallback xmlns="">
              <p:sp>
                <p:nvSpPr>
                  <p:cNvPr id="25" name="TextBox 20">
                    <a:extLst>
                      <a:ext uri="{FF2B5EF4-FFF2-40B4-BE49-F238E27FC236}">
                        <a16:creationId xmlns:a16="http://schemas.microsoft.com/office/drawing/2014/main" id="{BC0C85DE-C697-734A-81B4-D41615B356E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69151" y="1172314"/>
                    <a:ext cx="2155328" cy="98815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4" name="Arc 53">
                <a:extLst>
                  <a:ext uri="{FF2B5EF4-FFF2-40B4-BE49-F238E27FC236}">
                    <a16:creationId xmlns:a16="http://schemas.microsoft.com/office/drawing/2014/main" id="{1C4B9689-0522-4D41-94A4-15543BFD632F}"/>
                  </a:ext>
                </a:extLst>
              </p:cNvPr>
              <p:cNvSpPr/>
              <p:nvPr/>
            </p:nvSpPr>
            <p:spPr>
              <a:xfrm>
                <a:off x="4528022" y="269799"/>
                <a:ext cx="1379177" cy="1226307"/>
              </a:xfrm>
              <a:prstGeom prst="arc">
                <a:avLst>
                  <a:gd name="adj1" fmla="val 15585321"/>
                  <a:gd name="adj2" fmla="val 5400001"/>
                </a:avLst>
              </a:prstGeom>
              <a:ln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22">
                    <a:extLst>
                      <a:ext uri="{FF2B5EF4-FFF2-40B4-BE49-F238E27FC236}">
                        <a16:creationId xmlns:a16="http://schemas.microsoft.com/office/drawing/2014/main" id="{134AD620-B84B-34D8-AFF7-D98C1FDE30E6}"/>
                      </a:ext>
                    </a:extLst>
                  </p:cNvPr>
                  <p:cNvSpPr txBox="1"/>
                  <p:nvPr/>
                </p:nvSpPr>
                <p:spPr>
                  <a:xfrm>
                    <a:off x="3653484" y="2385801"/>
                    <a:ext cx="2155328" cy="9904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𝐻𝐶</m:t>
                          </m:r>
                          <m:sSubSup>
                            <m:sSubSup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</m:sup>
                          </m:sSubSup>
                        </m:oMath>
                      </m:oMathPara>
                    </a14:m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7" name="TextBox 22">
                    <a:extLst>
                      <a:ext uri="{FF2B5EF4-FFF2-40B4-BE49-F238E27FC236}">
                        <a16:creationId xmlns:a16="http://schemas.microsoft.com/office/drawing/2014/main" id="{781F3AD9-CDFA-514D-8D92-69ADFE5973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3484" y="2385801"/>
                    <a:ext cx="2155328" cy="99045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23">
                    <a:extLst>
                      <a:ext uri="{FF2B5EF4-FFF2-40B4-BE49-F238E27FC236}">
                        <a16:creationId xmlns:a16="http://schemas.microsoft.com/office/drawing/2014/main" id="{52D7361A-DE90-F63D-6E00-E5AFE08649FD}"/>
                      </a:ext>
                    </a:extLst>
                  </p:cNvPr>
                  <p:cNvSpPr txBox="1"/>
                  <p:nvPr/>
                </p:nvSpPr>
                <p:spPr>
                  <a:xfrm>
                    <a:off x="3629213" y="3542327"/>
                    <a:ext cx="2155328" cy="10057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sSubSup>
                            <m:sSubSup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2−</m:t>
                              </m:r>
                            </m:sup>
                          </m:sSubSup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8" name="TextBox 23">
                    <a:extLst>
                      <a:ext uri="{FF2B5EF4-FFF2-40B4-BE49-F238E27FC236}">
                        <a16:creationId xmlns:a16="http://schemas.microsoft.com/office/drawing/2014/main" id="{E8DDD5A2-F5B8-CE4F-8635-BB92389719A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9213" y="3542327"/>
                    <a:ext cx="2155328" cy="100573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24">
                    <a:extLst>
                      <a:ext uri="{FF2B5EF4-FFF2-40B4-BE49-F238E27FC236}">
                        <a16:creationId xmlns:a16="http://schemas.microsoft.com/office/drawing/2014/main" id="{E9520954-66BC-9D1E-7D1B-183C9DD84950}"/>
                      </a:ext>
                    </a:extLst>
                  </p:cNvPr>
                  <p:cNvSpPr txBox="1"/>
                  <p:nvPr/>
                </p:nvSpPr>
                <p:spPr>
                  <a:xfrm>
                    <a:off x="3701185" y="4970046"/>
                    <a:ext cx="2155328" cy="59686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𝐶𝑎𝐶</m:t>
                          </m:r>
                          <m:sSubSup>
                            <m:sSubSup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  <m:sup/>
                          </m:sSubSup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4">
                    <a:extLst>
                      <a:ext uri="{FF2B5EF4-FFF2-40B4-BE49-F238E27FC236}">
                        <a16:creationId xmlns:a16="http://schemas.microsoft.com/office/drawing/2014/main" id="{9C24C550-262E-5C4B-AB0F-18B44DF136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01185" y="4970046"/>
                    <a:ext cx="2155328" cy="59686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CCBB3DF2-27A2-2101-FDFD-0417686CC396}"/>
                  </a:ext>
                </a:extLst>
              </p:cNvPr>
              <p:cNvSpPr/>
              <p:nvPr/>
            </p:nvSpPr>
            <p:spPr>
              <a:xfrm flipV="1">
                <a:off x="8200" y="4659879"/>
                <a:ext cx="7779378" cy="898598"/>
              </a:xfrm>
              <a:prstGeom prst="rect">
                <a:avLst/>
              </a:prstGeom>
              <a:pattFill prst="pct25">
                <a:fgClr>
                  <a:schemeClr val="tx1"/>
                </a:fgClr>
                <a:bgClr>
                  <a:schemeClr val="bg1"/>
                </a:bgClr>
              </a:patt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26">
                    <a:extLst>
                      <a:ext uri="{FF2B5EF4-FFF2-40B4-BE49-F238E27FC236}">
                        <a16:creationId xmlns:a16="http://schemas.microsoft.com/office/drawing/2014/main" id="{8A907646-4607-58D8-20F5-163D129C05EB}"/>
                      </a:ext>
                    </a:extLst>
                  </p:cNvPr>
                  <p:cNvSpPr txBox="1"/>
                  <p:nvPr/>
                </p:nvSpPr>
                <p:spPr>
                  <a:xfrm>
                    <a:off x="3673076" y="4751936"/>
                    <a:ext cx="2302271" cy="81468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𝐶𝑎𝐶</m:t>
                          </m:r>
                          <m:sSub>
                            <m:sSub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200" dirty="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" name="TextBox 26">
                    <a:extLst>
                      <a:ext uri="{FF2B5EF4-FFF2-40B4-BE49-F238E27FC236}">
                        <a16:creationId xmlns:a16="http://schemas.microsoft.com/office/drawing/2014/main" id="{6EA80F1A-E02D-5641-9757-A2AC6C0861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73076" y="4751936"/>
                    <a:ext cx="2302271" cy="81468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1E30D01D-DE13-1949-6FA9-19EE1A8FCC37}"/>
                  </a:ext>
                </a:extLst>
              </p:cNvPr>
              <p:cNvSpPr/>
              <p:nvPr/>
            </p:nvSpPr>
            <p:spPr>
              <a:xfrm flipH="1" flipV="1">
                <a:off x="3139301" y="1555334"/>
                <a:ext cx="1465973" cy="1008922"/>
              </a:xfrm>
              <a:prstGeom prst="arc">
                <a:avLst>
                  <a:gd name="adj1" fmla="val 16200000"/>
                  <a:gd name="adj2" fmla="val 5400001"/>
                </a:avLst>
              </a:prstGeom>
              <a:ln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Arc 60">
                <a:extLst>
                  <a:ext uri="{FF2B5EF4-FFF2-40B4-BE49-F238E27FC236}">
                    <a16:creationId xmlns:a16="http://schemas.microsoft.com/office/drawing/2014/main" id="{85B1E797-6CE5-A025-0656-47FCE62A2586}"/>
                  </a:ext>
                </a:extLst>
              </p:cNvPr>
              <p:cNvSpPr/>
              <p:nvPr/>
            </p:nvSpPr>
            <p:spPr>
              <a:xfrm flipH="1" flipV="1">
                <a:off x="2157729" y="1553051"/>
                <a:ext cx="3941733" cy="1283964"/>
              </a:xfrm>
              <a:prstGeom prst="arc">
                <a:avLst>
                  <a:gd name="adj1" fmla="val 590095"/>
                  <a:gd name="adj2" fmla="val 5400001"/>
                </a:avLst>
              </a:prstGeom>
              <a:ln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29">
                    <a:extLst>
                      <a:ext uri="{FF2B5EF4-FFF2-40B4-BE49-F238E27FC236}">
                        <a16:creationId xmlns:a16="http://schemas.microsoft.com/office/drawing/2014/main" id="{7E5F0351-C427-12D9-70FF-4292F7635739}"/>
                      </a:ext>
                    </a:extLst>
                  </p:cNvPr>
                  <p:cNvSpPr txBox="1"/>
                  <p:nvPr/>
                </p:nvSpPr>
                <p:spPr>
                  <a:xfrm>
                    <a:off x="1046988" y="1768495"/>
                    <a:ext cx="2032386" cy="88971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4" name="TextBox 29">
                    <a:extLst>
                      <a:ext uri="{FF2B5EF4-FFF2-40B4-BE49-F238E27FC236}">
                        <a16:creationId xmlns:a16="http://schemas.microsoft.com/office/drawing/2014/main" id="{E16724A8-070C-D04A-89F4-F6BFAD1462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6988" y="1768495"/>
                    <a:ext cx="2032386" cy="88971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3" name="Arc 62">
                <a:extLst>
                  <a:ext uri="{FF2B5EF4-FFF2-40B4-BE49-F238E27FC236}">
                    <a16:creationId xmlns:a16="http://schemas.microsoft.com/office/drawing/2014/main" id="{3078F401-F4FA-EBC6-88C0-D3C4D8ACF451}"/>
                  </a:ext>
                </a:extLst>
              </p:cNvPr>
              <p:cNvSpPr/>
              <p:nvPr/>
            </p:nvSpPr>
            <p:spPr>
              <a:xfrm flipH="1" flipV="1">
                <a:off x="2141777" y="1708714"/>
                <a:ext cx="3939065" cy="949635"/>
              </a:xfrm>
              <a:prstGeom prst="arc">
                <a:avLst>
                  <a:gd name="adj1" fmla="val 15427047"/>
                  <a:gd name="adj2" fmla="val 21576863"/>
                </a:avLst>
              </a:prstGeom>
              <a:ln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31">
                    <a:extLst>
                      <a:ext uri="{FF2B5EF4-FFF2-40B4-BE49-F238E27FC236}">
                        <a16:creationId xmlns:a16="http://schemas.microsoft.com/office/drawing/2014/main" id="{9D5E957A-3E1F-5B5E-B4EA-776376A1AB55}"/>
                      </a:ext>
                    </a:extLst>
                  </p:cNvPr>
                  <p:cNvSpPr txBox="1"/>
                  <p:nvPr/>
                </p:nvSpPr>
                <p:spPr>
                  <a:xfrm>
                    <a:off x="5980141" y="1866153"/>
                    <a:ext cx="2069433" cy="69796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p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sup>
                          </m:sSup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6" name="TextBox 31">
                    <a:extLst>
                      <a:ext uri="{FF2B5EF4-FFF2-40B4-BE49-F238E27FC236}">
                        <a16:creationId xmlns:a16="http://schemas.microsoft.com/office/drawing/2014/main" id="{E9A2DEAA-263D-1444-A69B-EF60240DB8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80141" y="1866153"/>
                    <a:ext cx="2069433" cy="69796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5" name="TextBox 32">
                <a:extLst>
                  <a:ext uri="{FF2B5EF4-FFF2-40B4-BE49-F238E27FC236}">
                    <a16:creationId xmlns:a16="http://schemas.microsoft.com/office/drawing/2014/main" id="{CA5AFBF0-BB36-DBA6-A86F-B88C8A905D45}"/>
                  </a:ext>
                </a:extLst>
              </p:cNvPr>
              <p:cNvSpPr txBox="1"/>
              <p:nvPr/>
            </p:nvSpPr>
            <p:spPr>
              <a:xfrm>
                <a:off x="243362" y="90144"/>
                <a:ext cx="976270" cy="766871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Air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6" name="TextBox 33">
                <a:extLst>
                  <a:ext uri="{FF2B5EF4-FFF2-40B4-BE49-F238E27FC236}">
                    <a16:creationId xmlns:a16="http://schemas.microsoft.com/office/drawing/2014/main" id="{9C277AD8-62DE-9F10-8340-271EAE5469B5}"/>
                  </a:ext>
                </a:extLst>
              </p:cNvPr>
              <p:cNvSpPr txBox="1"/>
              <p:nvPr/>
            </p:nvSpPr>
            <p:spPr>
              <a:xfrm>
                <a:off x="155045" y="1260893"/>
                <a:ext cx="1796366" cy="89946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Oceans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sp>
            <p:nvSpPr>
              <p:cNvPr id="67" name="TextBox 34">
                <a:extLst>
                  <a:ext uri="{FF2B5EF4-FFF2-40B4-BE49-F238E27FC236}">
                    <a16:creationId xmlns:a16="http://schemas.microsoft.com/office/drawing/2014/main" id="{5F805481-B753-A1FE-66DB-5D9C618EE60D}"/>
                  </a:ext>
                </a:extLst>
              </p:cNvPr>
              <p:cNvSpPr txBox="1"/>
              <p:nvPr/>
            </p:nvSpPr>
            <p:spPr>
              <a:xfrm>
                <a:off x="243345" y="4752183"/>
                <a:ext cx="3071184" cy="727539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400" kern="120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Sea floor</a:t>
                </a:r>
                <a:endParaRPr lang="en-US" sz="120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p:grpSp>
        <p:sp>
          <p:nvSpPr>
            <p:cNvPr id="5" name="Arc 4">
              <a:extLst>
                <a:ext uri="{FF2B5EF4-FFF2-40B4-BE49-F238E27FC236}">
                  <a16:creationId xmlns:a16="http://schemas.microsoft.com/office/drawing/2014/main" id="{279EC1B6-0900-35E8-DBFD-4C9FC41D8479}"/>
                </a:ext>
              </a:extLst>
            </p:cNvPr>
            <p:cNvSpPr/>
            <p:nvPr/>
          </p:nvSpPr>
          <p:spPr>
            <a:xfrm flipH="1">
              <a:off x="3079475" y="3923758"/>
              <a:ext cx="2135409" cy="1124619"/>
            </a:xfrm>
            <a:prstGeom prst="arc">
              <a:avLst>
                <a:gd name="adj1" fmla="val 15628675"/>
                <a:gd name="adj2" fmla="val 5409100"/>
              </a:avLst>
            </a:prstGeom>
            <a:ln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79F69D3-D0C8-4332-48A5-543A35EBC7E6}"/>
                </a:ext>
              </a:extLst>
            </p:cNvPr>
            <p:cNvGrpSpPr/>
            <p:nvPr/>
          </p:nvGrpSpPr>
          <p:grpSpPr>
            <a:xfrm>
              <a:off x="1532816" y="893393"/>
              <a:ext cx="2424438" cy="994354"/>
              <a:chOff x="1532816" y="893393"/>
              <a:chExt cx="2424438" cy="99435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14">
                    <a:extLst>
                      <a:ext uri="{FF2B5EF4-FFF2-40B4-BE49-F238E27FC236}">
                        <a16:creationId xmlns:a16="http://schemas.microsoft.com/office/drawing/2014/main" id="{8A53D795-798A-5783-0542-ACFDF9DD58FC}"/>
                      </a:ext>
                    </a:extLst>
                  </p:cNvPr>
                  <p:cNvSpPr txBox="1"/>
                  <p:nvPr/>
                </p:nvSpPr>
                <p:spPr>
                  <a:xfrm>
                    <a:off x="1532816" y="893393"/>
                    <a:ext cx="2120547" cy="85023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9" name="TextBox 14">
                    <a:extLst>
                      <a:ext uri="{FF2B5EF4-FFF2-40B4-BE49-F238E27FC236}">
                        <a16:creationId xmlns:a16="http://schemas.microsoft.com/office/drawing/2014/main" id="{61CB72C3-9E35-1048-AE7B-6E9C57600B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2816" y="893393"/>
                    <a:ext cx="2120547" cy="85023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Arc 47">
                <a:extLst>
                  <a:ext uri="{FF2B5EF4-FFF2-40B4-BE49-F238E27FC236}">
                    <a16:creationId xmlns:a16="http://schemas.microsoft.com/office/drawing/2014/main" id="{2A6BBA97-F4FB-CCFE-E369-DE53C2A8BF58}"/>
                  </a:ext>
                </a:extLst>
              </p:cNvPr>
              <p:cNvSpPr/>
              <p:nvPr/>
            </p:nvSpPr>
            <p:spPr>
              <a:xfrm flipV="1">
                <a:off x="1846383" y="1186093"/>
                <a:ext cx="2110871" cy="701654"/>
              </a:xfrm>
              <a:prstGeom prst="arc">
                <a:avLst>
                  <a:gd name="adj1" fmla="val 850740"/>
                  <a:gd name="adj2" fmla="val 4782768"/>
                </a:avLst>
              </a:prstGeom>
              <a:ln>
                <a:headEnd type="triangle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4F31EE4B-CFCC-B8E4-2F5C-3DFC9B92F9FF}"/>
                </a:ext>
              </a:extLst>
            </p:cNvPr>
            <p:cNvGrpSpPr/>
            <p:nvPr/>
          </p:nvGrpSpPr>
          <p:grpSpPr>
            <a:xfrm>
              <a:off x="5676707" y="857062"/>
              <a:ext cx="2165135" cy="886658"/>
              <a:chOff x="5676707" y="857062"/>
              <a:chExt cx="2165135" cy="8866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12">
                    <a:extLst>
                      <a:ext uri="{FF2B5EF4-FFF2-40B4-BE49-F238E27FC236}">
                        <a16:creationId xmlns:a16="http://schemas.microsoft.com/office/drawing/2014/main" id="{F720EABF-DC64-D25C-C53C-E9B3D321143A}"/>
                      </a:ext>
                    </a:extLst>
                  </p:cNvPr>
                  <p:cNvSpPr txBox="1"/>
                  <p:nvPr/>
                </p:nvSpPr>
                <p:spPr>
                  <a:xfrm>
                    <a:off x="5686514" y="857062"/>
                    <a:ext cx="2155328" cy="85156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noAutofit/>
                  </a:bodyPr>
                  <a:lstStyle/>
                  <a:p>
                    <a:pPr marL="0" marR="0">
                      <a:spcBef>
                        <a:spcPts val="0"/>
                      </a:spcBef>
                      <a:spcAft>
                        <a:spcPts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400" i="1" kern="120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i="1" kern="120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oMath>
                      </m:oMathPara>
                    </a14:m>
                    <a:endParaRPr lang="en-US" sz="1200">
                      <a:effectLst/>
                      <a:latin typeface="Times New Roman" panose="02020603050405020304" pitchFamily="18" charset="0"/>
                      <a:ea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Box 12">
                    <a:extLst>
                      <a:ext uri="{FF2B5EF4-FFF2-40B4-BE49-F238E27FC236}">
                        <a16:creationId xmlns:a16="http://schemas.microsoft.com/office/drawing/2014/main" id="{AB71373F-360D-2F4A-AD76-BCC3235B94C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6514" y="857062"/>
                    <a:ext cx="2155328" cy="85156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52D69FA2-71F8-E992-4CE2-D0BB01595BEF}"/>
                  </a:ext>
                </a:extLst>
              </p:cNvPr>
              <p:cNvSpPr/>
              <p:nvPr/>
            </p:nvSpPr>
            <p:spPr>
              <a:xfrm flipV="1">
                <a:off x="5676707" y="1042066"/>
                <a:ext cx="2110871" cy="701654"/>
              </a:xfrm>
              <a:prstGeom prst="arc">
                <a:avLst>
                  <a:gd name="adj1" fmla="val 8084315"/>
                  <a:gd name="adj2" fmla="val 10392003"/>
                </a:avLst>
              </a:prstGeom>
              <a:ln>
                <a:head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1" name="Arc 40">
              <a:extLst>
                <a:ext uri="{FF2B5EF4-FFF2-40B4-BE49-F238E27FC236}">
                  <a16:creationId xmlns:a16="http://schemas.microsoft.com/office/drawing/2014/main" id="{18D1D374-1122-ADA2-DEAD-53A3DFB100D1}"/>
                </a:ext>
              </a:extLst>
            </p:cNvPr>
            <p:cNvSpPr/>
            <p:nvPr/>
          </p:nvSpPr>
          <p:spPr>
            <a:xfrm flipH="1" flipV="1">
              <a:off x="5436256" y="889817"/>
              <a:ext cx="1459862" cy="2669487"/>
            </a:xfrm>
            <a:prstGeom prst="arc">
              <a:avLst>
                <a:gd name="adj1" fmla="val 11051775"/>
                <a:gd name="adj2" fmla="val 18114867"/>
              </a:avLst>
            </a:prstGeom>
            <a:ln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3CE09CD0-2F42-F8AD-013B-AFFF9BAA8736}"/>
                </a:ext>
              </a:extLst>
            </p:cNvPr>
            <p:cNvSpPr/>
            <p:nvPr/>
          </p:nvSpPr>
          <p:spPr>
            <a:xfrm>
              <a:off x="4608914" y="2673002"/>
              <a:ext cx="1023293" cy="1107988"/>
            </a:xfrm>
            <a:prstGeom prst="arc">
              <a:avLst>
                <a:gd name="adj1" fmla="val 16200000"/>
                <a:gd name="adj2" fmla="val 5400001"/>
              </a:avLst>
            </a:prstGeom>
            <a:ln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Arc 42">
              <a:extLst>
                <a:ext uri="{FF2B5EF4-FFF2-40B4-BE49-F238E27FC236}">
                  <a16:creationId xmlns:a16="http://schemas.microsoft.com/office/drawing/2014/main" id="{6F013740-3474-8DE2-9434-252F7B0252BE}"/>
                </a:ext>
              </a:extLst>
            </p:cNvPr>
            <p:cNvSpPr/>
            <p:nvPr/>
          </p:nvSpPr>
          <p:spPr>
            <a:xfrm>
              <a:off x="2088942" y="3851468"/>
              <a:ext cx="1023293" cy="1107988"/>
            </a:xfrm>
            <a:prstGeom prst="arc">
              <a:avLst>
                <a:gd name="adj1" fmla="val 16200000"/>
                <a:gd name="adj2" fmla="val 21392748"/>
              </a:avLst>
            </a:prstGeom>
            <a:ln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11">
                  <a:extLst>
                    <a:ext uri="{FF2B5EF4-FFF2-40B4-BE49-F238E27FC236}">
                      <a16:creationId xmlns:a16="http://schemas.microsoft.com/office/drawing/2014/main" id="{0A08C67D-33B8-F0C1-4DBF-4DD8E4F3DA91}"/>
                    </a:ext>
                  </a:extLst>
                </p:cNvPr>
                <p:cNvSpPr txBox="1"/>
                <p:nvPr/>
              </p:nvSpPr>
              <p:spPr>
                <a:xfrm>
                  <a:off x="1125533" y="3476270"/>
                  <a:ext cx="2155309" cy="9780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no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𝐶𝑎</m:t>
                            </m:r>
                          </m:e>
                          <m:sup>
                            <m:r>
                              <a:rPr lang="en-US" sz="2400" i="1" kern="120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2+</m:t>
                            </m:r>
                          </m:sup>
                        </m:sSup>
                      </m:oMath>
                    </m:oMathPara>
                  </a14:m>
                  <a:endParaRPr lang="en-US" sz="12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Box 11">
                  <a:extLst>
                    <a:ext uri="{FF2B5EF4-FFF2-40B4-BE49-F238E27FC236}">
                      <a16:creationId xmlns:a16="http://schemas.microsoft.com/office/drawing/2014/main" id="{45B043F0-BD14-894A-A2E7-46B992DF25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533" y="3476270"/>
                  <a:ext cx="2155309" cy="978089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96325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3617A2-E496-5EA9-F4C1-8F960365C8CD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Week 8 – The Cambio model – sources and sinks and code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BE9E8D-8725-5276-9F6F-F90298FC7559}"/>
              </a:ext>
            </a:extLst>
          </p:cNvPr>
          <p:cNvGrpSpPr>
            <a:grpSpLocks noChangeAspect="1"/>
          </p:cNvGrpSpPr>
          <p:nvPr/>
        </p:nvGrpSpPr>
        <p:grpSpPr>
          <a:xfrm>
            <a:off x="5432342" y="1282186"/>
            <a:ext cx="6074139" cy="3637502"/>
            <a:chOff x="2053513" y="1532000"/>
            <a:chExt cx="6074139" cy="363750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15036F4-35BA-9247-BBD6-372F9419E8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574" b="-1"/>
            <a:stretch/>
          </p:blipFill>
          <p:spPr bwMode="auto">
            <a:xfrm>
              <a:off x="2053513" y="1870841"/>
              <a:ext cx="5466389" cy="3298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370FF1C-0EA3-E89E-8398-143EB093F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55144" y="1532000"/>
              <a:ext cx="2106602" cy="8664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5DAECAE-EE4C-7429-1C94-2FC7447F0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5891" y="2737266"/>
              <a:ext cx="2106602" cy="36395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CFEBEC7-79DE-8420-4E5F-A12EE9004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21050" y="2733830"/>
              <a:ext cx="2106602" cy="36395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9E7EE5-EFD8-95DC-341E-A903C3B058F0}"/>
              </a:ext>
            </a:extLst>
          </p:cNvPr>
          <p:cNvGrpSpPr>
            <a:grpSpLocks noChangeAspect="1"/>
          </p:cNvGrpSpPr>
          <p:nvPr/>
        </p:nvGrpSpPr>
        <p:grpSpPr>
          <a:xfrm>
            <a:off x="147276" y="1812226"/>
            <a:ext cx="4818039" cy="3107462"/>
            <a:chOff x="6620263" y="494435"/>
            <a:chExt cx="4818039" cy="310746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16FA892-DDFD-F375-926C-0519AC6BC5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870" r="2098"/>
            <a:stretch/>
          </p:blipFill>
          <p:spPr>
            <a:xfrm>
              <a:off x="6759578" y="494435"/>
              <a:ext cx="2893976" cy="59401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3C7515B-F5C4-0B97-6861-BE8C1EF71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20263" y="1058767"/>
              <a:ext cx="4818039" cy="2543130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323A1070-FEFC-F1A4-868B-48FED5B68E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7794" t="4999" r="13983" b="81059"/>
          <a:stretch/>
        </p:blipFill>
        <p:spPr>
          <a:xfrm>
            <a:off x="8757568" y="3614306"/>
            <a:ext cx="901282" cy="363955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BF0C30A-7822-75C5-9B2D-9F0D46D54705}"/>
              </a:ext>
            </a:extLst>
          </p:cNvPr>
          <p:cNvSpPr/>
          <p:nvPr/>
        </p:nvSpPr>
        <p:spPr>
          <a:xfrm>
            <a:off x="7261742" y="4681646"/>
            <a:ext cx="1772530" cy="363955"/>
          </a:xfrm>
          <a:prstGeom prst="roundRect">
            <a:avLst/>
          </a:prstGeom>
          <a:solidFill>
            <a:srgbClr val="00B05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87F408B-A0BB-9261-39D5-FB023B3DFAC2}"/>
              </a:ext>
            </a:extLst>
          </p:cNvPr>
          <p:cNvSpPr/>
          <p:nvPr/>
        </p:nvSpPr>
        <p:spPr>
          <a:xfrm>
            <a:off x="286591" y="2406239"/>
            <a:ext cx="4678724" cy="564332"/>
          </a:xfrm>
          <a:prstGeom prst="roundRect">
            <a:avLst/>
          </a:prstGeom>
          <a:solidFill>
            <a:srgbClr val="00B05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9750841-1DB1-4BDE-B781-FA27625E9ACC}"/>
              </a:ext>
            </a:extLst>
          </p:cNvPr>
          <p:cNvSpPr/>
          <p:nvPr/>
        </p:nvSpPr>
        <p:spPr>
          <a:xfrm>
            <a:off x="753618" y="3635049"/>
            <a:ext cx="3800094" cy="564332"/>
          </a:xfrm>
          <a:prstGeom prst="roundRect">
            <a:avLst/>
          </a:prstGeom>
          <a:solidFill>
            <a:srgbClr val="00B05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580AF1D-4205-A1AD-64C7-08ADE5E3B85A}"/>
              </a:ext>
            </a:extLst>
          </p:cNvPr>
          <p:cNvSpPr/>
          <p:nvPr/>
        </p:nvSpPr>
        <p:spPr>
          <a:xfrm>
            <a:off x="5715743" y="1892326"/>
            <a:ext cx="1178833" cy="1076806"/>
          </a:xfrm>
          <a:prstGeom prst="roundRect">
            <a:avLst/>
          </a:prstGeom>
          <a:solidFill>
            <a:schemeClr val="accent2">
              <a:alpha val="3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FFC4DE3-0524-4788-0825-409A96E85008}"/>
              </a:ext>
            </a:extLst>
          </p:cNvPr>
          <p:cNvSpPr/>
          <p:nvPr/>
        </p:nvSpPr>
        <p:spPr>
          <a:xfrm>
            <a:off x="285930" y="1792851"/>
            <a:ext cx="2961086" cy="538640"/>
          </a:xfrm>
          <a:prstGeom prst="roundRect">
            <a:avLst/>
          </a:prstGeom>
          <a:solidFill>
            <a:schemeClr val="accent2">
              <a:alpha val="3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C9D0DB4-7F2D-2F38-0990-1175D22483B8}"/>
              </a:ext>
            </a:extLst>
          </p:cNvPr>
          <p:cNvSpPr/>
          <p:nvPr/>
        </p:nvSpPr>
        <p:spPr>
          <a:xfrm>
            <a:off x="566346" y="3049575"/>
            <a:ext cx="4023942" cy="538640"/>
          </a:xfrm>
          <a:prstGeom prst="roundRect">
            <a:avLst/>
          </a:prstGeom>
          <a:solidFill>
            <a:schemeClr val="accent2">
              <a:alpha val="3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C36CC77-E6B5-268D-A7C0-F020DB2D6A2D}"/>
              </a:ext>
            </a:extLst>
          </p:cNvPr>
          <p:cNvSpPr/>
          <p:nvPr/>
        </p:nvSpPr>
        <p:spPr>
          <a:xfrm>
            <a:off x="941373" y="4321132"/>
            <a:ext cx="3283155" cy="538640"/>
          </a:xfrm>
          <a:prstGeom prst="roundRect">
            <a:avLst/>
          </a:prstGeom>
          <a:solidFill>
            <a:schemeClr val="accent2">
              <a:alpha val="3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C529633-427A-9217-F08D-47D541A011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9671" y="5334629"/>
            <a:ext cx="9392657" cy="122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004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5FBBD3-BEF0-B849-A644-76FE66A95864}"/>
              </a:ext>
            </a:extLst>
          </p:cNvPr>
          <p:cNvSpPr txBox="1"/>
          <p:nvPr/>
        </p:nvSpPr>
        <p:spPr>
          <a:xfrm>
            <a:off x="0" y="267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Week 8 - Diagnostics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FB03DD8-99B8-C74D-87F2-F2C9EE212B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19"/>
          <a:stretch/>
        </p:blipFill>
        <p:spPr>
          <a:xfrm>
            <a:off x="583941" y="1839077"/>
            <a:ext cx="7189064" cy="42152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FBB3196-3CC4-86C6-CAA2-399014B7FEC0}"/>
              </a:ext>
            </a:extLst>
          </p:cNvPr>
          <p:cNvSpPr txBox="1"/>
          <p:nvPr/>
        </p:nvSpPr>
        <p:spPr>
          <a:xfrm>
            <a:off x="4572140" y="536252"/>
            <a:ext cx="7427620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slope of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the orange line </a:t>
            </a:r>
            <a:r>
              <a:rPr lang="en-US" sz="2400" dirty="0"/>
              <a:t>is the climate sensitivity as the climate has responded in the last 150 years. </a:t>
            </a:r>
          </a:p>
        </p:txBody>
      </p:sp>
    </p:spTree>
    <p:extLst>
      <p:ext uri="{BB962C8B-B14F-4D97-AF65-F5344CB8AC3E}">
        <p14:creationId xmlns:p14="http://schemas.microsoft.com/office/powerpoint/2010/main" val="153787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5FBBD3-BEF0-B849-A644-76FE66A95864}"/>
              </a:ext>
            </a:extLst>
          </p:cNvPr>
          <p:cNvSpPr txBox="1"/>
          <p:nvPr/>
        </p:nvSpPr>
        <p:spPr>
          <a:xfrm>
            <a:off x="0" y="267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Week 8 - Diagnostics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FB03DD8-99B8-C74D-87F2-F2C9EE212B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19"/>
          <a:stretch/>
        </p:blipFill>
        <p:spPr>
          <a:xfrm>
            <a:off x="583941" y="1839077"/>
            <a:ext cx="7189064" cy="4215243"/>
          </a:xfrm>
          <a:prstGeom prst="rect">
            <a:avLst/>
          </a:prstGeom>
        </p:spPr>
      </p:pic>
      <p:sp>
        <p:nvSpPr>
          <p:cNvPr id="7" name="Up Arrow 6">
            <a:extLst>
              <a:ext uri="{FF2B5EF4-FFF2-40B4-BE49-F238E27FC236}">
                <a16:creationId xmlns:a16="http://schemas.microsoft.com/office/drawing/2014/main" id="{552D06E5-A2B2-D9F3-33D8-0A04323F419F}"/>
              </a:ext>
            </a:extLst>
          </p:cNvPr>
          <p:cNvSpPr/>
          <p:nvPr/>
        </p:nvSpPr>
        <p:spPr>
          <a:xfrm>
            <a:off x="5976257" y="3984171"/>
            <a:ext cx="119743" cy="1524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BDF7E2-AC51-929F-0943-C31A43DD1E83}"/>
                  </a:ext>
                </a:extLst>
              </p:cNvPr>
              <p:cNvSpPr txBox="1"/>
              <p:nvPr/>
            </p:nvSpPr>
            <p:spPr>
              <a:xfrm>
                <a:off x="2837889" y="4580643"/>
                <a:ext cx="14837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615 </m:t>
                      </m:r>
                      <m:r>
                        <a:rPr lang="en-US" sz="1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𝐺𝑡𝐶</m:t>
                      </m:r>
                    </m:oMath>
                  </m:oMathPara>
                </a14:m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BDF7E2-AC51-929F-0943-C31A43DD1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889" y="4580643"/>
                <a:ext cx="1483739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6FD1D0-2B90-E43F-51E2-332C33EAAC2C}"/>
                  </a:ext>
                </a:extLst>
              </p:cNvPr>
              <p:cNvSpPr txBox="1"/>
              <p:nvPr/>
            </p:nvSpPr>
            <p:spPr>
              <a:xfrm>
                <a:off x="4775546" y="4561169"/>
                <a:ext cx="14837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890 </m:t>
                      </m:r>
                      <m:r>
                        <a:rPr lang="en-US" sz="1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𝐺𝑡𝐶</m:t>
                      </m:r>
                    </m:oMath>
                  </m:oMathPara>
                </a14:m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6FD1D0-2B90-E43F-51E2-332C33EAA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546" y="4561169"/>
                <a:ext cx="1483739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>
            <a:extLst>
              <a:ext uri="{FF2B5EF4-FFF2-40B4-BE49-F238E27FC236}">
                <a16:creationId xmlns:a16="http://schemas.microsoft.com/office/drawing/2014/main" id="{06E3F146-CAB2-6324-39E5-2390237F0AA7}"/>
              </a:ext>
            </a:extLst>
          </p:cNvPr>
          <p:cNvSpPr/>
          <p:nvPr/>
        </p:nvSpPr>
        <p:spPr>
          <a:xfrm>
            <a:off x="3483428" y="4897842"/>
            <a:ext cx="2084372" cy="147871"/>
          </a:xfrm>
          <a:prstGeom prst="right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C412E8-2EC6-41D2-9F30-43569245BDBB}"/>
              </a:ext>
            </a:extLst>
          </p:cNvPr>
          <p:cNvSpPr txBox="1"/>
          <p:nvPr/>
        </p:nvSpPr>
        <p:spPr>
          <a:xfrm>
            <a:off x="6150427" y="3779608"/>
            <a:ext cx="20056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1.2 degrees warming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15F73A-1A61-940A-2EA9-85B8D50C5405}"/>
                  </a:ext>
                </a:extLst>
              </p:cNvPr>
              <p:cNvSpPr txBox="1"/>
              <p:nvPr/>
            </p:nvSpPr>
            <p:spPr>
              <a:xfrm>
                <a:off x="4572140" y="536252"/>
                <a:ext cx="7427620" cy="19597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slope of </a:t>
                </a:r>
                <a:r>
                  <a:rPr lang="en-US" sz="2400" dirty="0">
                    <a:solidFill>
                      <a:schemeClr val="accent4">
                        <a:lumMod val="75000"/>
                      </a:schemeClr>
                    </a:solidFill>
                  </a:rPr>
                  <a:t>the orange line </a:t>
                </a:r>
                <a:r>
                  <a:rPr lang="en-US" sz="2400" dirty="0"/>
                  <a:t>is the climate sensitivity as the climate has responded in the last 150 years. 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1.2 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℃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(890−</m:t>
                          </m:r>
                          <m:r>
                            <a:rPr lang="en-US" sz="24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615</m:t>
                          </m:r>
                          <m:r>
                            <a:rPr lang="en-US" sz="2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𝐺𝑡𝐶</m:t>
                          </m:r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℃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615 </m:t>
                          </m:r>
                          <m:r>
                            <a:rPr lang="en-US" sz="2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𝐺𝑡𝐶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=0.005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𝐺𝑡𝐶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15F73A-1A61-940A-2EA9-85B8D50C5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140" y="536252"/>
                <a:ext cx="7427620" cy="1959704"/>
              </a:xfrm>
              <a:prstGeom prst="rect">
                <a:avLst/>
              </a:prstGeom>
              <a:blipFill>
                <a:blip r:embed="rId5"/>
                <a:stretch>
                  <a:fillRect l="-1193" t="-1923" b="-448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Up Arrow 15">
            <a:extLst>
              <a:ext uri="{FF2B5EF4-FFF2-40B4-BE49-F238E27FC236}">
                <a16:creationId xmlns:a16="http://schemas.microsoft.com/office/drawing/2014/main" id="{0E1E47BA-F357-270F-8C46-E3BEABF908AA}"/>
              </a:ext>
            </a:extLst>
          </p:cNvPr>
          <p:cNvSpPr/>
          <p:nvPr/>
        </p:nvSpPr>
        <p:spPr>
          <a:xfrm>
            <a:off x="8980714" y="2525773"/>
            <a:ext cx="402772" cy="11017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121DAA-407B-6FD8-34CB-4D373763F33F}"/>
              </a:ext>
            </a:extLst>
          </p:cNvPr>
          <p:cNvSpPr txBox="1"/>
          <p:nvPr/>
        </p:nvSpPr>
        <p:spPr>
          <a:xfrm>
            <a:off x="8133646" y="3737205"/>
            <a:ext cx="249968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models like </a:t>
            </a:r>
            <a:r>
              <a:rPr lang="en-US" dirty="0" err="1"/>
              <a:t>EzGCM</a:t>
            </a:r>
            <a:r>
              <a:rPr lang="en-US" dirty="0"/>
              <a:t> are predicting</a:t>
            </a:r>
          </a:p>
        </p:txBody>
      </p:sp>
    </p:spTree>
    <p:extLst>
      <p:ext uri="{BB962C8B-B14F-4D97-AF65-F5344CB8AC3E}">
        <p14:creationId xmlns:p14="http://schemas.microsoft.com/office/powerpoint/2010/main" val="986621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5FBBD3-BEF0-B849-A644-76FE66A95864}"/>
              </a:ext>
            </a:extLst>
          </p:cNvPr>
          <p:cNvSpPr txBox="1"/>
          <p:nvPr/>
        </p:nvSpPr>
        <p:spPr>
          <a:xfrm>
            <a:off x="0" y="267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Week 8 - Diagnostics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FB03DD8-99B8-C74D-87F2-F2C9EE212B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19"/>
          <a:stretch/>
        </p:blipFill>
        <p:spPr>
          <a:xfrm>
            <a:off x="583941" y="1839077"/>
            <a:ext cx="7189064" cy="4215243"/>
          </a:xfrm>
          <a:prstGeom prst="rect">
            <a:avLst/>
          </a:prstGeom>
        </p:spPr>
      </p:pic>
      <p:sp>
        <p:nvSpPr>
          <p:cNvPr id="7" name="Up Arrow 6">
            <a:extLst>
              <a:ext uri="{FF2B5EF4-FFF2-40B4-BE49-F238E27FC236}">
                <a16:creationId xmlns:a16="http://schemas.microsoft.com/office/drawing/2014/main" id="{552D06E5-A2B2-D9F3-33D8-0A04323F419F}"/>
              </a:ext>
            </a:extLst>
          </p:cNvPr>
          <p:cNvSpPr/>
          <p:nvPr/>
        </p:nvSpPr>
        <p:spPr>
          <a:xfrm>
            <a:off x="5976257" y="3984171"/>
            <a:ext cx="119743" cy="152400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BDF7E2-AC51-929F-0943-C31A43DD1E83}"/>
                  </a:ext>
                </a:extLst>
              </p:cNvPr>
              <p:cNvSpPr txBox="1"/>
              <p:nvPr/>
            </p:nvSpPr>
            <p:spPr>
              <a:xfrm>
                <a:off x="2837889" y="4580643"/>
                <a:ext cx="14837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615 </m:t>
                      </m:r>
                      <m:r>
                        <a:rPr lang="en-US" sz="1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𝐺𝑡𝐶</m:t>
                      </m:r>
                    </m:oMath>
                  </m:oMathPara>
                </a14:m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9BDF7E2-AC51-929F-0943-C31A43DD1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7889" y="4580643"/>
                <a:ext cx="1483739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6FD1D0-2B90-E43F-51E2-332C33EAAC2C}"/>
                  </a:ext>
                </a:extLst>
              </p:cNvPr>
              <p:cNvSpPr txBox="1"/>
              <p:nvPr/>
            </p:nvSpPr>
            <p:spPr>
              <a:xfrm>
                <a:off x="4775546" y="4561169"/>
                <a:ext cx="14837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890 </m:t>
                      </m:r>
                      <m:r>
                        <a:rPr lang="en-US" sz="1800" b="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𝐺𝑡𝐶</m:t>
                      </m:r>
                    </m:oMath>
                  </m:oMathPara>
                </a14:m>
                <a:endParaRPr lang="en-US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A6FD1D0-2B90-E43F-51E2-332C33EAA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5546" y="4561169"/>
                <a:ext cx="1483739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ight Arrow 12">
            <a:extLst>
              <a:ext uri="{FF2B5EF4-FFF2-40B4-BE49-F238E27FC236}">
                <a16:creationId xmlns:a16="http://schemas.microsoft.com/office/drawing/2014/main" id="{06E3F146-CAB2-6324-39E5-2390237F0AA7}"/>
              </a:ext>
            </a:extLst>
          </p:cNvPr>
          <p:cNvSpPr/>
          <p:nvPr/>
        </p:nvSpPr>
        <p:spPr>
          <a:xfrm>
            <a:off x="3483428" y="4897842"/>
            <a:ext cx="2084372" cy="147871"/>
          </a:xfrm>
          <a:prstGeom prst="rightArrow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C412E8-2EC6-41D2-9F30-43569245BDBB}"/>
              </a:ext>
            </a:extLst>
          </p:cNvPr>
          <p:cNvSpPr txBox="1"/>
          <p:nvPr/>
        </p:nvSpPr>
        <p:spPr>
          <a:xfrm>
            <a:off x="6150427" y="3779608"/>
            <a:ext cx="20056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1.2 degrees warming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15F73A-1A61-940A-2EA9-85B8D50C5405}"/>
                  </a:ext>
                </a:extLst>
              </p:cNvPr>
              <p:cNvSpPr txBox="1"/>
              <p:nvPr/>
            </p:nvSpPr>
            <p:spPr>
              <a:xfrm>
                <a:off x="4572140" y="536252"/>
                <a:ext cx="7427620" cy="195970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The slope of </a:t>
                </a:r>
                <a:r>
                  <a:rPr lang="en-US" sz="2400" dirty="0">
                    <a:solidFill>
                      <a:schemeClr val="accent4">
                        <a:lumMod val="75000"/>
                      </a:schemeClr>
                    </a:solidFill>
                  </a:rPr>
                  <a:t>the orange line </a:t>
                </a:r>
                <a:r>
                  <a:rPr lang="en-US" sz="2400" dirty="0"/>
                  <a:t>is the climate sensitivity as the climate has responded in the last 150 years. </a:t>
                </a:r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1.2 </m:t>
                          </m:r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℃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4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(890−</m:t>
                          </m:r>
                          <m:r>
                            <a:rPr lang="en-US" sz="24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615</m:t>
                          </m:r>
                          <m:r>
                            <a:rPr lang="en-US" sz="24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4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𝐺𝑡𝐶</m:t>
                          </m:r>
                        </m:den>
                      </m:f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℃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615 </m:t>
                          </m:r>
                          <m:r>
                            <a:rPr lang="en-US" sz="2400" i="1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𝐺𝑡𝐶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=0.005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℃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𝐺𝑡𝐶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15F73A-1A61-940A-2EA9-85B8D50C5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140" y="536252"/>
                <a:ext cx="7427620" cy="1959704"/>
              </a:xfrm>
              <a:prstGeom prst="rect">
                <a:avLst/>
              </a:prstGeom>
              <a:blipFill>
                <a:blip r:embed="rId5"/>
                <a:stretch>
                  <a:fillRect l="-1193" t="-1923" b="-4487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Up Arrow 15">
            <a:extLst>
              <a:ext uri="{FF2B5EF4-FFF2-40B4-BE49-F238E27FC236}">
                <a16:creationId xmlns:a16="http://schemas.microsoft.com/office/drawing/2014/main" id="{0E1E47BA-F357-270F-8C46-E3BEABF908AA}"/>
              </a:ext>
            </a:extLst>
          </p:cNvPr>
          <p:cNvSpPr/>
          <p:nvPr/>
        </p:nvSpPr>
        <p:spPr>
          <a:xfrm>
            <a:off x="8980714" y="2525773"/>
            <a:ext cx="402772" cy="1101722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121DAA-407B-6FD8-34CB-4D373763F33F}"/>
              </a:ext>
            </a:extLst>
          </p:cNvPr>
          <p:cNvSpPr txBox="1"/>
          <p:nvPr/>
        </p:nvSpPr>
        <p:spPr>
          <a:xfrm>
            <a:off x="8133646" y="3737205"/>
            <a:ext cx="249968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models like </a:t>
            </a:r>
            <a:r>
              <a:rPr lang="en-US" dirty="0" err="1"/>
              <a:t>EzGCM</a:t>
            </a:r>
            <a:r>
              <a:rPr lang="en-US" dirty="0"/>
              <a:t> are predicting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2B2C48-518E-2179-349D-8658C47624D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31928" b="-1958"/>
          <a:stretch/>
        </p:blipFill>
        <p:spPr>
          <a:xfrm>
            <a:off x="350670" y="5916766"/>
            <a:ext cx="11490659" cy="80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470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5FBBD3-BEF0-B849-A644-76FE66A95864}"/>
              </a:ext>
            </a:extLst>
          </p:cNvPr>
          <p:cNvSpPr txBox="1"/>
          <p:nvPr/>
        </p:nvSpPr>
        <p:spPr>
          <a:xfrm>
            <a:off x="0" y="267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Week 8 - Diagnostics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FB03DD8-99B8-C74D-87F2-F2C9EE212B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19"/>
          <a:stretch/>
        </p:blipFill>
        <p:spPr>
          <a:xfrm>
            <a:off x="583941" y="1839077"/>
            <a:ext cx="7189064" cy="42152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15F73A-1A61-940A-2EA9-85B8D50C5405}"/>
              </a:ext>
            </a:extLst>
          </p:cNvPr>
          <p:cNvSpPr txBox="1"/>
          <p:nvPr/>
        </p:nvSpPr>
        <p:spPr>
          <a:xfrm>
            <a:off x="7495151" y="1130542"/>
            <a:ext cx="46968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rgbClr val="0070C0"/>
                </a:solidFill>
              </a:rPr>
              <a:t>Blue line </a:t>
            </a:r>
            <a:r>
              <a:rPr lang="en-US" sz="2400" dirty="0"/>
              <a:t>shows the climate sensitivity as the climate has responded to </a:t>
            </a:r>
            <a:r>
              <a:rPr lang="en-US" sz="2400" dirty="0" err="1"/>
              <a:t>Milankovich</a:t>
            </a:r>
            <a:r>
              <a:rPr lang="en-US" sz="2400" dirty="0"/>
              <a:t> wobbling over the last  million years. It incorporates feedbacks that work over a longer time scale.</a:t>
            </a:r>
          </a:p>
        </p:txBody>
      </p:sp>
    </p:spTree>
    <p:extLst>
      <p:ext uri="{BB962C8B-B14F-4D97-AF65-F5344CB8AC3E}">
        <p14:creationId xmlns:p14="http://schemas.microsoft.com/office/powerpoint/2010/main" val="18846251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5FBBD3-BEF0-B849-A644-76FE66A95864}"/>
              </a:ext>
            </a:extLst>
          </p:cNvPr>
          <p:cNvSpPr txBox="1"/>
          <p:nvPr/>
        </p:nvSpPr>
        <p:spPr>
          <a:xfrm>
            <a:off x="0" y="267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Week 8 - Diagnostics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FB03DD8-99B8-C74D-87F2-F2C9EE212B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19"/>
          <a:stretch/>
        </p:blipFill>
        <p:spPr>
          <a:xfrm>
            <a:off x="583941" y="1839077"/>
            <a:ext cx="7189064" cy="42152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15F73A-1A61-940A-2EA9-85B8D50C5405}"/>
              </a:ext>
            </a:extLst>
          </p:cNvPr>
          <p:cNvSpPr txBox="1"/>
          <p:nvPr/>
        </p:nvSpPr>
        <p:spPr>
          <a:xfrm>
            <a:off x="7495151" y="1130542"/>
            <a:ext cx="469684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rgbClr val="0070C0"/>
                </a:solidFill>
              </a:rPr>
              <a:t>Blue line </a:t>
            </a:r>
            <a:r>
              <a:rPr lang="en-US" sz="2400" dirty="0"/>
              <a:t>shows the climate sensitivity as the climate has responded to </a:t>
            </a:r>
            <a:r>
              <a:rPr lang="en-US" sz="2400" dirty="0" err="1"/>
              <a:t>Milankovich</a:t>
            </a:r>
            <a:r>
              <a:rPr lang="en-US" sz="2400" dirty="0"/>
              <a:t> wobbling over the last  million years. It incorporates feedbacks that work over a longer time scale.</a:t>
            </a:r>
          </a:p>
          <a:p>
            <a:endParaRPr lang="en-US" sz="2400" dirty="0"/>
          </a:p>
          <a:p>
            <a:r>
              <a:rPr lang="en-US" sz="2400" dirty="0"/>
              <a:t>=&gt; our use of the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orange line </a:t>
            </a:r>
            <a:r>
              <a:rPr lang="en-US" sz="2400" dirty="0"/>
              <a:t>is a “short-time-scale” estimate (i.e., the real climate will eventually shift toward the blue line.)</a:t>
            </a:r>
          </a:p>
        </p:txBody>
      </p:sp>
    </p:spTree>
    <p:extLst>
      <p:ext uri="{BB962C8B-B14F-4D97-AF65-F5344CB8AC3E}">
        <p14:creationId xmlns:p14="http://schemas.microsoft.com/office/powerpoint/2010/main" val="26633131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AFB03DD8-99B8-C74D-87F2-F2C9EE212B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519"/>
          <a:stretch/>
        </p:blipFill>
        <p:spPr>
          <a:xfrm>
            <a:off x="583941" y="1839077"/>
            <a:ext cx="7189064" cy="42152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83197E-0DC4-3542-4599-1D9942C1B5A5}"/>
              </a:ext>
            </a:extLst>
          </p:cNvPr>
          <p:cNvSpPr txBox="1"/>
          <p:nvPr/>
        </p:nvSpPr>
        <p:spPr>
          <a:xfrm>
            <a:off x="7495151" y="1130542"/>
            <a:ext cx="469684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rgbClr val="0070C0"/>
                </a:solidFill>
              </a:rPr>
              <a:t>Blue line </a:t>
            </a:r>
            <a:r>
              <a:rPr lang="en-US" sz="2400" dirty="0"/>
              <a:t>shows the climate sensitivity as the climate has responded to </a:t>
            </a:r>
            <a:r>
              <a:rPr lang="en-US" sz="2400" dirty="0" err="1"/>
              <a:t>Milankovich</a:t>
            </a:r>
            <a:r>
              <a:rPr lang="en-US" sz="2400" dirty="0"/>
              <a:t> wobbling over the last  million years. It incorporates feedbacks that work over a longer time scale.</a:t>
            </a:r>
          </a:p>
          <a:p>
            <a:endParaRPr lang="en-US" sz="2400" dirty="0"/>
          </a:p>
          <a:p>
            <a:r>
              <a:rPr lang="en-US" sz="2400" dirty="0"/>
              <a:t>=&gt; our use of the </a:t>
            </a:r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orange line </a:t>
            </a:r>
            <a:r>
              <a:rPr lang="en-US" sz="2400" dirty="0"/>
              <a:t>is a “short-time-scale” estimate (i.e., the real climate will eventually shift toward the blue line.)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5FBBD3-BEF0-B849-A644-76FE66A95864}"/>
              </a:ext>
            </a:extLst>
          </p:cNvPr>
          <p:cNvSpPr txBox="1"/>
          <p:nvPr/>
        </p:nvSpPr>
        <p:spPr>
          <a:xfrm>
            <a:off x="0" y="267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Week 8 - Diagnostics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5D0D33-39C0-1EA7-9ADD-A70C800A07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796" y="1343868"/>
            <a:ext cx="11880408" cy="208513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730966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F93D28A-C48F-1B46-B9AC-91814114A164}"/>
              </a:ext>
            </a:extLst>
          </p:cNvPr>
          <p:cNvSpPr txBox="1"/>
          <p:nvPr/>
        </p:nvSpPr>
        <p:spPr>
          <a:xfrm>
            <a:off x="6779660" y="5997039"/>
            <a:ext cx="3896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Courtesy Penny Rowe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112246C-F1E4-9B4D-9BA6-904EDBEA354B}"/>
              </a:ext>
            </a:extLst>
          </p:cNvPr>
          <p:cNvGrpSpPr/>
          <p:nvPr/>
        </p:nvGrpSpPr>
        <p:grpSpPr>
          <a:xfrm>
            <a:off x="610977" y="584200"/>
            <a:ext cx="10834981" cy="6273800"/>
            <a:chOff x="610977" y="584200"/>
            <a:chExt cx="10834981" cy="62738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36E9971-22CA-0545-9B08-B95E1ADA6B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519"/>
            <a:stretch/>
          </p:blipFill>
          <p:spPr>
            <a:xfrm>
              <a:off x="746042" y="584200"/>
              <a:ext cx="10699916" cy="6273800"/>
            </a:xfrm>
            <a:prstGeom prst="rect">
              <a:avLst/>
            </a:prstGeom>
          </p:spPr>
        </p:pic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3A67CCC-E4B1-114E-8982-728DF6665E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9066" y="3815323"/>
              <a:ext cx="318616" cy="308898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261A32B-6EF8-F248-AF60-46981D0CFB52}"/>
                </a:ext>
              </a:extLst>
            </p:cNvPr>
            <p:cNvSpPr txBox="1"/>
            <p:nvPr/>
          </p:nvSpPr>
          <p:spPr>
            <a:xfrm rot="16200000">
              <a:off x="-965389" y="2693967"/>
              <a:ext cx="3614398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</a:rPr>
                <a:t>T (relative to 1960)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4400071-091C-094C-8A43-2155362BB97D}"/>
              </a:ext>
            </a:extLst>
          </p:cNvPr>
          <p:cNvGrpSpPr/>
          <p:nvPr/>
        </p:nvGrpSpPr>
        <p:grpSpPr>
          <a:xfrm>
            <a:off x="2398500" y="2197100"/>
            <a:ext cx="2768600" cy="1121399"/>
            <a:chOff x="2106400" y="2070100"/>
            <a:chExt cx="2768600" cy="1121399"/>
          </a:xfrm>
        </p:grpSpPr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A4CCB3AD-CD51-DC42-B1EF-3AA0552CB60C}"/>
                </a:ext>
              </a:extLst>
            </p:cNvPr>
            <p:cNvSpPr/>
            <p:nvPr/>
          </p:nvSpPr>
          <p:spPr>
            <a:xfrm rot="5400000">
              <a:off x="3357350" y="1673849"/>
              <a:ext cx="266700" cy="27686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B92C70-4748-B749-8050-98466FF35702}"/>
                </a:ext>
              </a:extLst>
            </p:cNvPr>
            <p:cNvSpPr txBox="1"/>
            <p:nvPr/>
          </p:nvSpPr>
          <p:spPr>
            <a:xfrm>
              <a:off x="2603500" y="2070100"/>
              <a:ext cx="1778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This is over the last million years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12BEC49-E646-8A46-A544-1E7C55E5C86B}"/>
              </a:ext>
            </a:extLst>
          </p:cNvPr>
          <p:cNvGrpSpPr/>
          <p:nvPr/>
        </p:nvGrpSpPr>
        <p:grpSpPr>
          <a:xfrm>
            <a:off x="4572000" y="4185370"/>
            <a:ext cx="3581400" cy="988310"/>
            <a:chOff x="1803400" y="1325383"/>
            <a:chExt cx="3581400" cy="988310"/>
          </a:xfrm>
        </p:grpSpPr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ADDACCEE-6974-7E4D-98B1-861D6D92F388}"/>
                </a:ext>
              </a:extLst>
            </p:cNvPr>
            <p:cNvSpPr/>
            <p:nvPr/>
          </p:nvSpPr>
          <p:spPr>
            <a:xfrm rot="5400000" flipH="1">
              <a:off x="3467556" y="-338773"/>
              <a:ext cx="253088" cy="3581400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8929FCF-126D-9042-BDAA-EBF78B887246}"/>
                </a:ext>
              </a:extLst>
            </p:cNvPr>
            <p:cNvSpPr txBox="1"/>
            <p:nvPr/>
          </p:nvSpPr>
          <p:spPr>
            <a:xfrm>
              <a:off x="2819082" y="1667362"/>
              <a:ext cx="1778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This is over the last 150 years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2560F60-B4D1-2245-8A35-82DB2A86A279}"/>
              </a:ext>
            </a:extLst>
          </p:cNvPr>
          <p:cNvSpPr txBox="1"/>
          <p:nvPr/>
        </p:nvSpPr>
        <p:spPr>
          <a:xfrm>
            <a:off x="7549701" y="6348448"/>
            <a:ext cx="3896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Courtesy Penny Rowe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E4634F-1997-D548-ACD3-3CA2E6A53D55}"/>
              </a:ext>
            </a:extLst>
          </p:cNvPr>
          <p:cNvCxnSpPr>
            <a:cxnSpLocks/>
          </p:cNvCxnSpPr>
          <p:nvPr/>
        </p:nvCxnSpPr>
        <p:spPr>
          <a:xfrm flipV="1">
            <a:off x="7895335" y="2480718"/>
            <a:ext cx="2846480" cy="1296518"/>
          </a:xfrm>
          <a:prstGeom prst="line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F410314-8230-254A-975E-D7B6EE99D2FA}"/>
              </a:ext>
            </a:extLst>
          </p:cNvPr>
          <p:cNvSpPr txBox="1"/>
          <p:nvPr/>
        </p:nvSpPr>
        <p:spPr>
          <a:xfrm rot="20135493">
            <a:off x="7499574" y="2588113"/>
            <a:ext cx="4200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CO2 driving + ice-albedo amplification?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7F9392-3301-8949-9963-BFC2BA234F76}"/>
              </a:ext>
            </a:extLst>
          </p:cNvPr>
          <p:cNvSpPr txBox="1"/>
          <p:nvPr/>
        </p:nvSpPr>
        <p:spPr>
          <a:xfrm>
            <a:off x="0" y="2677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Week 9 – Cambio2.0, beginning to incorporate tipping points</a:t>
            </a:r>
          </a:p>
        </p:txBody>
      </p:sp>
    </p:spTree>
    <p:extLst>
      <p:ext uri="{BB962C8B-B14F-4D97-AF65-F5344CB8AC3E}">
        <p14:creationId xmlns:p14="http://schemas.microsoft.com/office/powerpoint/2010/main" val="213620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767C03-0D4A-B34F-B6AB-CA26AC2E8603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Week 8 - Algorithms underlying a mass balance model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8EA545-D195-782B-F51F-D5351D4CB21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57"/>
          <a:stretch/>
        </p:blipFill>
        <p:spPr>
          <a:xfrm>
            <a:off x="367990" y="912563"/>
            <a:ext cx="8681149" cy="5338947"/>
          </a:xfrm>
          <a:prstGeom prst="rect">
            <a:avLst/>
          </a:prstGeom>
        </p:spPr>
      </p:pic>
      <p:pic>
        <p:nvPicPr>
          <p:cNvPr id="7" name="Picture 2" descr="Draft diagram of the carbon cycle.">
            <a:extLst>
              <a:ext uri="{FF2B5EF4-FFF2-40B4-BE49-F238E27FC236}">
                <a16:creationId xmlns:a16="http://schemas.microsoft.com/office/drawing/2014/main" id="{0415499E-379E-8196-B6F1-2490D7E3BE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941" y="3060442"/>
            <a:ext cx="5322995" cy="354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2627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3617A2-E496-5EA9-F4C1-8F960365C8CD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Week 8 – The Cambio model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BE9E8D-8725-5276-9F6F-F90298FC7559}"/>
              </a:ext>
            </a:extLst>
          </p:cNvPr>
          <p:cNvGrpSpPr>
            <a:grpSpLocks noChangeAspect="1"/>
          </p:cNvGrpSpPr>
          <p:nvPr/>
        </p:nvGrpSpPr>
        <p:grpSpPr>
          <a:xfrm>
            <a:off x="5432342" y="1282186"/>
            <a:ext cx="6074139" cy="3637502"/>
            <a:chOff x="2053513" y="1532000"/>
            <a:chExt cx="6074139" cy="363750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15036F4-35BA-9247-BBD6-372F9419E8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574" b="-1"/>
            <a:stretch/>
          </p:blipFill>
          <p:spPr bwMode="auto">
            <a:xfrm>
              <a:off x="2053513" y="1870841"/>
              <a:ext cx="5466389" cy="3298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370FF1C-0EA3-E89E-8398-143EB093F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55144" y="1532000"/>
              <a:ext cx="2106602" cy="8664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5DAECAE-EE4C-7429-1C94-2FC7447F0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5891" y="2737266"/>
              <a:ext cx="2106602" cy="36395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CFEBEC7-79DE-8420-4E5F-A12EE9004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21050" y="2733830"/>
              <a:ext cx="2106602" cy="36395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9E7EE5-EFD8-95DC-341E-A903C3B058F0}"/>
              </a:ext>
            </a:extLst>
          </p:cNvPr>
          <p:cNvGrpSpPr>
            <a:grpSpLocks noChangeAspect="1"/>
          </p:cNvGrpSpPr>
          <p:nvPr/>
        </p:nvGrpSpPr>
        <p:grpSpPr>
          <a:xfrm>
            <a:off x="147276" y="1812226"/>
            <a:ext cx="4818039" cy="3107462"/>
            <a:chOff x="6620263" y="494435"/>
            <a:chExt cx="4818039" cy="310746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16FA892-DDFD-F375-926C-0519AC6BC5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870" r="2098"/>
            <a:stretch/>
          </p:blipFill>
          <p:spPr>
            <a:xfrm>
              <a:off x="6759578" y="494435"/>
              <a:ext cx="2893976" cy="59401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3C7515B-F5C4-0B97-6861-BE8C1EF71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20263" y="1058767"/>
              <a:ext cx="4818039" cy="2543130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8D02726A-2C8A-E40D-7668-044C0702463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7794" t="4999" r="13983" b="81059"/>
          <a:stretch/>
        </p:blipFill>
        <p:spPr>
          <a:xfrm>
            <a:off x="8757568" y="3614306"/>
            <a:ext cx="901282" cy="36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47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3617A2-E496-5EA9-F4C1-8F960365C8CD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Week 8 – The Cambio model – sources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BE9E8D-8725-5276-9F6F-F90298FC7559}"/>
              </a:ext>
            </a:extLst>
          </p:cNvPr>
          <p:cNvGrpSpPr>
            <a:grpSpLocks noChangeAspect="1"/>
          </p:cNvGrpSpPr>
          <p:nvPr/>
        </p:nvGrpSpPr>
        <p:grpSpPr>
          <a:xfrm>
            <a:off x="5432342" y="1282186"/>
            <a:ext cx="6074139" cy="3637502"/>
            <a:chOff x="2053513" y="1532000"/>
            <a:chExt cx="6074139" cy="363750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15036F4-35BA-9247-BBD6-372F9419E8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574" b="-1"/>
            <a:stretch/>
          </p:blipFill>
          <p:spPr bwMode="auto">
            <a:xfrm>
              <a:off x="2053513" y="1870841"/>
              <a:ext cx="5466389" cy="3298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370FF1C-0EA3-E89E-8398-143EB093F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55144" y="1532000"/>
              <a:ext cx="2106602" cy="8664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5DAECAE-EE4C-7429-1C94-2FC7447F0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5891" y="2737266"/>
              <a:ext cx="2106602" cy="36395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CFEBEC7-79DE-8420-4E5F-A12EE9004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21050" y="2733830"/>
              <a:ext cx="2106602" cy="36395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9E7EE5-EFD8-95DC-341E-A903C3B058F0}"/>
              </a:ext>
            </a:extLst>
          </p:cNvPr>
          <p:cNvGrpSpPr>
            <a:grpSpLocks noChangeAspect="1"/>
          </p:cNvGrpSpPr>
          <p:nvPr/>
        </p:nvGrpSpPr>
        <p:grpSpPr>
          <a:xfrm>
            <a:off x="147276" y="1812226"/>
            <a:ext cx="4818039" cy="3107462"/>
            <a:chOff x="6620263" y="494435"/>
            <a:chExt cx="4818039" cy="310746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16FA892-DDFD-F375-926C-0519AC6BC5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870" r="2098"/>
            <a:stretch/>
          </p:blipFill>
          <p:spPr>
            <a:xfrm>
              <a:off x="6759578" y="494435"/>
              <a:ext cx="2893976" cy="59401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3C7515B-F5C4-0B97-6861-BE8C1EF71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20263" y="1058767"/>
              <a:ext cx="4818039" cy="2543130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323A1070-FEFC-F1A4-868B-48FED5B68E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7794" t="4999" r="13983" b="81059"/>
          <a:stretch/>
        </p:blipFill>
        <p:spPr>
          <a:xfrm>
            <a:off x="8757568" y="3614306"/>
            <a:ext cx="901282" cy="363955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BF0C30A-7822-75C5-9B2D-9F0D46D54705}"/>
              </a:ext>
            </a:extLst>
          </p:cNvPr>
          <p:cNvSpPr/>
          <p:nvPr/>
        </p:nvSpPr>
        <p:spPr>
          <a:xfrm>
            <a:off x="5715743" y="1892326"/>
            <a:ext cx="1178833" cy="1076806"/>
          </a:xfrm>
          <a:prstGeom prst="roundRect">
            <a:avLst/>
          </a:prstGeom>
          <a:solidFill>
            <a:schemeClr val="accent2">
              <a:alpha val="3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9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3617A2-E496-5EA9-F4C1-8F960365C8CD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Week 8 – The Cambio model – sources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BE9E8D-8725-5276-9F6F-F90298FC7559}"/>
              </a:ext>
            </a:extLst>
          </p:cNvPr>
          <p:cNvGrpSpPr>
            <a:grpSpLocks noChangeAspect="1"/>
          </p:cNvGrpSpPr>
          <p:nvPr/>
        </p:nvGrpSpPr>
        <p:grpSpPr>
          <a:xfrm>
            <a:off x="5432342" y="1282186"/>
            <a:ext cx="6074139" cy="3637502"/>
            <a:chOff x="2053513" y="1532000"/>
            <a:chExt cx="6074139" cy="363750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15036F4-35BA-9247-BBD6-372F9419E8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574" b="-1"/>
            <a:stretch/>
          </p:blipFill>
          <p:spPr bwMode="auto">
            <a:xfrm>
              <a:off x="2053513" y="1870841"/>
              <a:ext cx="5466389" cy="3298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370FF1C-0EA3-E89E-8398-143EB093F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55144" y="1532000"/>
              <a:ext cx="2106602" cy="8664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5DAECAE-EE4C-7429-1C94-2FC7447F0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5891" y="2737266"/>
              <a:ext cx="2106602" cy="36395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CFEBEC7-79DE-8420-4E5F-A12EE9004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21050" y="2733830"/>
              <a:ext cx="2106602" cy="36395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9E7EE5-EFD8-95DC-341E-A903C3B058F0}"/>
              </a:ext>
            </a:extLst>
          </p:cNvPr>
          <p:cNvGrpSpPr>
            <a:grpSpLocks noChangeAspect="1"/>
          </p:cNvGrpSpPr>
          <p:nvPr/>
        </p:nvGrpSpPr>
        <p:grpSpPr>
          <a:xfrm>
            <a:off x="147276" y="1812226"/>
            <a:ext cx="4818039" cy="3107462"/>
            <a:chOff x="6620263" y="494435"/>
            <a:chExt cx="4818039" cy="310746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16FA892-DDFD-F375-926C-0519AC6BC5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870" r="2098"/>
            <a:stretch/>
          </p:blipFill>
          <p:spPr>
            <a:xfrm>
              <a:off x="6759578" y="494435"/>
              <a:ext cx="2893976" cy="59401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3C7515B-F5C4-0B97-6861-BE8C1EF71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20263" y="1058767"/>
              <a:ext cx="4818039" cy="2543130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323A1070-FEFC-F1A4-868B-48FED5B68E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7794" t="4999" r="13983" b="81059"/>
          <a:stretch/>
        </p:blipFill>
        <p:spPr>
          <a:xfrm>
            <a:off x="8757568" y="3614306"/>
            <a:ext cx="901282" cy="363955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BF0C30A-7822-75C5-9B2D-9F0D46D54705}"/>
              </a:ext>
            </a:extLst>
          </p:cNvPr>
          <p:cNvSpPr/>
          <p:nvPr/>
        </p:nvSpPr>
        <p:spPr>
          <a:xfrm>
            <a:off x="5715743" y="1892326"/>
            <a:ext cx="1178833" cy="1076806"/>
          </a:xfrm>
          <a:prstGeom prst="roundRect">
            <a:avLst/>
          </a:prstGeom>
          <a:solidFill>
            <a:schemeClr val="accent2">
              <a:alpha val="3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174F7D-4706-DD2C-D149-B158F5ABFDDC}"/>
              </a:ext>
            </a:extLst>
          </p:cNvPr>
          <p:cNvSpPr/>
          <p:nvPr/>
        </p:nvSpPr>
        <p:spPr>
          <a:xfrm>
            <a:off x="285930" y="1792851"/>
            <a:ext cx="2961086" cy="538640"/>
          </a:xfrm>
          <a:prstGeom prst="roundRect">
            <a:avLst/>
          </a:prstGeom>
          <a:solidFill>
            <a:schemeClr val="accent2">
              <a:alpha val="3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01A2A39-E185-4110-0A04-4C335EBA425D}"/>
              </a:ext>
            </a:extLst>
          </p:cNvPr>
          <p:cNvSpPr/>
          <p:nvPr/>
        </p:nvSpPr>
        <p:spPr>
          <a:xfrm>
            <a:off x="566346" y="3049575"/>
            <a:ext cx="4023942" cy="538640"/>
          </a:xfrm>
          <a:prstGeom prst="roundRect">
            <a:avLst/>
          </a:prstGeom>
          <a:solidFill>
            <a:schemeClr val="accent2">
              <a:alpha val="3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51D7FC9-075F-5015-A49E-2E9581266155}"/>
              </a:ext>
            </a:extLst>
          </p:cNvPr>
          <p:cNvSpPr/>
          <p:nvPr/>
        </p:nvSpPr>
        <p:spPr>
          <a:xfrm>
            <a:off x="941373" y="4321132"/>
            <a:ext cx="3283155" cy="538640"/>
          </a:xfrm>
          <a:prstGeom prst="roundRect">
            <a:avLst/>
          </a:prstGeom>
          <a:solidFill>
            <a:schemeClr val="accent2">
              <a:alpha val="3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699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3617A2-E496-5EA9-F4C1-8F960365C8CD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Week 8 – The Cambio model – sinks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BE9E8D-8725-5276-9F6F-F90298FC7559}"/>
              </a:ext>
            </a:extLst>
          </p:cNvPr>
          <p:cNvGrpSpPr>
            <a:grpSpLocks noChangeAspect="1"/>
          </p:cNvGrpSpPr>
          <p:nvPr/>
        </p:nvGrpSpPr>
        <p:grpSpPr>
          <a:xfrm>
            <a:off x="5432342" y="1282186"/>
            <a:ext cx="6074139" cy="3637502"/>
            <a:chOff x="2053513" y="1532000"/>
            <a:chExt cx="6074139" cy="363750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15036F4-35BA-9247-BBD6-372F9419E8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574" b="-1"/>
            <a:stretch/>
          </p:blipFill>
          <p:spPr bwMode="auto">
            <a:xfrm>
              <a:off x="2053513" y="1870841"/>
              <a:ext cx="5466389" cy="3298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370FF1C-0EA3-E89E-8398-143EB093F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55144" y="1532000"/>
              <a:ext cx="2106602" cy="8664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5DAECAE-EE4C-7429-1C94-2FC7447F0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5891" y="2737266"/>
              <a:ext cx="2106602" cy="36395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CFEBEC7-79DE-8420-4E5F-A12EE9004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21050" y="2733830"/>
              <a:ext cx="2106602" cy="36395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9E7EE5-EFD8-95DC-341E-A903C3B058F0}"/>
              </a:ext>
            </a:extLst>
          </p:cNvPr>
          <p:cNvGrpSpPr>
            <a:grpSpLocks noChangeAspect="1"/>
          </p:cNvGrpSpPr>
          <p:nvPr/>
        </p:nvGrpSpPr>
        <p:grpSpPr>
          <a:xfrm>
            <a:off x="147276" y="1812226"/>
            <a:ext cx="4818039" cy="3107462"/>
            <a:chOff x="6620263" y="494435"/>
            <a:chExt cx="4818039" cy="310746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16FA892-DDFD-F375-926C-0519AC6BC5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870" r="2098"/>
            <a:stretch/>
          </p:blipFill>
          <p:spPr>
            <a:xfrm>
              <a:off x="6759578" y="494435"/>
              <a:ext cx="2893976" cy="59401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3C7515B-F5C4-0B97-6861-BE8C1EF71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20263" y="1058767"/>
              <a:ext cx="4818039" cy="2543130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323A1070-FEFC-F1A4-868B-48FED5B68E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7794" t="4999" r="13983" b="81059"/>
          <a:stretch/>
        </p:blipFill>
        <p:spPr>
          <a:xfrm>
            <a:off x="8757568" y="3614306"/>
            <a:ext cx="901282" cy="363955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BF0C30A-7822-75C5-9B2D-9F0D46D54705}"/>
              </a:ext>
            </a:extLst>
          </p:cNvPr>
          <p:cNvSpPr/>
          <p:nvPr/>
        </p:nvSpPr>
        <p:spPr>
          <a:xfrm>
            <a:off x="7261742" y="4681646"/>
            <a:ext cx="1772530" cy="363955"/>
          </a:xfrm>
          <a:prstGeom prst="roundRect">
            <a:avLst/>
          </a:prstGeom>
          <a:solidFill>
            <a:srgbClr val="00B05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87F408B-A0BB-9261-39D5-FB023B3DFAC2}"/>
              </a:ext>
            </a:extLst>
          </p:cNvPr>
          <p:cNvSpPr/>
          <p:nvPr/>
        </p:nvSpPr>
        <p:spPr>
          <a:xfrm>
            <a:off x="286591" y="2406239"/>
            <a:ext cx="4678724" cy="564332"/>
          </a:xfrm>
          <a:prstGeom prst="roundRect">
            <a:avLst/>
          </a:prstGeom>
          <a:solidFill>
            <a:srgbClr val="00B05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9750841-1DB1-4BDE-B781-FA27625E9ACC}"/>
              </a:ext>
            </a:extLst>
          </p:cNvPr>
          <p:cNvSpPr/>
          <p:nvPr/>
        </p:nvSpPr>
        <p:spPr>
          <a:xfrm>
            <a:off x="753618" y="3635049"/>
            <a:ext cx="3800094" cy="564332"/>
          </a:xfrm>
          <a:prstGeom prst="roundRect">
            <a:avLst/>
          </a:prstGeom>
          <a:solidFill>
            <a:srgbClr val="00B05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656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3617A2-E496-5EA9-F4C1-8F960365C8CD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Week 8 – The Cambio model – sources and sinks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BE9E8D-8725-5276-9F6F-F90298FC7559}"/>
              </a:ext>
            </a:extLst>
          </p:cNvPr>
          <p:cNvGrpSpPr>
            <a:grpSpLocks noChangeAspect="1"/>
          </p:cNvGrpSpPr>
          <p:nvPr/>
        </p:nvGrpSpPr>
        <p:grpSpPr>
          <a:xfrm>
            <a:off x="5432342" y="1282186"/>
            <a:ext cx="6074139" cy="3637502"/>
            <a:chOff x="2053513" y="1532000"/>
            <a:chExt cx="6074139" cy="363750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15036F4-35BA-9247-BBD6-372F9419E8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574" b="-1"/>
            <a:stretch/>
          </p:blipFill>
          <p:spPr bwMode="auto">
            <a:xfrm>
              <a:off x="2053513" y="1870841"/>
              <a:ext cx="5466389" cy="3298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370FF1C-0EA3-E89E-8398-143EB093F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55144" y="1532000"/>
              <a:ext cx="2106602" cy="8664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5DAECAE-EE4C-7429-1C94-2FC7447F0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5891" y="2737266"/>
              <a:ext cx="2106602" cy="36395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CFEBEC7-79DE-8420-4E5F-A12EE9004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21050" y="2733830"/>
              <a:ext cx="2106602" cy="36395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9E7EE5-EFD8-95DC-341E-A903C3B058F0}"/>
              </a:ext>
            </a:extLst>
          </p:cNvPr>
          <p:cNvGrpSpPr>
            <a:grpSpLocks noChangeAspect="1"/>
          </p:cNvGrpSpPr>
          <p:nvPr/>
        </p:nvGrpSpPr>
        <p:grpSpPr>
          <a:xfrm>
            <a:off x="147276" y="1812226"/>
            <a:ext cx="4818039" cy="3107462"/>
            <a:chOff x="6620263" y="494435"/>
            <a:chExt cx="4818039" cy="310746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16FA892-DDFD-F375-926C-0519AC6BC5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870" r="2098"/>
            <a:stretch/>
          </p:blipFill>
          <p:spPr>
            <a:xfrm>
              <a:off x="6759578" y="494435"/>
              <a:ext cx="2893976" cy="59401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3C7515B-F5C4-0B97-6861-BE8C1EF71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20263" y="1058767"/>
              <a:ext cx="4818039" cy="2543130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323A1070-FEFC-F1A4-868B-48FED5B68E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7794" t="4999" r="13983" b="81059"/>
          <a:stretch/>
        </p:blipFill>
        <p:spPr>
          <a:xfrm>
            <a:off x="8757568" y="3614306"/>
            <a:ext cx="901282" cy="363955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BF0C30A-7822-75C5-9B2D-9F0D46D54705}"/>
              </a:ext>
            </a:extLst>
          </p:cNvPr>
          <p:cNvSpPr/>
          <p:nvPr/>
        </p:nvSpPr>
        <p:spPr>
          <a:xfrm>
            <a:off x="7261742" y="4681646"/>
            <a:ext cx="1772530" cy="363955"/>
          </a:xfrm>
          <a:prstGeom prst="roundRect">
            <a:avLst/>
          </a:prstGeom>
          <a:solidFill>
            <a:srgbClr val="00B05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87F408B-A0BB-9261-39D5-FB023B3DFAC2}"/>
              </a:ext>
            </a:extLst>
          </p:cNvPr>
          <p:cNvSpPr/>
          <p:nvPr/>
        </p:nvSpPr>
        <p:spPr>
          <a:xfrm>
            <a:off x="286591" y="2406239"/>
            <a:ext cx="4678724" cy="564332"/>
          </a:xfrm>
          <a:prstGeom prst="roundRect">
            <a:avLst/>
          </a:prstGeom>
          <a:solidFill>
            <a:srgbClr val="00B05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9750841-1DB1-4BDE-B781-FA27625E9ACC}"/>
              </a:ext>
            </a:extLst>
          </p:cNvPr>
          <p:cNvSpPr/>
          <p:nvPr/>
        </p:nvSpPr>
        <p:spPr>
          <a:xfrm>
            <a:off x="753618" y="3635049"/>
            <a:ext cx="3800094" cy="564332"/>
          </a:xfrm>
          <a:prstGeom prst="roundRect">
            <a:avLst/>
          </a:prstGeom>
          <a:solidFill>
            <a:srgbClr val="00B05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580AF1D-4205-A1AD-64C7-08ADE5E3B85A}"/>
              </a:ext>
            </a:extLst>
          </p:cNvPr>
          <p:cNvSpPr/>
          <p:nvPr/>
        </p:nvSpPr>
        <p:spPr>
          <a:xfrm>
            <a:off x="5715743" y="1892326"/>
            <a:ext cx="1178833" cy="1076806"/>
          </a:xfrm>
          <a:prstGeom prst="roundRect">
            <a:avLst/>
          </a:prstGeom>
          <a:solidFill>
            <a:schemeClr val="accent2">
              <a:alpha val="3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FFC4DE3-0524-4788-0825-409A96E85008}"/>
              </a:ext>
            </a:extLst>
          </p:cNvPr>
          <p:cNvSpPr/>
          <p:nvPr/>
        </p:nvSpPr>
        <p:spPr>
          <a:xfrm>
            <a:off x="285930" y="1792851"/>
            <a:ext cx="2961086" cy="538640"/>
          </a:xfrm>
          <a:prstGeom prst="roundRect">
            <a:avLst/>
          </a:prstGeom>
          <a:solidFill>
            <a:schemeClr val="accent2">
              <a:alpha val="3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C9D0DB4-7F2D-2F38-0990-1175D22483B8}"/>
              </a:ext>
            </a:extLst>
          </p:cNvPr>
          <p:cNvSpPr/>
          <p:nvPr/>
        </p:nvSpPr>
        <p:spPr>
          <a:xfrm>
            <a:off x="566346" y="3049575"/>
            <a:ext cx="4023942" cy="538640"/>
          </a:xfrm>
          <a:prstGeom prst="roundRect">
            <a:avLst/>
          </a:prstGeom>
          <a:solidFill>
            <a:schemeClr val="accent2">
              <a:alpha val="3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C36CC77-E6B5-268D-A7C0-F020DB2D6A2D}"/>
              </a:ext>
            </a:extLst>
          </p:cNvPr>
          <p:cNvSpPr/>
          <p:nvPr/>
        </p:nvSpPr>
        <p:spPr>
          <a:xfrm>
            <a:off x="941373" y="4321132"/>
            <a:ext cx="3283155" cy="538640"/>
          </a:xfrm>
          <a:prstGeom prst="roundRect">
            <a:avLst/>
          </a:prstGeom>
          <a:solidFill>
            <a:schemeClr val="accent2">
              <a:alpha val="3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764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3617A2-E496-5EA9-F4C1-8F960365C8CD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Week 8 – The Cambio model – sources and sinks and code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BE9E8D-8725-5276-9F6F-F90298FC7559}"/>
              </a:ext>
            </a:extLst>
          </p:cNvPr>
          <p:cNvGrpSpPr>
            <a:grpSpLocks noChangeAspect="1"/>
          </p:cNvGrpSpPr>
          <p:nvPr/>
        </p:nvGrpSpPr>
        <p:grpSpPr>
          <a:xfrm>
            <a:off x="5432342" y="1282186"/>
            <a:ext cx="6074139" cy="3637502"/>
            <a:chOff x="2053513" y="1532000"/>
            <a:chExt cx="6074139" cy="363750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15036F4-35BA-9247-BBD6-372F9419E8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574" b="-1"/>
            <a:stretch/>
          </p:blipFill>
          <p:spPr bwMode="auto">
            <a:xfrm>
              <a:off x="2053513" y="1870841"/>
              <a:ext cx="5466389" cy="3298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370FF1C-0EA3-E89E-8398-143EB093F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55144" y="1532000"/>
              <a:ext cx="2106602" cy="8664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5DAECAE-EE4C-7429-1C94-2FC7447F0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5891" y="2737266"/>
              <a:ext cx="2106602" cy="36395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CFEBEC7-79DE-8420-4E5F-A12EE9004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21050" y="2733830"/>
              <a:ext cx="2106602" cy="36395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9E7EE5-EFD8-95DC-341E-A903C3B058F0}"/>
              </a:ext>
            </a:extLst>
          </p:cNvPr>
          <p:cNvGrpSpPr>
            <a:grpSpLocks noChangeAspect="1"/>
          </p:cNvGrpSpPr>
          <p:nvPr/>
        </p:nvGrpSpPr>
        <p:grpSpPr>
          <a:xfrm>
            <a:off x="147276" y="1812226"/>
            <a:ext cx="4818039" cy="3107462"/>
            <a:chOff x="6620263" y="494435"/>
            <a:chExt cx="4818039" cy="310746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16FA892-DDFD-F375-926C-0519AC6BC5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870" r="2098"/>
            <a:stretch/>
          </p:blipFill>
          <p:spPr>
            <a:xfrm>
              <a:off x="6759578" y="494435"/>
              <a:ext cx="2893976" cy="59401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3C7515B-F5C4-0B97-6861-BE8C1EF71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20263" y="1058767"/>
              <a:ext cx="4818039" cy="2543130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323A1070-FEFC-F1A4-868B-48FED5B68E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7794" t="4999" r="13983" b="81059"/>
          <a:stretch/>
        </p:blipFill>
        <p:spPr>
          <a:xfrm>
            <a:off x="8757568" y="3614306"/>
            <a:ext cx="901282" cy="363955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BF0C30A-7822-75C5-9B2D-9F0D46D54705}"/>
              </a:ext>
            </a:extLst>
          </p:cNvPr>
          <p:cNvSpPr/>
          <p:nvPr/>
        </p:nvSpPr>
        <p:spPr>
          <a:xfrm>
            <a:off x="7261742" y="4681646"/>
            <a:ext cx="1772530" cy="363955"/>
          </a:xfrm>
          <a:prstGeom prst="roundRect">
            <a:avLst/>
          </a:prstGeom>
          <a:solidFill>
            <a:srgbClr val="00B05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87F408B-A0BB-9261-39D5-FB023B3DFAC2}"/>
              </a:ext>
            </a:extLst>
          </p:cNvPr>
          <p:cNvSpPr/>
          <p:nvPr/>
        </p:nvSpPr>
        <p:spPr>
          <a:xfrm>
            <a:off x="286591" y="2406239"/>
            <a:ext cx="4678724" cy="564332"/>
          </a:xfrm>
          <a:prstGeom prst="roundRect">
            <a:avLst/>
          </a:prstGeom>
          <a:solidFill>
            <a:srgbClr val="00B05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9750841-1DB1-4BDE-B781-FA27625E9ACC}"/>
              </a:ext>
            </a:extLst>
          </p:cNvPr>
          <p:cNvSpPr/>
          <p:nvPr/>
        </p:nvSpPr>
        <p:spPr>
          <a:xfrm>
            <a:off x="753618" y="3635049"/>
            <a:ext cx="3800094" cy="564332"/>
          </a:xfrm>
          <a:prstGeom prst="roundRect">
            <a:avLst/>
          </a:prstGeom>
          <a:solidFill>
            <a:srgbClr val="00B05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580AF1D-4205-A1AD-64C7-08ADE5E3B85A}"/>
              </a:ext>
            </a:extLst>
          </p:cNvPr>
          <p:cNvSpPr/>
          <p:nvPr/>
        </p:nvSpPr>
        <p:spPr>
          <a:xfrm>
            <a:off x="5715743" y="1892326"/>
            <a:ext cx="1178833" cy="1076806"/>
          </a:xfrm>
          <a:prstGeom prst="roundRect">
            <a:avLst/>
          </a:prstGeom>
          <a:solidFill>
            <a:schemeClr val="accent2">
              <a:alpha val="3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FFC4DE3-0524-4788-0825-409A96E85008}"/>
              </a:ext>
            </a:extLst>
          </p:cNvPr>
          <p:cNvSpPr/>
          <p:nvPr/>
        </p:nvSpPr>
        <p:spPr>
          <a:xfrm>
            <a:off x="285930" y="1792851"/>
            <a:ext cx="2961086" cy="538640"/>
          </a:xfrm>
          <a:prstGeom prst="roundRect">
            <a:avLst/>
          </a:prstGeom>
          <a:solidFill>
            <a:schemeClr val="accent2">
              <a:alpha val="3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C9D0DB4-7F2D-2F38-0990-1175D22483B8}"/>
              </a:ext>
            </a:extLst>
          </p:cNvPr>
          <p:cNvSpPr/>
          <p:nvPr/>
        </p:nvSpPr>
        <p:spPr>
          <a:xfrm>
            <a:off x="566346" y="3049575"/>
            <a:ext cx="4023942" cy="538640"/>
          </a:xfrm>
          <a:prstGeom prst="roundRect">
            <a:avLst/>
          </a:prstGeom>
          <a:solidFill>
            <a:schemeClr val="accent2">
              <a:alpha val="3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C36CC77-E6B5-268D-A7C0-F020DB2D6A2D}"/>
              </a:ext>
            </a:extLst>
          </p:cNvPr>
          <p:cNvSpPr/>
          <p:nvPr/>
        </p:nvSpPr>
        <p:spPr>
          <a:xfrm>
            <a:off x="941373" y="4321132"/>
            <a:ext cx="3283155" cy="538640"/>
          </a:xfrm>
          <a:prstGeom prst="roundRect">
            <a:avLst/>
          </a:prstGeom>
          <a:solidFill>
            <a:schemeClr val="accent2">
              <a:alpha val="3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AFC963C-061D-A86D-862C-78A961C195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1375" y="5464008"/>
            <a:ext cx="9945196" cy="121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876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3617A2-E496-5EA9-F4C1-8F960365C8CD}"/>
              </a:ext>
            </a:extLst>
          </p:cNvPr>
          <p:cNvSpPr txBox="1"/>
          <p:nvPr/>
        </p:nvSpPr>
        <p:spPr>
          <a:xfrm>
            <a:off x="0" y="0"/>
            <a:ext cx="12192000" cy="461665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Week 8 – The Cambio model – sources and sinks and code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BE9E8D-8725-5276-9F6F-F90298FC7559}"/>
              </a:ext>
            </a:extLst>
          </p:cNvPr>
          <p:cNvGrpSpPr>
            <a:grpSpLocks noChangeAspect="1"/>
          </p:cNvGrpSpPr>
          <p:nvPr/>
        </p:nvGrpSpPr>
        <p:grpSpPr>
          <a:xfrm>
            <a:off x="5432342" y="1282186"/>
            <a:ext cx="6074139" cy="3637502"/>
            <a:chOff x="2053513" y="1532000"/>
            <a:chExt cx="6074139" cy="363750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15036F4-35BA-9247-BBD6-372F9419E8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574" b="-1"/>
            <a:stretch/>
          </p:blipFill>
          <p:spPr bwMode="auto">
            <a:xfrm>
              <a:off x="2053513" y="1870841"/>
              <a:ext cx="5466389" cy="32986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370FF1C-0EA3-E89E-8398-143EB093F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55144" y="1532000"/>
              <a:ext cx="2106602" cy="8664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5DAECAE-EE4C-7429-1C94-2FC7447F0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75891" y="2737266"/>
              <a:ext cx="2106602" cy="36395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CFEBEC7-79DE-8420-4E5F-A12EE90049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21050" y="2733830"/>
              <a:ext cx="2106602" cy="36395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D9E7EE5-EFD8-95DC-341E-A903C3B058F0}"/>
              </a:ext>
            </a:extLst>
          </p:cNvPr>
          <p:cNvGrpSpPr>
            <a:grpSpLocks noChangeAspect="1"/>
          </p:cNvGrpSpPr>
          <p:nvPr/>
        </p:nvGrpSpPr>
        <p:grpSpPr>
          <a:xfrm>
            <a:off x="147276" y="1812226"/>
            <a:ext cx="4818039" cy="3107462"/>
            <a:chOff x="6620263" y="494435"/>
            <a:chExt cx="4818039" cy="310746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16FA892-DDFD-F375-926C-0519AC6BC5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5870" r="2098"/>
            <a:stretch/>
          </p:blipFill>
          <p:spPr>
            <a:xfrm>
              <a:off x="6759578" y="494435"/>
              <a:ext cx="2893976" cy="594013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3C7515B-F5C4-0B97-6861-BE8C1EF71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20263" y="1058767"/>
              <a:ext cx="4818039" cy="2543130"/>
            </a:xfrm>
            <a:prstGeom prst="rect">
              <a:avLst/>
            </a:prstGeom>
          </p:spPr>
        </p:pic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323A1070-FEFC-F1A4-868B-48FED5B68E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7794" t="4999" r="13983" b="81059"/>
          <a:stretch/>
        </p:blipFill>
        <p:spPr>
          <a:xfrm>
            <a:off x="8757568" y="3614306"/>
            <a:ext cx="901282" cy="363955"/>
          </a:xfrm>
          <a:prstGeom prst="rect">
            <a:avLst/>
          </a:prstGeom>
        </p:spPr>
      </p:pic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7BF0C30A-7822-75C5-9B2D-9F0D46D54705}"/>
              </a:ext>
            </a:extLst>
          </p:cNvPr>
          <p:cNvSpPr/>
          <p:nvPr/>
        </p:nvSpPr>
        <p:spPr>
          <a:xfrm>
            <a:off x="7261742" y="4681646"/>
            <a:ext cx="1772530" cy="363955"/>
          </a:xfrm>
          <a:prstGeom prst="roundRect">
            <a:avLst/>
          </a:prstGeom>
          <a:solidFill>
            <a:srgbClr val="00B05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87F408B-A0BB-9261-39D5-FB023B3DFAC2}"/>
              </a:ext>
            </a:extLst>
          </p:cNvPr>
          <p:cNvSpPr/>
          <p:nvPr/>
        </p:nvSpPr>
        <p:spPr>
          <a:xfrm>
            <a:off x="286591" y="2406239"/>
            <a:ext cx="4678724" cy="564332"/>
          </a:xfrm>
          <a:prstGeom prst="roundRect">
            <a:avLst/>
          </a:prstGeom>
          <a:solidFill>
            <a:srgbClr val="00B05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69750841-1DB1-4BDE-B781-FA27625E9ACC}"/>
              </a:ext>
            </a:extLst>
          </p:cNvPr>
          <p:cNvSpPr/>
          <p:nvPr/>
        </p:nvSpPr>
        <p:spPr>
          <a:xfrm>
            <a:off x="753618" y="3635049"/>
            <a:ext cx="3800094" cy="564332"/>
          </a:xfrm>
          <a:prstGeom prst="roundRect">
            <a:avLst/>
          </a:prstGeom>
          <a:solidFill>
            <a:srgbClr val="00B050">
              <a:alpha val="33000"/>
            </a:srgb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580AF1D-4205-A1AD-64C7-08ADE5E3B85A}"/>
              </a:ext>
            </a:extLst>
          </p:cNvPr>
          <p:cNvSpPr/>
          <p:nvPr/>
        </p:nvSpPr>
        <p:spPr>
          <a:xfrm>
            <a:off x="5715743" y="1892326"/>
            <a:ext cx="1178833" cy="1076806"/>
          </a:xfrm>
          <a:prstGeom prst="roundRect">
            <a:avLst/>
          </a:prstGeom>
          <a:solidFill>
            <a:schemeClr val="accent2">
              <a:alpha val="3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FFC4DE3-0524-4788-0825-409A96E85008}"/>
              </a:ext>
            </a:extLst>
          </p:cNvPr>
          <p:cNvSpPr/>
          <p:nvPr/>
        </p:nvSpPr>
        <p:spPr>
          <a:xfrm>
            <a:off x="285930" y="1792851"/>
            <a:ext cx="2961086" cy="538640"/>
          </a:xfrm>
          <a:prstGeom prst="roundRect">
            <a:avLst/>
          </a:prstGeom>
          <a:solidFill>
            <a:schemeClr val="accent2">
              <a:alpha val="3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3C9D0DB4-7F2D-2F38-0990-1175D22483B8}"/>
              </a:ext>
            </a:extLst>
          </p:cNvPr>
          <p:cNvSpPr/>
          <p:nvPr/>
        </p:nvSpPr>
        <p:spPr>
          <a:xfrm>
            <a:off x="566346" y="3049575"/>
            <a:ext cx="4023942" cy="538640"/>
          </a:xfrm>
          <a:prstGeom prst="roundRect">
            <a:avLst/>
          </a:prstGeom>
          <a:solidFill>
            <a:schemeClr val="accent2">
              <a:alpha val="3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C36CC77-E6B5-268D-A7C0-F020DB2D6A2D}"/>
              </a:ext>
            </a:extLst>
          </p:cNvPr>
          <p:cNvSpPr/>
          <p:nvPr/>
        </p:nvSpPr>
        <p:spPr>
          <a:xfrm>
            <a:off x="941373" y="4321132"/>
            <a:ext cx="3283155" cy="538640"/>
          </a:xfrm>
          <a:prstGeom prst="roundRect">
            <a:avLst/>
          </a:prstGeom>
          <a:solidFill>
            <a:schemeClr val="accent2">
              <a:alpha val="33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27F143-8624-148F-7D04-04882EF0A2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12415" y="5351072"/>
            <a:ext cx="7946435" cy="138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56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508</Words>
  <Application>Microsoft Macintosh PowerPoint</Application>
  <PresentationFormat>Widescreen</PresentationFormat>
  <Paragraphs>68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10</cp:revision>
  <dcterms:created xsi:type="dcterms:W3CDTF">2022-11-28T18:56:01Z</dcterms:created>
  <dcterms:modified xsi:type="dcterms:W3CDTF">2022-12-05T19:11:51Z</dcterms:modified>
</cp:coreProperties>
</file>