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1" r:id="rId4"/>
    <p:sldId id="274" r:id="rId5"/>
    <p:sldId id="257" r:id="rId6"/>
    <p:sldId id="264" r:id="rId7"/>
    <p:sldId id="258" r:id="rId8"/>
    <p:sldId id="265" r:id="rId9"/>
    <p:sldId id="266" r:id="rId10"/>
    <p:sldId id="267" r:id="rId11"/>
    <p:sldId id="269" r:id="rId12"/>
    <p:sldId id="268" r:id="rId13"/>
    <p:sldId id="263" r:id="rId14"/>
    <p:sldId id="270" r:id="rId15"/>
    <p:sldId id="259" r:id="rId16"/>
    <p:sldId id="26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C33-ABAC-404C-9F7B-D5527C3C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BFDD8-83D4-D04C-8057-8734A147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178B-434C-E349-87AF-DB67AA6D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B04-1A7E-0141-8E12-2E5E4445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034A-363F-C44E-9AF7-0287AFF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0A14-7BD9-AA4E-97B8-987DDFE4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7EA0-B34C-334A-BD37-70BC33E0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C02A-CE8C-8446-B07C-1FCB4C0D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8B63-6410-3345-B9D0-485CCEB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8442-4944-9642-9677-578EAD90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BF999-6EA6-3242-B683-7BE6BBA3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01BFF-02F4-AC47-9BDE-A9B606746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3028-9932-F14C-8D2A-BE20916C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AE9C-F3A6-2542-8310-0073131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C806-7083-0045-B788-96D38250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766F-A992-6D42-A0E7-9375C377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296F-62CE-9941-A3E2-ADA09A87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6279-71E8-084D-80ED-98EDDF0F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4FF4-5EE4-804A-86F6-AC0B929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F5F3-2CB9-654A-8B7D-5261406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4B1-6C61-BA4B-8BFC-8C99B9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8173-48F0-9D4C-9F2F-C71FFFF2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620F-FA77-6748-A363-E90F3ED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B884-688E-8449-A467-06D7DCF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A8B7-63DA-DF4F-B622-2F7F60E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A678-7315-9944-8073-6C60700C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F541-5561-B24A-9C23-B3AF11E44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A28DE-770A-804D-B426-A25F3AD9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7BA2-A4B2-6447-9D77-4C0728A0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00DC-E067-6D47-9303-D2792D9E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F1D7-9B7C-D64F-89E7-542EEC4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4CF-7C92-E148-8E9C-E3C4ED8B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4841B-D447-1843-BED6-F2E8ECF2D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2D43-E663-2843-A626-5DAC92930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D9136-F70A-8F44-A317-1A830C5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60AA1-EEA2-4848-A794-CF190A600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1205E-3212-6A47-8B9C-F3B5C9E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03CE8-1A22-7348-8AA1-87521B18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ABFC-3DDD-0A4A-923A-29DFFE78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B8E4-2CE3-1C48-A599-C149CE0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D5D6F-0B9A-F041-91C8-5D03FF46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83766-DFB6-5642-BD07-65E7F86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FB685-CB44-3A46-829D-56CA9D99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D5B07-2609-1742-AA2E-E255885C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A87DE-10B0-0C40-818E-DC0EDFC6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64991-027B-CF40-BA7C-B30F9845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D7D2-AA3C-7B42-8A30-6C615177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9C2E-7D96-0843-BC2B-A1C193EE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76D4A-631B-CA4D-A985-4E2641426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C8A8-5FF0-DF4D-B463-7D8C9F9E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6E1C2-0C50-3841-BF69-6C0551D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0B8F-E1B6-A847-A578-5EEA18F2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E9C0-BF6B-E14E-973B-A0B122CF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D5777-C67B-5E47-8FA5-AB9E25FD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B673-D1A8-9146-B764-50A6B940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0B38-3C66-0E43-B419-1E1DD445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62443-1BFC-3842-A090-07C5499A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F7806-F39C-CF44-921B-66DC798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D5AA5-C26F-B741-B28E-ADE2A0EA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AED1-E3E7-BF4D-BB95-1D7E43D7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B2B1-EA39-6142-B3DC-64E172C54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184-BF2C-C14A-879E-BC88D5024E44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8837-3521-F749-8E77-A33119070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3575-D4E7-3B49-B0FB-CDAA004EB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EEC663-0F9C-114A-9519-36CD35472CB9}"/>
              </a:ext>
            </a:extLst>
          </p:cNvPr>
          <p:cNvSpPr/>
          <p:nvPr/>
        </p:nvSpPr>
        <p:spPr>
          <a:xfrm>
            <a:off x="97536" y="729889"/>
            <a:ext cx="8193024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Climate is a </a:t>
            </a: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distribution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en-US" sz="2200" dirty="0">
                <a:solidFill>
                  <a:srgbClr val="222222"/>
                </a:solidFill>
                <a:latin typeface="Helvetica Neue" panose="02000503000000020004" pitchFamily="2" charset="0"/>
              </a:rPr>
              <a:t>possible 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possible weather states </a:t>
            </a:r>
            <a:endParaRPr lang="en-US" sz="2200" b="0" i="0" u="none" strike="noStrike" dirty="0">
              <a:solidFill>
                <a:srgbClr val="1E4E79"/>
              </a:solidFill>
              <a:effectLst/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Weather is a </a:t>
            </a: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state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 in the distribution</a:t>
            </a:r>
            <a:endParaRPr lang="en-US" sz="2200" b="0" i="0" u="none" strike="noStrike" dirty="0">
              <a:solidFill>
                <a:srgbClr val="1E4E79"/>
              </a:solidFill>
              <a:effectLst/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Extremes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 – the sides of the distribution</a:t>
            </a:r>
            <a:endParaRPr lang="en-US" sz="2200" b="1" i="0" u="none" strike="noStrike" dirty="0">
              <a:solidFill>
                <a:srgbClr val="1E4E79"/>
              </a:solidFill>
              <a:effectLst/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Modeling </a:t>
            </a:r>
            <a:r>
              <a:rPr lang="en-US" sz="2200" dirty="0">
                <a:solidFill>
                  <a:srgbClr val="222222"/>
                </a:solidFill>
                <a:latin typeface="Helvetica Neue" panose="02000503000000020004" pitchFamily="2" charset="0"/>
              </a:rPr>
              <a:t>consists of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 knowing the current state and using physics-based </a:t>
            </a:r>
            <a:r>
              <a:rPr lang="en-US" sz="2200" dirty="0">
                <a:solidFill>
                  <a:srgbClr val="222222"/>
                </a:solidFill>
                <a:latin typeface="Helvetica Neue" panose="02000503000000020004" pitchFamily="2" charset="0"/>
              </a:rPr>
              <a:t>equations 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to </a:t>
            </a: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project it forward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 Chapter 1 of G&amp;R Climate as a statistical idea</a:t>
            </a:r>
          </a:p>
        </p:txBody>
      </p:sp>
      <p:pic>
        <p:nvPicPr>
          <p:cNvPr id="1026" name="Picture 2" descr="Probability Examples In Daily Life">
            <a:extLst>
              <a:ext uri="{FF2B5EF4-FFF2-40B4-BE49-F238E27FC236}">
                <a16:creationId xmlns:a16="http://schemas.microsoft.com/office/drawing/2014/main" id="{2AEDD4F0-FC68-BB46-8A84-477A5700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127266"/>
            <a:ext cx="3901440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10E1F8-B92F-3E44-8F4C-6876636C5B18}"/>
              </a:ext>
            </a:extLst>
          </p:cNvPr>
          <p:cNvSpPr/>
          <p:nvPr/>
        </p:nvSpPr>
        <p:spPr>
          <a:xfrm>
            <a:off x="-235216" y="3071396"/>
            <a:ext cx="7306576" cy="349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1400"/>
              </a:spcBef>
              <a:buFont typeface="Courier New" panose="02070309020205020404" pitchFamily="49" charset="0"/>
              <a:buChar char="o"/>
            </a:pP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Numerical Weather Prediction 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(NWP) models are sophisticated models used to </a:t>
            </a:r>
            <a:r>
              <a:rPr lang="en-US" sz="2200" dirty="0">
                <a:solidFill>
                  <a:srgbClr val="222222"/>
                </a:solidFill>
                <a:latin typeface="Helvetica Neue" panose="02000503000000020004" pitchFamily="2" charset="0"/>
              </a:rPr>
              <a:t>project into the future (a few days).</a:t>
            </a:r>
            <a:endParaRPr lang="en-US" sz="2200" b="0" i="0" u="none" strike="noStrike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marL="800100" lvl="1" indent="-342900" fontAlgn="base">
              <a:spcBef>
                <a:spcPts val="1400"/>
              </a:spcBef>
              <a:buFont typeface="Courier New" panose="02070309020205020404" pitchFamily="49" charset="0"/>
              <a:buChar char="o"/>
            </a:pPr>
            <a:r>
              <a:rPr lang="en-US" sz="2200" b="1" dirty="0" err="1">
                <a:solidFill>
                  <a:srgbClr val="222222"/>
                </a:solidFill>
                <a:latin typeface="Helvetica Neue" panose="02000503000000020004" pitchFamily="2" charset="0"/>
              </a:rPr>
              <a:t>Earth.nullschool.net</a:t>
            </a:r>
            <a:r>
              <a:rPr lang="en-US" sz="2200" b="1" dirty="0">
                <a:solidFill>
                  <a:srgbClr val="222222"/>
                </a:solidFill>
                <a:latin typeface="Helvetica Neue" panose="02000503000000020004" pitchFamily="2" charset="0"/>
              </a:rPr>
              <a:t> </a:t>
            </a:r>
            <a:r>
              <a:rPr lang="en-US" sz="2200" dirty="0">
                <a:solidFill>
                  <a:srgbClr val="222222"/>
                </a:solidFill>
                <a:latin typeface="Helvetica Neue" panose="02000503000000020004" pitchFamily="2" charset="0"/>
              </a:rPr>
              <a:t>is a </a:t>
            </a:r>
            <a:r>
              <a:rPr lang="en-US" sz="2200" i="1" dirty="0">
                <a:solidFill>
                  <a:srgbClr val="222222"/>
                </a:solidFill>
                <a:latin typeface="Helvetica Neue" panose="02000503000000020004" pitchFamily="2" charset="0"/>
              </a:rPr>
              <a:t>reanalysis</a:t>
            </a:r>
            <a:r>
              <a:rPr lang="en-US" sz="2200" dirty="0">
                <a:solidFill>
                  <a:srgbClr val="222222"/>
                </a:solidFill>
                <a:latin typeface="Helvetica Neue" panose="02000503000000020004" pitchFamily="2" charset="0"/>
              </a:rPr>
              <a:t> model – a model that actively incorporates measurements. Also good for a few days into the future.</a:t>
            </a:r>
          </a:p>
          <a:p>
            <a:pPr marL="800100" lvl="1" indent="-342900" fontAlgn="base">
              <a:spcBef>
                <a:spcPts val="1400"/>
              </a:spcBef>
              <a:buFont typeface="Courier New" panose="02070309020205020404" pitchFamily="49" charset="0"/>
              <a:buChar char="o"/>
            </a:pPr>
            <a:r>
              <a:rPr lang="en-US" sz="2200" b="1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Global Climate Models </a:t>
            </a:r>
            <a:r>
              <a:rPr lang="en-US" sz="2200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(GCMs) project farther into the future. Accuracy is not good past a week or two, but we hope the statistics are reliable.</a:t>
            </a:r>
            <a:endParaRPr lang="en-US" sz="2200" b="0" i="0" u="none" strike="noStrike" dirty="0">
              <a:solidFill>
                <a:srgbClr val="1E4E7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30B0CE-9184-634A-BC7A-ABF523F7991A}"/>
              </a:ext>
            </a:extLst>
          </p:cNvPr>
          <p:cNvSpPr/>
          <p:nvPr/>
        </p:nvSpPr>
        <p:spPr>
          <a:xfrm>
            <a:off x="10094976" y="2851940"/>
            <a:ext cx="243840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4A1819-BAED-6447-A4A3-46565D5BF6D4}"/>
              </a:ext>
            </a:extLst>
          </p:cNvPr>
          <p:cNvSpPr/>
          <p:nvPr/>
        </p:nvSpPr>
        <p:spPr>
          <a:xfrm>
            <a:off x="5285232" y="1359408"/>
            <a:ext cx="243840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up lists by appending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E305-5962-CC46-B312-BD227151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80" y="1427019"/>
            <a:ext cx="4226052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9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up lists by appending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C4CBC-C707-6A47-9D8E-FD401AC54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97"/>
          <a:stretch/>
        </p:blipFill>
        <p:spPr>
          <a:xfrm>
            <a:off x="1671860" y="914400"/>
            <a:ext cx="9554383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loop prints stuff out, but doesn’t save anything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42449-F8C3-1C4E-82EA-E9FD921F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84" y="699797"/>
            <a:ext cx="10133879" cy="55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6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1154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loop prints stuff out </a:t>
            </a:r>
            <a:r>
              <a:rPr lang="en-US" sz="2400" b="1" i="1" dirty="0"/>
              <a:t>and</a:t>
            </a:r>
            <a:r>
              <a:rPr lang="en-US" sz="2400" b="1" dirty="0"/>
              <a:t> saves it in a list by appending!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BB629-DBDA-804B-93DB-4F2C4F07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8" y="638160"/>
            <a:ext cx="9414164" cy="61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9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1154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loop prints stuff out </a:t>
            </a:r>
            <a:r>
              <a:rPr lang="en-US" sz="2400" b="1" i="1" dirty="0"/>
              <a:t>and</a:t>
            </a:r>
            <a:r>
              <a:rPr lang="en-US" sz="2400" b="1" dirty="0"/>
              <a:t> saves it in a list by appending!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BB629-DBDA-804B-93DB-4F2C4F07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8" y="638160"/>
            <a:ext cx="9414164" cy="6123777"/>
          </a:xfrm>
          <a:prstGeom prst="rect">
            <a:avLst/>
          </a:prstGeom>
        </p:spPr>
      </p:pic>
      <p:sp>
        <p:nvSpPr>
          <p:cNvPr id="2" name="Donut 1">
            <a:extLst>
              <a:ext uri="{FF2B5EF4-FFF2-40B4-BE49-F238E27FC236}">
                <a16:creationId xmlns:a16="http://schemas.microsoft.com/office/drawing/2014/main" id="{2ABE35C9-DD96-694B-BD65-52212EF0CCDC}"/>
              </a:ext>
            </a:extLst>
          </p:cNvPr>
          <p:cNvSpPr/>
          <p:nvPr/>
        </p:nvSpPr>
        <p:spPr>
          <a:xfrm>
            <a:off x="1149927" y="3200401"/>
            <a:ext cx="6012873" cy="651163"/>
          </a:xfrm>
          <a:prstGeom prst="donu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Emergency exits (from a loop)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39ED1-69E6-5447-903F-1C11C05C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3" y="1662545"/>
            <a:ext cx="10941913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an emergency exit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A266E-197B-AF41-8E03-08888DBA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07" y="538640"/>
            <a:ext cx="7199565" cy="6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9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learning goals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B115B-264A-B74D-BDD9-07249B00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16" y="2133599"/>
            <a:ext cx="8373453" cy="19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Principle of radiative balance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7A7B0-04E7-1245-9258-65C46E239323}"/>
              </a:ext>
            </a:extLst>
          </p:cNvPr>
          <p:cNvSpPr/>
          <p:nvPr/>
        </p:nvSpPr>
        <p:spPr>
          <a:xfrm>
            <a:off x="231648" y="4334101"/>
            <a:ext cx="467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phet.colorado.edu</a:t>
            </a:r>
            <a:r>
              <a:rPr lang="en-US" sz="1000" dirty="0"/>
              <a:t>/sims/</a:t>
            </a:r>
            <a:r>
              <a:rPr lang="en-US" sz="1000" dirty="0" err="1"/>
              <a:t>cheerpj</a:t>
            </a:r>
            <a:r>
              <a:rPr lang="en-US" sz="1000" dirty="0"/>
              <a:t>/greenhouse/latest/</a:t>
            </a:r>
            <a:r>
              <a:rPr lang="en-US" sz="1000" dirty="0" err="1"/>
              <a:t>greenhouse.html?simulation</a:t>
            </a:r>
            <a:r>
              <a:rPr lang="en-US" sz="1000" dirty="0"/>
              <a:t>=greenhouse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" y="1254145"/>
            <a:ext cx="4794504" cy="2820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45B4A-5F96-F442-9896-395DC684A7E0}"/>
                  </a:ext>
                </a:extLst>
              </p:cNvPr>
              <p:cNvSpPr txBox="1"/>
              <p:nvPr/>
            </p:nvSpPr>
            <p:spPr>
              <a:xfrm>
                <a:off x="5181600" y="1213531"/>
                <a:ext cx="70104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Yellow photons represent </a:t>
                </a:r>
                <a:r>
                  <a:rPr lang="en-US" sz="2400" b="1" dirty="0"/>
                  <a:t>shortwave radiation </a:t>
                </a:r>
                <a:r>
                  <a:rPr lang="en-US" sz="2400" dirty="0"/>
                  <a:t>from the sun.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We’ll call the flux of shortwave energy coming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In our model, we’re going to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400" dirty="0"/>
                  <a:t> is a constant (which is a pretty good approximation).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45B4A-5F96-F442-9896-395DC684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213531"/>
                <a:ext cx="7010400" cy="2677656"/>
              </a:xfrm>
              <a:prstGeom prst="rect">
                <a:avLst/>
              </a:prstGeom>
              <a:blipFill>
                <a:blip r:embed="rId4"/>
                <a:stretch>
                  <a:fillRect l="-1447" t="-1887" r="-542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07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Principle of radiative balance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7A7B0-04E7-1245-9258-65C46E239323}"/>
              </a:ext>
            </a:extLst>
          </p:cNvPr>
          <p:cNvSpPr/>
          <p:nvPr/>
        </p:nvSpPr>
        <p:spPr>
          <a:xfrm>
            <a:off x="231648" y="4334101"/>
            <a:ext cx="467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phet.colorado.edu</a:t>
            </a:r>
            <a:r>
              <a:rPr lang="en-US" sz="1000" dirty="0"/>
              <a:t>/sims/</a:t>
            </a:r>
            <a:r>
              <a:rPr lang="en-US" sz="1000" dirty="0" err="1"/>
              <a:t>cheerpj</a:t>
            </a:r>
            <a:r>
              <a:rPr lang="en-US" sz="1000" dirty="0"/>
              <a:t>/greenhouse/latest/</a:t>
            </a:r>
            <a:r>
              <a:rPr lang="en-US" sz="1000" dirty="0" err="1"/>
              <a:t>greenhouse.html?simulation</a:t>
            </a:r>
            <a:r>
              <a:rPr lang="en-US" sz="1000" dirty="0"/>
              <a:t>=greenhouse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" y="1254145"/>
            <a:ext cx="4794504" cy="2820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45B4A-5F96-F442-9896-395DC684A7E0}"/>
                  </a:ext>
                </a:extLst>
              </p:cNvPr>
              <p:cNvSpPr txBox="1"/>
              <p:nvPr/>
            </p:nvSpPr>
            <p:spPr>
              <a:xfrm>
                <a:off x="5181600" y="1117836"/>
                <a:ext cx="7010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Red photons represent </a:t>
                </a:r>
                <a:r>
                  <a:rPr lang="en-US" sz="2400" b="1" dirty="0"/>
                  <a:t>longwave radiation</a:t>
                </a:r>
                <a:r>
                  <a:rPr lang="en-US" sz="2400" dirty="0"/>
                  <a:t> emitted by Earth’s surface (also by the atmosphere, your hands, any solid object)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r>
                  <a:rPr lang="en-US" sz="2400" dirty="0"/>
                  <a:t>We’ll call the longwave energy going out to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𝒍𝒘</m:t>
                        </m:r>
                      </m:sub>
                    </m:sSub>
                  </m:oMath>
                </a14:m>
                <a:r>
                  <a:rPr lang="en-US" sz="2400" dirty="0"/>
                  <a:t> is a strong function of Earth’s temperature: The </a:t>
                </a:r>
                <a:r>
                  <a:rPr lang="en-US" sz="2400" b="1" dirty="0"/>
                  <a:t>hotter</a:t>
                </a:r>
                <a:r>
                  <a:rPr lang="en-US" sz="2400" dirty="0"/>
                  <a:t> the surface of the earth, the bigger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𝒍𝒘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45B4A-5F96-F442-9896-395DC684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117836"/>
                <a:ext cx="7010400" cy="3046988"/>
              </a:xfrm>
              <a:prstGeom prst="rect">
                <a:avLst/>
              </a:prstGeom>
              <a:blipFill>
                <a:blip r:embed="rId4"/>
                <a:stretch>
                  <a:fillRect l="-1447" t="-1245" r="-904" b="-3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5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Principle of radiative balance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7A7B0-04E7-1245-9258-65C46E239323}"/>
              </a:ext>
            </a:extLst>
          </p:cNvPr>
          <p:cNvSpPr/>
          <p:nvPr/>
        </p:nvSpPr>
        <p:spPr>
          <a:xfrm>
            <a:off x="231648" y="4334101"/>
            <a:ext cx="4677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phet.colorado.edu</a:t>
            </a:r>
            <a:r>
              <a:rPr lang="en-US" sz="1000" dirty="0"/>
              <a:t>/sims/</a:t>
            </a:r>
            <a:r>
              <a:rPr lang="en-US" sz="1000" dirty="0" err="1"/>
              <a:t>cheerpj</a:t>
            </a:r>
            <a:r>
              <a:rPr lang="en-US" sz="1000" dirty="0"/>
              <a:t>/greenhouse/latest/</a:t>
            </a:r>
            <a:r>
              <a:rPr lang="en-US" sz="1000" dirty="0" err="1"/>
              <a:t>greenhouse.html?simulation</a:t>
            </a:r>
            <a:r>
              <a:rPr lang="en-US" sz="1000" dirty="0"/>
              <a:t>=greenhouse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" y="1254145"/>
            <a:ext cx="4794504" cy="2820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45B4A-5F96-F442-9896-395DC684A7E0}"/>
                  </a:ext>
                </a:extLst>
              </p:cNvPr>
              <p:cNvSpPr txBox="1"/>
              <p:nvPr/>
            </p:nvSpPr>
            <p:spPr>
              <a:xfrm>
                <a:off x="5181600" y="1206017"/>
                <a:ext cx="672388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Principle of radiative balance</a:t>
                </a:r>
                <a:r>
                  <a:rPr lang="en-US" sz="2400" dirty="0"/>
                  <a:t> says that when Earth is in steady state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Our algorithm will be: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400" dirty="0"/>
                  <a:t>&gt;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𝒍𝒘</m:t>
                        </m:r>
                      </m:sub>
                    </m:sSub>
                  </m:oMath>
                </a14:m>
                <a:r>
                  <a:rPr lang="en-US" sz="2400" dirty="0"/>
                  <a:t> ==&gt; Make the earth </a:t>
                </a:r>
                <a:r>
                  <a:rPr lang="en-US" sz="2400" b="1" dirty="0"/>
                  <a:t>heat up</a:t>
                </a: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2400" dirty="0"/>
                  <a:t>&lt;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𝒍𝒘</m:t>
                        </m:r>
                      </m:sub>
                    </m:sSub>
                  </m:oMath>
                </a14:m>
                <a:r>
                  <a:rPr lang="en-US" sz="2400" dirty="0"/>
                  <a:t> ==&gt; Make the earth </a:t>
                </a:r>
                <a:r>
                  <a:rPr lang="en-US" sz="2400" b="1" dirty="0"/>
                  <a:t>cool down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r>
                  <a:rPr lang="en-US" sz="2400" dirty="0"/>
                  <a:t>To do that, we’ll need some coding techniques.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445B4A-5F96-F442-9896-395DC684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206017"/>
                <a:ext cx="6723888" cy="4154984"/>
              </a:xfrm>
              <a:prstGeom prst="rect">
                <a:avLst/>
              </a:prstGeom>
              <a:blipFill>
                <a:blip r:embed="rId4"/>
                <a:stretch>
                  <a:fillRect l="-1509" t="-1223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“If” blocks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CAA63-6C05-534F-9D1E-3329F3E6F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6"/>
          <a:stretch/>
        </p:blipFill>
        <p:spPr>
          <a:xfrm>
            <a:off x="1619118" y="1413164"/>
            <a:ext cx="8544100" cy="38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1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an “If”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4FC5A-6062-F44C-BC5B-3D9ECE1C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79" y="1265229"/>
            <a:ext cx="9732781" cy="39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8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“While”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687F6-71BE-2948-800D-1B6F6CA8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2" y="752803"/>
            <a:ext cx="9877598" cy="53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a “While” loop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16000-A39E-2149-8496-50FB0941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49" y="957684"/>
            <a:ext cx="8914678" cy="48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up lists by appending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E305-5962-CC46-B312-BD227151C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76"/>
          <a:stretch/>
        </p:blipFill>
        <p:spPr>
          <a:xfrm>
            <a:off x="3167080" y="1427019"/>
            <a:ext cx="4226052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0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446</Words>
  <Application>Microsoft Macintosh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13</cp:revision>
  <dcterms:created xsi:type="dcterms:W3CDTF">2021-09-07T14:45:01Z</dcterms:created>
  <dcterms:modified xsi:type="dcterms:W3CDTF">2022-08-20T01:14:31Z</dcterms:modified>
</cp:coreProperties>
</file>