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5" r:id="rId3"/>
    <p:sldId id="278" r:id="rId4"/>
    <p:sldId id="277" r:id="rId5"/>
    <p:sldId id="273" r:id="rId6"/>
    <p:sldId id="274" r:id="rId7"/>
    <p:sldId id="283" r:id="rId8"/>
    <p:sldId id="284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5958"/>
  </p:normalViewPr>
  <p:slideViewPr>
    <p:cSldViewPr snapToGrid="0" snapToObjects="1">
      <p:cViewPr varScale="1">
        <p:scale>
          <a:sx n="112" d="100"/>
          <a:sy n="112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465-0999-1943-84E3-301AC209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9119-28A3-0043-A10E-0F283268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F9C9-DBBF-B447-B522-E097DFF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36D0-628E-4E41-92B8-F54DFD19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22FB-EEBD-8B42-836A-A6534627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F5A-2D01-E344-A5CF-650A7DDA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CD9B-B4C2-7140-A992-5D9C17AC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400C-D9E6-9C4E-99FF-51F1932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32FD-1800-B246-948F-8C33BB6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D68D-5DF0-F84E-AB78-A13D6463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834D9-0820-1F44-94B3-BC2DA6C75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B684-CC9D-3544-A730-BBC27635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30F-91D2-7B4F-A795-C5CD3B0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3FFD-C23A-0A47-ACCB-AAEF1C2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C73-D2B5-5842-99EF-3382F86E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BF4-6F64-9F4E-B6F5-EFCE9D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C8F6-2FEC-B64C-A5EB-916D81B6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A5D1-E159-9749-A430-FA26371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339A-1F8C-194C-9709-75C2C73D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0F84-F672-4548-AA5B-31B216B7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3BA-B8AE-8D44-885D-9DA7E6FD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2129-6FAA-534B-B007-4B149DB5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AE81-02D0-8B46-BF6B-94C8F3C6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5983-480A-2849-90A3-BF2B5BD0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37F2-919E-7345-A995-98840B59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8288-C6EB-3048-8441-79A43B9A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8B2A-8718-1041-A9B8-A74334BB6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DF96-3975-2B4C-97BD-BC5CEC26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7E2C-98C1-3D46-B552-E05C06E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DE3B-0F61-024E-B3C2-F6EE792C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B704-8CF0-C34F-ACFD-60AC186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DCD-6D6A-2A45-86C2-09BB4126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846A-0615-5F4A-B35C-6B3EC949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8D24-72FB-F44E-B5F0-A7C0EC0C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5079-B4B8-554B-8E60-D7D8FD46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0FBF-23DA-004F-B215-CF533926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E991F-7AE9-9249-896D-980C76B8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872C6-C40E-684C-B568-25683401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5FFE-F184-754F-9B68-D8EBBFA4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BED-22C9-984B-B6A8-57270F1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9EF2B-4B68-0B4A-AF02-44010319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6475-3224-6C4B-8355-DF950A22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DEF9-AFF4-E84B-A95E-E01978AA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D1177-C281-D342-90DD-C3D4260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B6CB-D3EF-0442-81B5-6A6C15A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EE79-BDBE-9B4E-B31D-B12F8D6E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D60E-C7EE-B84A-A9A6-C20D01D4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70A9-97D8-9745-8200-966C8466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8C5D-5DDB-E844-A6CC-5DA59CEB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BB8-92B6-BC4E-BF27-B405256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0B47-FA10-2948-AF70-C41ACF40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28F2-2B93-514E-B960-D946E8DA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BDE7-79BB-894E-83BF-61F4359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53049-9A4B-9E49-A349-602A09B0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B9A9-4A76-0247-96DC-8CB0EB1B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9164-4BC1-124D-844B-0BDA425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4B91-76C4-4947-9ED2-50520C90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796A9-BBF4-6743-AA7F-3DEBBF9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2B78C-DC01-1840-A44F-7E5EB2C4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45AD-D5B5-834F-8620-45EEC75F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A4A4-C406-5942-8CA7-673D9A40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48EB-8E81-304D-A006-F8BF9379A065}" type="datetimeFigureOut">
              <a:rPr lang="en-US" smtClean="0"/>
              <a:t>9/9/22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BDE3-F68C-CA47-B927-BBC0A6A8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4A-B34F-EF42-AC2E-D7C8846E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Little CGI learning goals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B115B-264A-B74D-BDD9-07249B00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16" y="2133599"/>
            <a:ext cx="8373453" cy="19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algorithm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F42A3-D120-714D-85FA-0556BDEC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00" y="3265931"/>
            <a:ext cx="4876800" cy="1614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2E1EC6-7041-A745-978B-540966965A36}"/>
              </a:ext>
            </a:extLst>
          </p:cNvPr>
          <p:cNvSpPr txBox="1"/>
          <p:nvPr/>
        </p:nvSpPr>
        <p:spPr>
          <a:xfrm>
            <a:off x="2764100" y="904796"/>
            <a:ext cx="6234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&gt; OLR, Earth will heat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&lt; OLR, Earth will cool down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6E8A50F-B711-0744-93B3-3959BF6FB557}"/>
              </a:ext>
            </a:extLst>
          </p:cNvPr>
          <p:cNvSpPr/>
          <p:nvPr/>
        </p:nvSpPr>
        <p:spPr>
          <a:xfrm>
            <a:off x="4862285" y="2097098"/>
            <a:ext cx="754743" cy="1030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F9103FB-08AD-4A40-93E1-273EF7FFF380}"/>
              </a:ext>
            </a:extLst>
          </p:cNvPr>
          <p:cNvSpPr/>
          <p:nvPr/>
        </p:nvSpPr>
        <p:spPr>
          <a:xfrm rot="5400000">
            <a:off x="7202276" y="4205950"/>
            <a:ext cx="228167" cy="64907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12581-6C52-BF45-BD24-118FEC1408CB}"/>
              </a:ext>
            </a:extLst>
          </p:cNvPr>
          <p:cNvSpPr txBox="1"/>
          <p:nvPr/>
        </p:nvSpPr>
        <p:spPr>
          <a:xfrm>
            <a:off x="6662058" y="4868852"/>
            <a:ext cx="2467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step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BB44B-0624-A84A-8633-B738D0509FA9}"/>
              </a:ext>
            </a:extLst>
          </p:cNvPr>
          <p:cNvSpPr txBox="1"/>
          <p:nvPr/>
        </p:nvSpPr>
        <p:spPr>
          <a:xfrm>
            <a:off x="1807028" y="5785829"/>
            <a:ext cx="76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look at the code …</a:t>
            </a:r>
          </a:p>
        </p:txBody>
      </p:sp>
    </p:spTree>
    <p:extLst>
      <p:ext uri="{BB962C8B-B14F-4D97-AF65-F5344CB8AC3E}">
        <p14:creationId xmlns:p14="http://schemas.microsoft.com/office/powerpoint/2010/main" val="6532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Results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E804B-BCA0-1E42-8793-F1912E94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09" y="1042380"/>
            <a:ext cx="8534400" cy="54699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42EC41-09A3-704B-AF02-6B6BDC848D14}"/>
              </a:ext>
            </a:extLst>
          </p:cNvPr>
          <p:cNvSpPr/>
          <p:nvPr/>
        </p:nvSpPr>
        <p:spPr>
          <a:xfrm>
            <a:off x="8461829" y="2300014"/>
            <a:ext cx="2699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Goldilocks: Temperature at which ASR = OLR</a:t>
            </a:r>
          </a:p>
        </p:txBody>
      </p:sp>
    </p:spTree>
    <p:extLst>
      <p:ext uri="{BB962C8B-B14F-4D97-AF65-F5344CB8AC3E}">
        <p14:creationId xmlns:p14="http://schemas.microsoft.com/office/powerpoint/2010/main" val="352768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Climate sensitivity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E804B-BCA0-1E42-8793-F1912E94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1" y="3543738"/>
            <a:ext cx="5171048" cy="33142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8C7B05-720A-1346-AA07-B2080C32D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6"/>
          <a:stretch/>
        </p:blipFill>
        <p:spPr>
          <a:xfrm>
            <a:off x="367772" y="461665"/>
            <a:ext cx="10222470" cy="261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80C64-575C-2944-855B-BFBD541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3"/>
          <a:stretch/>
        </p:blipFill>
        <p:spPr>
          <a:xfrm>
            <a:off x="5868750" y="3082073"/>
            <a:ext cx="4584492" cy="3314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5E8799-9E88-FC4E-8BAA-2080F711866F}"/>
              </a:ext>
            </a:extLst>
          </p:cNvPr>
          <p:cNvSpPr txBox="1"/>
          <p:nvPr/>
        </p:nvSpPr>
        <p:spPr>
          <a:xfrm>
            <a:off x="10268262" y="3657600"/>
            <a:ext cx="1693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albedo or higher?</a:t>
            </a:r>
          </a:p>
        </p:txBody>
      </p:sp>
    </p:spTree>
    <p:extLst>
      <p:ext uri="{BB962C8B-B14F-4D97-AF65-F5344CB8AC3E}">
        <p14:creationId xmlns:p14="http://schemas.microsoft.com/office/powerpoint/2010/main" val="55696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277257"/>
            <a:ext cx="8534400" cy="602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</a:t>
            </a:r>
          </a:p>
        </p:txBody>
      </p:sp>
    </p:spTree>
    <p:extLst>
      <p:ext uri="{BB962C8B-B14F-4D97-AF65-F5344CB8AC3E}">
        <p14:creationId xmlns:p14="http://schemas.microsoft.com/office/powerpoint/2010/main" val="388699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277257"/>
            <a:ext cx="8534400" cy="6022774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F34061A-9620-F549-921E-3FAB14A16722}"/>
              </a:ext>
            </a:extLst>
          </p:cNvPr>
          <p:cNvSpPr/>
          <p:nvPr/>
        </p:nvSpPr>
        <p:spPr>
          <a:xfrm>
            <a:off x="1569373" y="3957361"/>
            <a:ext cx="2397135" cy="1564083"/>
          </a:xfrm>
          <a:prstGeom prst="donut">
            <a:avLst>
              <a:gd name="adj" fmla="val 43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7C4969B7-EA6F-6B4B-A2F6-F3E64B3CE164}"/>
              </a:ext>
            </a:extLst>
          </p:cNvPr>
          <p:cNvSpPr/>
          <p:nvPr/>
        </p:nvSpPr>
        <p:spPr>
          <a:xfrm>
            <a:off x="6007084" y="277257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F786D-75A0-EE4A-A967-7FA5A6B37536}"/>
              </a:ext>
            </a:extLst>
          </p:cNvPr>
          <p:cNvSpPr txBox="1"/>
          <p:nvPr/>
        </p:nvSpPr>
        <p:spPr>
          <a:xfrm>
            <a:off x="1453606" y="5884532"/>
            <a:ext cx="877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ASR = Absorbed Shortwave Radiation (incoming energy)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rgbClr val="FFC000"/>
                </a:solidFill>
              </a:rPr>
              <a:t>isi</a:t>
            </a:r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ultraviolet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near-infrared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DAE82-E5E9-5447-ABBE-ECF1CA2840BF}"/>
              </a:ext>
            </a:extLst>
          </p:cNvPr>
          <p:cNvSpPr txBox="1"/>
          <p:nvPr/>
        </p:nvSpPr>
        <p:spPr>
          <a:xfrm>
            <a:off x="8631936" y="643799"/>
            <a:ext cx="3385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OLR = Outgoing Longwave Radiation (outgoing energy)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far-IR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microwave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</a:t>
            </a:r>
          </a:p>
        </p:txBody>
      </p:sp>
    </p:spTree>
    <p:extLst>
      <p:ext uri="{BB962C8B-B14F-4D97-AF65-F5344CB8AC3E}">
        <p14:creationId xmlns:p14="http://schemas.microsoft.com/office/powerpoint/2010/main" val="18918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28" y="277257"/>
            <a:ext cx="8534400" cy="6022774"/>
          </a:xfrm>
          <a:prstGeom prst="rect">
            <a:avLst/>
          </a:prstGeom>
        </p:spPr>
      </p:pic>
      <p:sp>
        <p:nvSpPr>
          <p:cNvPr id="4" name="Donut 3">
            <a:extLst>
              <a:ext uri="{FF2B5EF4-FFF2-40B4-BE49-F238E27FC236}">
                <a16:creationId xmlns:a16="http://schemas.microsoft.com/office/drawing/2014/main" id="{8F34061A-9620-F549-921E-3FAB14A16722}"/>
              </a:ext>
            </a:extLst>
          </p:cNvPr>
          <p:cNvSpPr/>
          <p:nvPr/>
        </p:nvSpPr>
        <p:spPr>
          <a:xfrm>
            <a:off x="1569373" y="3957361"/>
            <a:ext cx="2397135" cy="1564083"/>
          </a:xfrm>
          <a:prstGeom prst="donut">
            <a:avLst>
              <a:gd name="adj" fmla="val 43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Radiative balance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94470-68F7-F44F-924D-7911DCD42A5C}"/>
              </a:ext>
            </a:extLst>
          </p:cNvPr>
          <p:cNvSpPr txBox="1"/>
          <p:nvPr/>
        </p:nvSpPr>
        <p:spPr>
          <a:xfrm>
            <a:off x="8631936" y="2428549"/>
            <a:ext cx="346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algorithm</a:t>
            </a:r>
            <a:r>
              <a:rPr lang="en-US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&gt; OLR, Earth will heat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&lt; OLR, Earth will cool down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8364C-E48B-1149-8E75-B5D4BF57AEA6}"/>
              </a:ext>
            </a:extLst>
          </p:cNvPr>
          <p:cNvSpPr txBox="1"/>
          <p:nvPr/>
        </p:nvSpPr>
        <p:spPr>
          <a:xfrm>
            <a:off x="1453606" y="5884532"/>
            <a:ext cx="8778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ASR = Absorbed Shortwave Radiation (incoming energy)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</a:t>
            </a:r>
            <a:r>
              <a:rPr lang="en-US" sz="2400" dirty="0">
                <a:solidFill>
                  <a:srgbClr val="FFC000"/>
                </a:solidFill>
              </a:rPr>
              <a:t>isi</a:t>
            </a:r>
            <a:r>
              <a:rPr lang="en-US" sz="2400" dirty="0">
                <a:solidFill>
                  <a:srgbClr val="00B050"/>
                </a:solidFill>
              </a:rPr>
              <a:t>b</a:t>
            </a:r>
            <a:r>
              <a:rPr lang="en-US" sz="2400" dirty="0">
                <a:solidFill>
                  <a:srgbClr val="0070C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ultraviolet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near-infrared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A5EC6-0D4B-8F45-9F0B-5F491DCB85F3}"/>
              </a:ext>
            </a:extLst>
          </p:cNvPr>
          <p:cNvSpPr txBox="1"/>
          <p:nvPr/>
        </p:nvSpPr>
        <p:spPr>
          <a:xfrm>
            <a:off x="8631936" y="643799"/>
            <a:ext cx="3385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OLR = Outgoing Longwave Radiation (outgoing energy)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far-IR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3"/>
                </a:solidFill>
              </a:rPr>
              <a:t>microwave</a:t>
            </a:r>
            <a:endParaRPr lang="en-US" sz="2400" dirty="0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7592758F-669A-2240-B696-CC3AD719BCB4}"/>
              </a:ext>
            </a:extLst>
          </p:cNvPr>
          <p:cNvSpPr/>
          <p:nvPr/>
        </p:nvSpPr>
        <p:spPr>
          <a:xfrm>
            <a:off x="6007084" y="277257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06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Shortwave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0" y="710419"/>
            <a:ext cx="7040420" cy="4968464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10043243-104D-9141-864F-D79079669FA5}"/>
              </a:ext>
            </a:extLst>
          </p:cNvPr>
          <p:cNvSpPr/>
          <p:nvPr/>
        </p:nvSpPr>
        <p:spPr>
          <a:xfrm>
            <a:off x="1801602" y="3706389"/>
            <a:ext cx="2397135" cy="1564083"/>
          </a:xfrm>
          <a:prstGeom prst="donut">
            <a:avLst>
              <a:gd name="adj" fmla="val 43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6FA4A-652C-6E4F-A260-DF055510B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8" t="21146" r="52621" b="47339"/>
          <a:stretch/>
        </p:blipFill>
        <p:spPr>
          <a:xfrm>
            <a:off x="3422267" y="1179117"/>
            <a:ext cx="795093" cy="695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DF0AFF-49D6-494B-92D9-18519EA5D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29"/>
          <a:stretch/>
        </p:blipFill>
        <p:spPr>
          <a:xfrm>
            <a:off x="1125564" y="5394567"/>
            <a:ext cx="3749209" cy="15202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923D6-D7DF-074E-9F25-B8E30356D819}"/>
                  </a:ext>
                </a:extLst>
              </p:cNvPr>
              <p:cNvSpPr txBox="1"/>
              <p:nvPr/>
            </p:nvSpPr>
            <p:spPr>
              <a:xfrm>
                <a:off x="7600950" y="8309"/>
                <a:ext cx="4591049" cy="6434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=1367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; factor of 4 because the sun’s rays are spread across the globe, and it’s dark at night. So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342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“albedo” = fraction of shortwave that gets reflected away. Earth usually reflects 30% of incoming solar,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0.3 and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That means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𝑨𝑺𝑹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=342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0.7=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𝟐𝟑𝟗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1923D6-D7DF-074E-9F25-B8E30356D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8309"/>
                <a:ext cx="4591049" cy="6434134"/>
              </a:xfrm>
              <a:prstGeom prst="rect">
                <a:avLst/>
              </a:prstGeom>
              <a:blipFill>
                <a:blip r:embed="rId4"/>
                <a:stretch>
                  <a:fillRect l="-1928" r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nut 11">
            <a:extLst>
              <a:ext uri="{FF2B5EF4-FFF2-40B4-BE49-F238E27FC236}">
                <a16:creationId xmlns:a16="http://schemas.microsoft.com/office/drawing/2014/main" id="{BB4798B6-EDE0-D141-8E32-B69EB815AEA0}"/>
              </a:ext>
            </a:extLst>
          </p:cNvPr>
          <p:cNvSpPr/>
          <p:nvPr/>
        </p:nvSpPr>
        <p:spPr>
          <a:xfrm>
            <a:off x="2621245" y="805486"/>
            <a:ext cx="2397135" cy="1564083"/>
          </a:xfrm>
          <a:prstGeom prst="donut">
            <a:avLst>
              <a:gd name="adj" fmla="val 432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3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Longwave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0" y="710419"/>
            <a:ext cx="7040420" cy="4968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6FA4A-652C-6E4F-A260-DF055510B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8" t="21146" r="52621" b="47339"/>
          <a:stretch/>
        </p:blipFill>
        <p:spPr>
          <a:xfrm>
            <a:off x="3646278" y="1083560"/>
            <a:ext cx="424950" cy="371831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D81023CD-F2DF-DF48-9CF6-B55DCEDFB2FA}"/>
              </a:ext>
            </a:extLst>
          </p:cNvPr>
          <p:cNvSpPr/>
          <p:nvPr/>
        </p:nvSpPr>
        <p:spPr>
          <a:xfrm>
            <a:off x="4364736" y="3429000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DD983C2-A02C-B649-A476-CA75F03D093D}"/>
              </a:ext>
            </a:extLst>
          </p:cNvPr>
          <p:cNvSpPr/>
          <p:nvPr/>
        </p:nvSpPr>
        <p:spPr>
          <a:xfrm>
            <a:off x="5696015" y="461665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94EA6-28C6-3F45-8CC3-BDA9E53B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74" y="84846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/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Stefan-Boltzmann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at Earth’s pre-industrial temperature of </a:t>
                </a:r>
                <a:r>
                  <a:rPr lang="en-US" sz="2400" b="1" dirty="0"/>
                  <a:t>287.8 K</a:t>
                </a:r>
                <a:r>
                  <a:rPr lang="en-US" sz="2400" dirty="0"/>
                  <a:t>, what was the OLR?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blipFill>
                <a:blip r:embed="rId5"/>
                <a:stretch>
                  <a:fillRect l="-2312" r="-3757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DE5F5-CE94-102B-D4DE-DACD55248AE0}"/>
                  </a:ext>
                </a:extLst>
              </p:cNvPr>
              <p:cNvSpPr txBox="1"/>
              <p:nvPr/>
            </p:nvSpPr>
            <p:spPr>
              <a:xfrm>
                <a:off x="1312926" y="5652451"/>
                <a:ext cx="61036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*That’s 14.8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, or </a:t>
                </a:r>
                <a:r>
                  <a:rPr lang="en-US" sz="2400" b="1" dirty="0"/>
                  <a:t>58.6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℉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EDE5F5-CE94-102B-D4DE-DACD55248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926" y="5652451"/>
                <a:ext cx="6103620" cy="461665"/>
              </a:xfrm>
              <a:prstGeom prst="rect">
                <a:avLst/>
              </a:prstGeom>
              <a:blipFill>
                <a:blip r:embed="rId6"/>
                <a:stretch>
                  <a:fillRect l="-145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047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Longwave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0" y="710419"/>
            <a:ext cx="7040420" cy="4968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6FA4A-652C-6E4F-A260-DF055510B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8" t="21146" r="52621" b="47339"/>
          <a:stretch/>
        </p:blipFill>
        <p:spPr>
          <a:xfrm>
            <a:off x="3646278" y="1083560"/>
            <a:ext cx="424950" cy="371831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D81023CD-F2DF-DF48-9CF6-B55DCEDFB2FA}"/>
              </a:ext>
            </a:extLst>
          </p:cNvPr>
          <p:cNvSpPr/>
          <p:nvPr/>
        </p:nvSpPr>
        <p:spPr>
          <a:xfrm>
            <a:off x="4364736" y="3429000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DD983C2-A02C-B649-A476-CA75F03D093D}"/>
              </a:ext>
            </a:extLst>
          </p:cNvPr>
          <p:cNvSpPr/>
          <p:nvPr/>
        </p:nvSpPr>
        <p:spPr>
          <a:xfrm>
            <a:off x="5696015" y="461665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94EA6-28C6-3F45-8CC3-BDA9E53B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74" y="84846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/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Stefan-Boltzmann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at Earth’s pre-industrial temperature of </a:t>
                </a:r>
                <a:r>
                  <a:rPr lang="en-US" sz="2400" b="1" dirty="0"/>
                  <a:t>287.8 K</a:t>
                </a:r>
                <a:r>
                  <a:rPr lang="en-US" sz="2400" dirty="0"/>
                  <a:t>, what was the OLR?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blipFill>
                <a:blip r:embed="rId5"/>
                <a:stretch>
                  <a:fillRect l="-2312" r="-3757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0AE917F3-B8B6-EB2D-5FC8-E218BF270923}"/>
              </a:ext>
            </a:extLst>
          </p:cNvPr>
          <p:cNvSpPr/>
          <p:nvPr/>
        </p:nvSpPr>
        <p:spPr>
          <a:xfrm>
            <a:off x="6096000" y="5886450"/>
            <a:ext cx="1173480" cy="4229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D6501-BF82-B4CE-A216-44FEB6A34C17}"/>
                  </a:ext>
                </a:extLst>
              </p:cNvPr>
              <p:cNvSpPr txBox="1"/>
              <p:nvPr/>
            </p:nvSpPr>
            <p:spPr>
              <a:xfrm>
                <a:off x="262890" y="5639410"/>
                <a:ext cx="61036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𝟐𝟑𝟗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𝟐𝟑𝟗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𝑨𝑺𝑹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𝑶𝑳𝑹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Radiative balance!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D6501-BF82-B4CE-A216-44FEB6A3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" y="5639410"/>
                <a:ext cx="6103620" cy="1200329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9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Longwave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C7F05-C6E9-5D4C-865A-42F9C885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0" y="710419"/>
            <a:ext cx="7040420" cy="4968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B6FA4A-652C-6E4F-A260-DF055510B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8" t="21146" r="52621" b="47339"/>
          <a:stretch/>
        </p:blipFill>
        <p:spPr>
          <a:xfrm>
            <a:off x="3646278" y="1083560"/>
            <a:ext cx="424950" cy="371831"/>
          </a:xfrm>
          <a:prstGeom prst="rect">
            <a:avLst/>
          </a:prstGeom>
        </p:spPr>
      </p:pic>
      <p:sp>
        <p:nvSpPr>
          <p:cNvPr id="10" name="Donut 9">
            <a:extLst>
              <a:ext uri="{FF2B5EF4-FFF2-40B4-BE49-F238E27FC236}">
                <a16:creationId xmlns:a16="http://schemas.microsoft.com/office/drawing/2014/main" id="{D81023CD-F2DF-DF48-9CF6-B55DCEDFB2FA}"/>
              </a:ext>
            </a:extLst>
          </p:cNvPr>
          <p:cNvSpPr/>
          <p:nvPr/>
        </p:nvSpPr>
        <p:spPr>
          <a:xfrm>
            <a:off x="4364736" y="3429000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9DD983C2-A02C-B649-A476-CA75F03D093D}"/>
              </a:ext>
            </a:extLst>
          </p:cNvPr>
          <p:cNvSpPr/>
          <p:nvPr/>
        </p:nvSpPr>
        <p:spPr>
          <a:xfrm>
            <a:off x="5696015" y="461665"/>
            <a:ext cx="2397135" cy="1564083"/>
          </a:xfrm>
          <a:prstGeom prst="donut">
            <a:avLst>
              <a:gd name="adj" fmla="val 432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B94EA6-28C6-3F45-8CC3-BDA9E53B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174" y="84846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/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Stefan-Boltzmann constant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if Earth were </a:t>
                </a:r>
                <a:r>
                  <a:rPr lang="en-US" sz="2400" b="1" dirty="0"/>
                  <a:t>cooler</a:t>
                </a:r>
                <a:r>
                  <a:rPr lang="en-US" sz="2400" dirty="0"/>
                  <a:t> than that – say  </a:t>
                </a:r>
                <a:r>
                  <a:rPr lang="en-US" sz="2400" b="1" dirty="0"/>
                  <a:t>200.0 K</a:t>
                </a:r>
                <a:r>
                  <a:rPr lang="en-US" sz="2400" dirty="0"/>
                  <a:t>, what is the OLR?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𝑂𝐿𝑅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4C0A8F-36D8-AE43-9A4D-D6206ED57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541" y="886333"/>
                <a:ext cx="4389280" cy="5580502"/>
              </a:xfrm>
              <a:prstGeom prst="rect">
                <a:avLst/>
              </a:prstGeom>
              <a:blipFill>
                <a:blip r:embed="rId5"/>
                <a:stretch>
                  <a:fillRect l="-2312" r="-578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D6501-BF82-B4CE-A216-44FEB6A34C17}"/>
                  </a:ext>
                </a:extLst>
              </p:cNvPr>
              <p:cNvSpPr txBox="1"/>
              <p:nvPr/>
            </p:nvSpPr>
            <p:spPr>
              <a:xfrm>
                <a:off x="257556" y="5638856"/>
                <a:ext cx="61036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𝟐𝟑𝟗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𝟓𝟔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𝑨𝑺𝑹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𝑶𝑳𝑹</m:t>
                      </m:r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We’re not in radiative balance!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ED6501-BF82-B4CE-A216-44FEB6A3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6" y="5638856"/>
                <a:ext cx="6103620" cy="1200329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DCF84AAF-6DF3-6A13-746B-BCF00F888F3C}"/>
              </a:ext>
            </a:extLst>
          </p:cNvPr>
          <p:cNvSpPr/>
          <p:nvPr/>
        </p:nvSpPr>
        <p:spPr>
          <a:xfrm>
            <a:off x="6096000" y="5886450"/>
            <a:ext cx="1173480" cy="4229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Basic “Simple Radiative Balance” (SRB) algorithm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F42A3-D120-714D-85FA-0556BDEC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100" y="3265931"/>
            <a:ext cx="4876800" cy="1614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2E1EC6-7041-A745-978B-540966965A36}"/>
              </a:ext>
            </a:extLst>
          </p:cNvPr>
          <p:cNvSpPr txBox="1"/>
          <p:nvPr/>
        </p:nvSpPr>
        <p:spPr>
          <a:xfrm>
            <a:off x="2764100" y="904796"/>
            <a:ext cx="6234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&gt; OLR, Earth will heat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&lt; OLR, Earth will cool down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6E8A50F-B711-0744-93B3-3959BF6FB557}"/>
              </a:ext>
            </a:extLst>
          </p:cNvPr>
          <p:cNvSpPr/>
          <p:nvPr/>
        </p:nvSpPr>
        <p:spPr>
          <a:xfrm>
            <a:off x="4862285" y="2097098"/>
            <a:ext cx="754743" cy="1030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0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428</Words>
  <Application>Microsoft Macintosh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18</cp:revision>
  <dcterms:created xsi:type="dcterms:W3CDTF">2021-09-08T17:18:14Z</dcterms:created>
  <dcterms:modified xsi:type="dcterms:W3CDTF">2022-09-09T17:42:07Z</dcterms:modified>
</cp:coreProperties>
</file>