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3" r:id="rId2"/>
    <p:sldId id="354" r:id="rId3"/>
    <p:sldId id="364" r:id="rId4"/>
    <p:sldId id="365" r:id="rId5"/>
    <p:sldId id="363" r:id="rId6"/>
    <p:sldId id="355" r:id="rId7"/>
    <p:sldId id="366" r:id="rId8"/>
    <p:sldId id="367" r:id="rId9"/>
    <p:sldId id="368" r:id="rId10"/>
    <p:sldId id="369" r:id="rId11"/>
    <p:sldId id="356" r:id="rId12"/>
    <p:sldId id="357" r:id="rId13"/>
    <p:sldId id="370" r:id="rId14"/>
    <p:sldId id="371" r:id="rId15"/>
    <p:sldId id="372" r:id="rId16"/>
    <p:sldId id="373" r:id="rId17"/>
    <p:sldId id="374" r:id="rId18"/>
    <p:sldId id="375" r:id="rId19"/>
    <p:sldId id="3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12"/>
  </p:normalViewPr>
  <p:slideViewPr>
    <p:cSldViewPr snapToGrid="0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7502-C78D-18C6-29B5-E0053638E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EC84D-FA6C-7B55-6568-C9E57D0A3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4C51-8B9F-9769-A424-FC64DFAD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2C60-B0E5-EDB4-9084-B2C7A39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73BF-1FA8-637E-A20D-DF9A726B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99F6-55AD-AD36-8F6B-BB09B94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5A2EC-E61C-F4B7-A9B9-380591B88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426-D336-9D36-4641-195985E7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C94A-58BC-9C47-6A57-B0D79F8C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DB44-BFB4-9959-0B49-17BD6336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7014F-3101-DBE9-AA93-ED94F3E56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E41C4-CE85-689A-F90E-F509A753C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6EFF-A099-416C-7F24-C90D3B0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9518-94D0-A510-B3AA-F5DF1666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3981-5CFF-DCD1-8A69-0E72C53B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9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7A19-467A-4F02-818E-F7A4C8D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BBADA-9BC9-89F7-BBC0-804CACA8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7E04-6833-F4E2-20FE-26B873F9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A8647-4A7C-F9FB-B894-F2C48B00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C7F1-7814-8014-4D09-EC121BFE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904D-00A8-363D-9E69-F4208040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3416-453F-7910-847C-691058326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9362-5737-F8A3-9019-D73D81ED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04A2-032E-04B4-C71F-603E732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F316-D91F-03C1-8DFD-59453023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E277-F35A-9CE8-9CCA-6972810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58F7-007A-5824-7ACE-BFA31B378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7A2EB-CD10-7AC6-63A9-066CEDEC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1579-1408-4726-DF8C-2B29968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3838-68D5-5DEB-1B31-55DF5EA1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428F-B6CE-9283-F14C-B25C5E1B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AB4C-3DC3-6F65-4845-66C09A54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D17B-A704-F13F-B672-16502F0C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283D-1B0C-CA72-EB92-DBE7E954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DD981-E233-9A84-F09F-03F2026D4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B54D6-DE8E-A517-7655-87DFE12C0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8E9B4-156C-C962-B0ED-CCC3F49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CE0E1-99EC-8854-71A9-D7D15882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6F987-456B-AE7F-A610-14688AC9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9B03-9A3D-E92F-DB4F-051F52BA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DA257-4CE7-9C65-517E-F5DF3DA0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E95BC-E233-63BB-CEC5-5924BC8A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AAC0C-36DC-BFAC-129B-1E60645A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69C24-039F-52E6-43AD-05153E98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97B25-070F-C0C8-EC11-A2503B23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4CBF-CE56-1D87-CB7A-C6A1CF95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EEC9-0380-F2D0-D57C-2AEF0C05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98F6-92AE-FDBB-90E6-7C93119D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BD5C3-4495-BA57-656F-D1C1A48FA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3E6F-4ADF-4157-02E9-844D6B1D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B1A0E-2F12-8CEE-848F-F633030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5FA2D-649A-CEB2-D431-52B3D9FE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E415-951B-2830-46CB-FCF601A2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032F2-0429-DCCA-D691-E39706A35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B27A-2FC4-93FD-4997-7EDCC1A5F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EE5B-9BEB-8A6D-7449-0614BFA3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4F62-74A4-AD8F-1C60-DCEAA0EB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A9335-29B7-7BB5-76D2-278C96A4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4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A4E10-EDF8-4D6F-E724-E92E975B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BC83-CB94-2386-3886-FAF74F430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AC28-0EF3-C683-EEC2-8F0FDA1D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3E92-6BEC-2B42-A5DB-D86B291D08F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AF7B-E26C-C0FF-FF66-6126872F6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41AD-DC19-3DB8-DB8A-6C09635B2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2E73-1405-664C-8BB3-BD0686748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os.org/features/simpler-presentations-of-climate-change?utm_source=EosBuzz&amp;mkt_tok=OTg3LUlHVC01NzIAAAGG5Lr0pJvHv7eXRUe2BEbFKAo9nPmb-MTNWUKmu0HR5yp5Yq4PDAInkGAnAIvf3dSB-06KOumwLuSIiaP0zhuSgbUryA-emIRcJGUg78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1" descr="ar4-fig-spm-5-t.gif">
            <a:extLst>
              <a:ext uri="{FF2B5EF4-FFF2-40B4-BE49-F238E27FC236}">
                <a16:creationId xmlns:a16="http://schemas.microsoft.com/office/drawing/2014/main" id="{97BC504A-3969-0A48-9BF2-4F71C8C8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83" y="923925"/>
            <a:ext cx="7805738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C1AD033E-1180-911F-7264-C959821E5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scale of uncertainties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F02BE-43BC-217A-0574-925DCA0DEA0F}"/>
              </a:ext>
            </a:extLst>
          </p:cNvPr>
          <p:cNvSpPr txBox="1"/>
          <p:nvPr/>
        </p:nvSpPr>
        <p:spPr>
          <a:xfrm>
            <a:off x="8929511" y="2165856"/>
            <a:ext cx="32624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The variation in outcomes due to uncertainty in w</a:t>
            </a:r>
            <a:r>
              <a:rPr lang="en-US" sz="2400" dirty="0">
                <a:latin typeface="+mn-lt"/>
              </a:rPr>
              <a:t>hat </a:t>
            </a:r>
            <a:r>
              <a:rPr lang="en-US" sz="2400" b="1" dirty="0">
                <a:latin typeface="+mn-lt"/>
              </a:rPr>
              <a:t>people decide to do</a:t>
            </a:r>
            <a:r>
              <a:rPr lang="en-US" sz="2400" dirty="0">
                <a:latin typeface="+mn-lt"/>
              </a:rPr>
              <a:t>, (here, B1 … A1FI)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seems to be as big as uncertainties due to the physics of climate prediction.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406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F2CE8-4ECF-9105-B8AB-1B0C0731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representative concentration pathways (RCPs)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DB741-84B8-3F04-ED2C-E68A7FA386A7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0F8-AF26-6F2A-BCFA-5EC786398333}"/>
              </a:ext>
            </a:extLst>
          </p:cNvPr>
          <p:cNvSpPr txBox="1"/>
          <p:nvPr/>
        </p:nvSpPr>
        <p:spPr>
          <a:xfrm>
            <a:off x="7076016" y="2279893"/>
            <a:ext cx="4820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Remember that pre-industrial CO</a:t>
            </a:r>
            <a:r>
              <a:rPr lang="en-US" sz="2400" baseline="-25000" dirty="0"/>
              <a:t>2</a:t>
            </a:r>
            <a:r>
              <a:rPr lang="en-US" sz="2400" dirty="0"/>
              <a:t> was </a:t>
            </a:r>
            <a:r>
              <a:rPr lang="en-US" sz="2400" b="1" dirty="0"/>
              <a:t>290 ppm</a:t>
            </a:r>
            <a:r>
              <a:rPr lang="en-US" sz="2400" dirty="0"/>
              <a:t>, so 2xCO</a:t>
            </a:r>
            <a:r>
              <a:rPr lang="en-US" sz="2400" baseline="-25000" dirty="0"/>
              <a:t>2</a:t>
            </a:r>
            <a:r>
              <a:rPr lang="en-US" sz="2400" dirty="0"/>
              <a:t> is </a:t>
            </a:r>
            <a:r>
              <a:rPr lang="en-US" sz="2400" b="1" dirty="0"/>
              <a:t>580 ppm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7D4C5-56E4-A902-353B-7CE4568802AE}"/>
                  </a:ext>
                </a:extLst>
              </p:cNvPr>
              <p:cNvSpPr txBox="1"/>
              <p:nvPr/>
            </p:nvSpPr>
            <p:spPr>
              <a:xfrm>
                <a:off x="8331200" y="3747111"/>
                <a:ext cx="3565172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about </a:t>
                </a:r>
                <a:r>
                  <a:rPr lang="en-US" sz="2400" b="1" dirty="0">
                    <a:solidFill>
                      <a:schemeClr val="accent4">
                        <a:lumMod val="50000"/>
                      </a:schemeClr>
                    </a:solidFill>
                  </a:rPr>
                  <a:t>RCP6.0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Looks like we’ll hit 580 ppm (and therefore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) in about the year </a:t>
                </a:r>
                <a:r>
                  <a:rPr lang="en-US" sz="2400" b="1" dirty="0"/>
                  <a:t>2070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7D4C5-56E4-A902-353B-7CE45688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3747111"/>
                <a:ext cx="3565172" cy="1938992"/>
              </a:xfrm>
              <a:prstGeom prst="rect">
                <a:avLst/>
              </a:prstGeom>
              <a:blipFill>
                <a:blip r:embed="rId3"/>
                <a:stretch>
                  <a:fillRect l="-2847" t="-2614" r="-1779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17A55DE-710E-B2C6-6311-24B4FBD946C7}"/>
              </a:ext>
            </a:extLst>
          </p:cNvPr>
          <p:cNvGrpSpPr/>
          <p:nvPr/>
        </p:nvGrpSpPr>
        <p:grpSpPr>
          <a:xfrm>
            <a:off x="1704622" y="4127690"/>
            <a:ext cx="4865511" cy="369332"/>
            <a:chOff x="1704622" y="4127690"/>
            <a:chExt cx="4865511" cy="3693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67537B-645D-FFEA-70C1-FF9865C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622" y="4312356"/>
              <a:ext cx="4865511" cy="0"/>
            </a:xfrm>
            <a:prstGeom prst="line">
              <a:avLst/>
            </a:prstGeom>
            <a:ln w="127000">
              <a:solidFill>
                <a:schemeClr val="accent3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12B633-3FA3-CC7A-C8EF-CACF238F78CB}"/>
                </a:ext>
              </a:extLst>
            </p:cNvPr>
            <p:cNvSpPr txBox="1"/>
            <p:nvPr/>
          </p:nvSpPr>
          <p:spPr>
            <a:xfrm>
              <a:off x="1704622" y="4127690"/>
              <a:ext cx="45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580 ppm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E94EF6B-006C-BC09-0DE3-17ABA0CB784D}"/>
              </a:ext>
            </a:extLst>
          </p:cNvPr>
          <p:cNvSpPr/>
          <p:nvPr/>
        </p:nvSpPr>
        <p:spPr>
          <a:xfrm>
            <a:off x="4953805" y="4169223"/>
            <a:ext cx="316089" cy="286266"/>
          </a:xfrm>
          <a:prstGeom prst="ellipse">
            <a:avLst/>
          </a:prstGeom>
          <a:solidFill>
            <a:schemeClr val="accent4">
              <a:lumMod val="50000"/>
              <a:alpha val="4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7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FDCCEDAB-4C8F-47F0-A640-EB6DA929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/>
              <p:nvPr/>
            </p:nvSpPr>
            <p:spPr>
              <a:xfrm>
                <a:off x="8207020" y="4497022"/>
                <a:ext cx="39849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According to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RCP2.6</a:t>
                </a:r>
                <a:r>
                  <a:rPr lang="en-US" sz="2400" dirty="0"/>
                  <a:t>, we never even get to 2xCO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and therefore never get to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. 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20" y="4497022"/>
                <a:ext cx="3984980" cy="1200329"/>
              </a:xfrm>
              <a:prstGeom prst="rect">
                <a:avLst/>
              </a:prstGeom>
              <a:blipFill>
                <a:blip r:embed="rId4"/>
                <a:stretch>
                  <a:fillRect l="-2540" t="-4211" r="-38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7D8A1-92AF-000E-CAE7-44D949A56DD7}"/>
              </a:ext>
            </a:extLst>
          </p:cNvPr>
          <p:cNvGrpSpPr/>
          <p:nvPr/>
        </p:nvGrpSpPr>
        <p:grpSpPr>
          <a:xfrm>
            <a:off x="1704622" y="4127690"/>
            <a:ext cx="4865511" cy="369332"/>
            <a:chOff x="1704622" y="4127690"/>
            <a:chExt cx="4865511" cy="36933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28045E-AC65-4198-9D3C-2AB5D68C3D2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622" y="4312356"/>
              <a:ext cx="4865511" cy="0"/>
            </a:xfrm>
            <a:prstGeom prst="line">
              <a:avLst/>
            </a:prstGeom>
            <a:ln w="127000">
              <a:solidFill>
                <a:schemeClr val="accent3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9B73F0-23A5-CB8F-16D2-EC860D429776}"/>
                </a:ext>
              </a:extLst>
            </p:cNvPr>
            <p:cNvSpPr txBox="1"/>
            <p:nvPr/>
          </p:nvSpPr>
          <p:spPr>
            <a:xfrm>
              <a:off x="1704622" y="4127690"/>
              <a:ext cx="45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580 ppm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86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8045E-AC65-4198-9D3C-2AB5D68C3D23}"/>
              </a:ext>
            </a:extLst>
          </p:cNvPr>
          <p:cNvCxnSpPr/>
          <p:nvPr/>
        </p:nvCxnSpPr>
        <p:spPr>
          <a:xfrm>
            <a:off x="1930400" y="4538133"/>
            <a:ext cx="5565422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F06A-5826-5320-3A96-6AB59B7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EA6D5-5D14-9B04-EDBB-9568B980AAD2}"/>
              </a:ext>
            </a:extLst>
          </p:cNvPr>
          <p:cNvCxnSpPr>
            <a:cxnSpLocks/>
          </p:cNvCxnSpPr>
          <p:nvPr/>
        </p:nvCxnSpPr>
        <p:spPr>
          <a:xfrm>
            <a:off x="1704622" y="4312356"/>
            <a:ext cx="4865511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A0C7F-24A0-ACAD-E22C-8191504DDEE7}"/>
              </a:ext>
            </a:extLst>
          </p:cNvPr>
          <p:cNvSpPr txBox="1"/>
          <p:nvPr/>
        </p:nvSpPr>
        <p:spPr>
          <a:xfrm>
            <a:off x="1704622" y="41276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ppm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B9766-4FDD-E549-4818-EC8A0655D235}"/>
              </a:ext>
            </a:extLst>
          </p:cNvPr>
          <p:cNvSpPr txBox="1"/>
          <p:nvPr/>
        </p:nvSpPr>
        <p:spPr>
          <a:xfrm>
            <a:off x="8071553" y="4574309"/>
            <a:ext cx="4007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i="1" dirty="0"/>
              <a:t>is</a:t>
            </a:r>
            <a:r>
              <a:rPr lang="en-US" sz="2400" dirty="0"/>
              <a:t> the peak temperature predicted by </a:t>
            </a:r>
            <a:r>
              <a:rPr lang="en-US" sz="2400" b="1" dirty="0">
                <a:solidFill>
                  <a:srgbClr val="00B050"/>
                </a:solidFill>
              </a:rPr>
              <a:t>RCP2.6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515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8045E-AC65-4198-9D3C-2AB5D68C3D23}"/>
              </a:ext>
            </a:extLst>
          </p:cNvPr>
          <p:cNvCxnSpPr/>
          <p:nvPr/>
        </p:nvCxnSpPr>
        <p:spPr>
          <a:xfrm>
            <a:off x="1930400" y="4538133"/>
            <a:ext cx="5565422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F06A-5826-5320-3A96-6AB59B7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EA6D5-5D14-9B04-EDBB-9568B980AAD2}"/>
              </a:ext>
            </a:extLst>
          </p:cNvPr>
          <p:cNvCxnSpPr>
            <a:cxnSpLocks/>
          </p:cNvCxnSpPr>
          <p:nvPr/>
        </p:nvCxnSpPr>
        <p:spPr>
          <a:xfrm>
            <a:off x="1704622" y="4312356"/>
            <a:ext cx="4865511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47231-18FE-FC99-4A58-EF4F78014C8A}"/>
              </a:ext>
            </a:extLst>
          </p:cNvPr>
          <p:cNvCxnSpPr>
            <a:cxnSpLocks/>
          </p:cNvCxnSpPr>
          <p:nvPr/>
        </p:nvCxnSpPr>
        <p:spPr>
          <a:xfrm>
            <a:off x="1704622" y="4826001"/>
            <a:ext cx="4865511" cy="0"/>
          </a:xfrm>
          <a:prstGeom prst="line">
            <a:avLst/>
          </a:prstGeom>
          <a:ln w="127000">
            <a:solidFill>
              <a:srgbClr val="92D05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A0C7F-24A0-ACAD-E22C-8191504DDEE7}"/>
              </a:ext>
            </a:extLst>
          </p:cNvPr>
          <p:cNvSpPr txBox="1"/>
          <p:nvPr/>
        </p:nvSpPr>
        <p:spPr>
          <a:xfrm>
            <a:off x="1704622" y="41276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ppm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4DCD9-71F4-798F-4E45-44B5839C0F92}"/>
              </a:ext>
            </a:extLst>
          </p:cNvPr>
          <p:cNvSpPr txBox="1"/>
          <p:nvPr/>
        </p:nvSpPr>
        <p:spPr>
          <a:xfrm>
            <a:off x="1704621" y="4631765"/>
            <a:ext cx="40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420 ppm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B9766-4FDD-E549-4818-EC8A0655D235}"/>
              </a:ext>
            </a:extLst>
          </p:cNvPr>
          <p:cNvSpPr txBox="1"/>
          <p:nvPr/>
        </p:nvSpPr>
        <p:spPr>
          <a:xfrm>
            <a:off x="8071553" y="4574309"/>
            <a:ext cx="4007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i="1" dirty="0"/>
              <a:t>is</a:t>
            </a:r>
            <a:r>
              <a:rPr lang="en-US" sz="2400" dirty="0"/>
              <a:t> the peak temperature predicted by </a:t>
            </a:r>
            <a:r>
              <a:rPr lang="en-US" sz="2400" b="1" dirty="0">
                <a:solidFill>
                  <a:srgbClr val="00B050"/>
                </a:solidFill>
              </a:rPr>
              <a:t>RCP2.6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302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8045E-AC65-4198-9D3C-2AB5D68C3D23}"/>
              </a:ext>
            </a:extLst>
          </p:cNvPr>
          <p:cNvCxnSpPr/>
          <p:nvPr/>
        </p:nvCxnSpPr>
        <p:spPr>
          <a:xfrm>
            <a:off x="1930400" y="4538133"/>
            <a:ext cx="5565422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F06A-5826-5320-3A96-6AB59B7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EA6D5-5D14-9B04-EDBB-9568B980AAD2}"/>
              </a:ext>
            </a:extLst>
          </p:cNvPr>
          <p:cNvCxnSpPr>
            <a:cxnSpLocks/>
          </p:cNvCxnSpPr>
          <p:nvPr/>
        </p:nvCxnSpPr>
        <p:spPr>
          <a:xfrm>
            <a:off x="1704622" y="4312356"/>
            <a:ext cx="4865511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47231-18FE-FC99-4A58-EF4F78014C8A}"/>
              </a:ext>
            </a:extLst>
          </p:cNvPr>
          <p:cNvCxnSpPr>
            <a:cxnSpLocks/>
          </p:cNvCxnSpPr>
          <p:nvPr/>
        </p:nvCxnSpPr>
        <p:spPr>
          <a:xfrm>
            <a:off x="1704622" y="4826001"/>
            <a:ext cx="4865511" cy="0"/>
          </a:xfrm>
          <a:prstGeom prst="line">
            <a:avLst/>
          </a:prstGeom>
          <a:ln w="127000">
            <a:solidFill>
              <a:srgbClr val="92D05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A0C7F-24A0-ACAD-E22C-8191504DDEE7}"/>
              </a:ext>
            </a:extLst>
          </p:cNvPr>
          <p:cNvSpPr txBox="1"/>
          <p:nvPr/>
        </p:nvSpPr>
        <p:spPr>
          <a:xfrm>
            <a:off x="1704622" y="41276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ppm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4DCD9-71F4-798F-4E45-44B5839C0F92}"/>
              </a:ext>
            </a:extLst>
          </p:cNvPr>
          <p:cNvSpPr txBox="1"/>
          <p:nvPr/>
        </p:nvSpPr>
        <p:spPr>
          <a:xfrm>
            <a:off x="1704621" y="4631765"/>
            <a:ext cx="40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420 ppm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/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</a:t>
                </a:r>
                <a:r>
                  <a:rPr lang="en-US" sz="2400" i="1" dirty="0"/>
                  <a:t>is</a:t>
                </a:r>
                <a:r>
                  <a:rPr lang="en-US" sz="2400" dirty="0"/>
                  <a:t> the peak temperature predicted by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RCP2.6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=+1.3℃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blipFill>
                <a:blip r:embed="rId4"/>
                <a:stretch>
                  <a:fillRect l="-2381" t="-292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1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8045E-AC65-4198-9D3C-2AB5D68C3D23}"/>
              </a:ext>
            </a:extLst>
          </p:cNvPr>
          <p:cNvCxnSpPr/>
          <p:nvPr/>
        </p:nvCxnSpPr>
        <p:spPr>
          <a:xfrm>
            <a:off x="1930400" y="4538133"/>
            <a:ext cx="5565422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F06A-5826-5320-3A96-6AB59B7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EA6D5-5D14-9B04-EDBB-9568B980AAD2}"/>
              </a:ext>
            </a:extLst>
          </p:cNvPr>
          <p:cNvCxnSpPr>
            <a:cxnSpLocks/>
          </p:cNvCxnSpPr>
          <p:nvPr/>
        </p:nvCxnSpPr>
        <p:spPr>
          <a:xfrm>
            <a:off x="1704622" y="4312356"/>
            <a:ext cx="4865511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47231-18FE-FC99-4A58-EF4F78014C8A}"/>
              </a:ext>
            </a:extLst>
          </p:cNvPr>
          <p:cNvCxnSpPr>
            <a:cxnSpLocks/>
          </p:cNvCxnSpPr>
          <p:nvPr/>
        </p:nvCxnSpPr>
        <p:spPr>
          <a:xfrm>
            <a:off x="1704622" y="4826001"/>
            <a:ext cx="4865511" cy="0"/>
          </a:xfrm>
          <a:prstGeom prst="line">
            <a:avLst/>
          </a:prstGeom>
          <a:ln w="127000">
            <a:solidFill>
              <a:srgbClr val="92D05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A0C7F-24A0-ACAD-E22C-8191504DDEE7}"/>
              </a:ext>
            </a:extLst>
          </p:cNvPr>
          <p:cNvSpPr txBox="1"/>
          <p:nvPr/>
        </p:nvSpPr>
        <p:spPr>
          <a:xfrm>
            <a:off x="1704622" y="41276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ppm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4DCD9-71F4-798F-4E45-44B5839C0F92}"/>
              </a:ext>
            </a:extLst>
          </p:cNvPr>
          <p:cNvSpPr txBox="1"/>
          <p:nvPr/>
        </p:nvSpPr>
        <p:spPr>
          <a:xfrm>
            <a:off x="1704621" y="4631765"/>
            <a:ext cx="40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420 ppm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/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</a:t>
                </a:r>
                <a:r>
                  <a:rPr lang="en-US" sz="2400" i="1" dirty="0"/>
                  <a:t>is</a:t>
                </a:r>
                <a:r>
                  <a:rPr lang="en-US" sz="2400" dirty="0"/>
                  <a:t> the peak temperature predicted by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RCP2.6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=+1.3℃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blipFill>
                <a:blip r:embed="rId4"/>
                <a:stretch>
                  <a:fillRect l="-2381" t="-292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99C39D2-CAD0-D5A2-AC2C-83D18848BD92}"/>
              </a:ext>
            </a:extLst>
          </p:cNvPr>
          <p:cNvSpPr txBox="1"/>
          <p:nvPr/>
        </p:nvSpPr>
        <p:spPr>
          <a:xfrm>
            <a:off x="7055556" y="2283691"/>
            <a:ext cx="527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Why </a:t>
            </a:r>
            <a:r>
              <a:rPr lang="en-US" sz="2400" b="1" dirty="0"/>
              <a:t>130</a:t>
            </a:r>
            <a:r>
              <a:rPr lang="en-US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74083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8045E-AC65-4198-9D3C-2AB5D68C3D23}"/>
              </a:ext>
            </a:extLst>
          </p:cNvPr>
          <p:cNvCxnSpPr/>
          <p:nvPr/>
        </p:nvCxnSpPr>
        <p:spPr>
          <a:xfrm>
            <a:off x="1930400" y="4538133"/>
            <a:ext cx="5565422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F06A-5826-5320-3A96-6AB59B7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EA6D5-5D14-9B04-EDBB-9568B980AAD2}"/>
              </a:ext>
            </a:extLst>
          </p:cNvPr>
          <p:cNvCxnSpPr>
            <a:cxnSpLocks/>
          </p:cNvCxnSpPr>
          <p:nvPr/>
        </p:nvCxnSpPr>
        <p:spPr>
          <a:xfrm>
            <a:off x="1704622" y="4312356"/>
            <a:ext cx="4865511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47231-18FE-FC99-4A58-EF4F78014C8A}"/>
              </a:ext>
            </a:extLst>
          </p:cNvPr>
          <p:cNvCxnSpPr>
            <a:cxnSpLocks/>
          </p:cNvCxnSpPr>
          <p:nvPr/>
        </p:nvCxnSpPr>
        <p:spPr>
          <a:xfrm>
            <a:off x="1704622" y="4826001"/>
            <a:ext cx="4865511" cy="0"/>
          </a:xfrm>
          <a:prstGeom prst="line">
            <a:avLst/>
          </a:prstGeom>
          <a:ln w="127000">
            <a:solidFill>
              <a:srgbClr val="92D05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A0C7F-24A0-ACAD-E22C-8191504DDEE7}"/>
              </a:ext>
            </a:extLst>
          </p:cNvPr>
          <p:cNvSpPr txBox="1"/>
          <p:nvPr/>
        </p:nvSpPr>
        <p:spPr>
          <a:xfrm>
            <a:off x="1704622" y="41276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ppm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4DCD9-71F4-798F-4E45-44B5839C0F92}"/>
              </a:ext>
            </a:extLst>
          </p:cNvPr>
          <p:cNvSpPr txBox="1"/>
          <p:nvPr/>
        </p:nvSpPr>
        <p:spPr>
          <a:xfrm>
            <a:off x="1704621" y="4631765"/>
            <a:ext cx="40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420 ppm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/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</a:t>
                </a:r>
                <a:r>
                  <a:rPr lang="en-US" sz="2400" i="1" dirty="0"/>
                  <a:t>is</a:t>
                </a:r>
                <a:r>
                  <a:rPr lang="en-US" sz="2400" dirty="0"/>
                  <a:t> the peak temperature predicted by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RCP2.6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=+1.3℃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blipFill>
                <a:blip r:embed="rId4"/>
                <a:stretch>
                  <a:fillRect l="-2381" t="-292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699CCF-69D3-0846-E85B-3CC79F91CDB0}"/>
                  </a:ext>
                </a:extLst>
              </p:cNvPr>
              <p:cNvSpPr txBox="1"/>
              <p:nvPr/>
            </p:nvSpPr>
            <p:spPr>
              <a:xfrm>
                <a:off x="7055556" y="2283691"/>
                <a:ext cx="52719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Why </a:t>
                </a:r>
                <a:r>
                  <a:rPr lang="en-US" sz="2400" b="1" dirty="0"/>
                  <a:t>130</a:t>
                </a:r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290+130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ppm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=420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ppm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699CCF-69D3-0846-E85B-3CC79F91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556" y="2283691"/>
                <a:ext cx="5271910" cy="830997"/>
              </a:xfrm>
              <a:prstGeom prst="rect">
                <a:avLst/>
              </a:prstGeom>
              <a:blipFill>
                <a:blip r:embed="rId5"/>
                <a:stretch>
                  <a:fillRect l="-168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37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b="1" dirty="0">
                    <a:latin typeface="+mn-lt"/>
                  </a:rPr>
                  <a:t>Predicting temperature increases of RCPs using 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A7B80A-96E0-3E71-356B-FCDC2F3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5" y="31392"/>
                <a:ext cx="12184745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8045E-AC65-4198-9D3C-2AB5D68C3D23}"/>
              </a:ext>
            </a:extLst>
          </p:cNvPr>
          <p:cNvCxnSpPr/>
          <p:nvPr/>
        </p:nvCxnSpPr>
        <p:spPr>
          <a:xfrm>
            <a:off x="1930400" y="4538133"/>
            <a:ext cx="5565422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9A4818-221B-5817-0561-8668E36E5603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DF06A-5826-5320-3A96-6AB59B7F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EA6D5-5D14-9B04-EDBB-9568B980AAD2}"/>
              </a:ext>
            </a:extLst>
          </p:cNvPr>
          <p:cNvCxnSpPr>
            <a:cxnSpLocks/>
          </p:cNvCxnSpPr>
          <p:nvPr/>
        </p:nvCxnSpPr>
        <p:spPr>
          <a:xfrm>
            <a:off x="1704622" y="4312356"/>
            <a:ext cx="4865511" cy="0"/>
          </a:xfrm>
          <a:prstGeom prst="line">
            <a:avLst/>
          </a:prstGeom>
          <a:ln w="127000">
            <a:solidFill>
              <a:schemeClr val="accent3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D47231-18FE-FC99-4A58-EF4F78014C8A}"/>
              </a:ext>
            </a:extLst>
          </p:cNvPr>
          <p:cNvCxnSpPr>
            <a:cxnSpLocks/>
          </p:cNvCxnSpPr>
          <p:nvPr/>
        </p:nvCxnSpPr>
        <p:spPr>
          <a:xfrm>
            <a:off x="1704622" y="4826001"/>
            <a:ext cx="4865511" cy="0"/>
          </a:xfrm>
          <a:prstGeom prst="line">
            <a:avLst/>
          </a:prstGeom>
          <a:ln w="127000">
            <a:solidFill>
              <a:srgbClr val="92D050">
                <a:alpha val="5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5A0C7F-24A0-ACAD-E22C-8191504DDEE7}"/>
              </a:ext>
            </a:extLst>
          </p:cNvPr>
          <p:cNvSpPr txBox="1"/>
          <p:nvPr/>
        </p:nvSpPr>
        <p:spPr>
          <a:xfrm>
            <a:off x="1704622" y="412769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580 ppm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4DCD9-71F4-798F-4E45-44B5839C0F92}"/>
              </a:ext>
            </a:extLst>
          </p:cNvPr>
          <p:cNvSpPr txBox="1"/>
          <p:nvPr/>
        </p:nvSpPr>
        <p:spPr>
          <a:xfrm>
            <a:off x="1704621" y="4631765"/>
            <a:ext cx="401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420 ppm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/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</a:t>
                </a:r>
                <a:r>
                  <a:rPr lang="en-US" sz="2400" i="1" dirty="0"/>
                  <a:t>is</a:t>
                </a:r>
                <a:r>
                  <a:rPr lang="en-US" sz="2400" dirty="0"/>
                  <a:t> the peak temperature predicted by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RCP2.6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=+1.3℃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BB9766-4FDD-E549-4818-EC8A0655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553" y="4574309"/>
                <a:ext cx="4255913" cy="1734386"/>
              </a:xfrm>
              <a:prstGeom prst="rect">
                <a:avLst/>
              </a:prstGeom>
              <a:blipFill>
                <a:blip r:embed="rId4"/>
                <a:stretch>
                  <a:fillRect l="-2381" t="-292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699CCF-69D3-0846-E85B-3CC79F91CDB0}"/>
                  </a:ext>
                </a:extLst>
              </p:cNvPr>
              <p:cNvSpPr txBox="1"/>
              <p:nvPr/>
            </p:nvSpPr>
            <p:spPr>
              <a:xfrm>
                <a:off x="7055556" y="2283691"/>
                <a:ext cx="52719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the way, it’s 2022, and we’ve already seen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, so …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699CCF-69D3-0846-E85B-3CC79F91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556" y="2283691"/>
                <a:ext cx="5271910" cy="830997"/>
              </a:xfrm>
              <a:prstGeom prst="rect">
                <a:avLst/>
              </a:prstGeom>
              <a:blipFill>
                <a:blip r:embed="rId5"/>
                <a:stretch>
                  <a:fillRect l="-1683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2184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general idea of sensitivity as just a proportionality</a:t>
            </a:r>
            <a:endParaRPr lang="en-US" altLang="en-US" sz="24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E71790-7CA9-FC69-9D5B-74EA65A70724}"/>
                  </a:ext>
                </a:extLst>
              </p:cNvPr>
              <p:cNvSpPr txBox="1"/>
              <p:nvPr/>
            </p:nvSpPr>
            <p:spPr>
              <a:xfrm>
                <a:off x="801511" y="2448597"/>
                <a:ext cx="10758311" cy="13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𝐸𝐶𝑆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3℃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𝑝𝑝𝑚</m:t>
                    </m:r>
                  </m:oMath>
                </a14:m>
                <a:r>
                  <a:rPr lang="en-US" sz="2400" dirty="0"/>
                  <a:t> tells us temperature increase when atmospheric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changes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𝑎𝑙𝑏𝑒𝑑𝑜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tells us temperature increase when albedo changes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E71790-7CA9-FC69-9D5B-74EA65A70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1" y="2448597"/>
                <a:ext cx="10758311" cy="1365054"/>
              </a:xfrm>
              <a:prstGeom prst="rect">
                <a:avLst/>
              </a:prstGeom>
              <a:blipFill>
                <a:blip r:embed="rId2"/>
                <a:stretch>
                  <a:fillRect l="-118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2184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But of course, the world goes on past the year 2100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5122" name="Picture 2" descr="File:Global mean near-surface air temperature and thermosteric sea-level rise anomalies relative to the 2000–2019 mean for RCP climate change scenarios.webp">
            <a:extLst>
              <a:ext uri="{FF2B5EF4-FFF2-40B4-BE49-F238E27FC236}">
                <a16:creationId xmlns:a16="http://schemas.microsoft.com/office/drawing/2014/main" id="{F4216DE2-DAC0-A2B3-28A3-6D177725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37" y="1122653"/>
            <a:ext cx="7230807" cy="49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B2368-8A3D-C3AE-42C1-54793BEACD9D}"/>
              </a:ext>
            </a:extLst>
          </p:cNvPr>
          <p:cNvSpPr txBox="1"/>
          <p:nvPr/>
        </p:nvSpPr>
        <p:spPr>
          <a:xfrm>
            <a:off x="2427110" y="6345528"/>
            <a:ext cx="11063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/wiki/File:Global_mean_near-surface_air_temperature_and_thermosteric_sea-level_rise_anomalies_relative_to_the_2000%E2%80%932019_mean_for_RCP_climate_change_scenarios.webp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D0CB2-018C-8EE7-C95C-3D05D3BE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043289"/>
            <a:ext cx="4184303" cy="25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5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Finding the climate’s sensitivity to changes in albedo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78B2C-D009-C355-BEFA-D35DBE6F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4" y="1490135"/>
            <a:ext cx="11780968" cy="31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Finding the climate’s sensitivity to changes in albedo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8D681-4318-E948-5650-4608D3ED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34" y="493057"/>
            <a:ext cx="6077188" cy="6265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2EF49-BB8B-1303-8090-5AE22659DA47}"/>
              </a:ext>
            </a:extLst>
          </p:cNvPr>
          <p:cNvSpPr txBox="1"/>
          <p:nvPr/>
        </p:nvSpPr>
        <p:spPr>
          <a:xfrm>
            <a:off x="7766756" y="5204178"/>
            <a:ext cx="4097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the climate’s sensitivity to changes in albedo, stored in variable “</a:t>
            </a:r>
            <a:r>
              <a:rPr lang="en-US" sz="2400" b="1" dirty="0"/>
              <a:t>sensitivity</a:t>
            </a:r>
            <a:r>
              <a:rPr lang="en-US" sz="2400" dirty="0"/>
              <a:t>”, is </a:t>
            </a:r>
            <a:r>
              <a:rPr lang="en-US" sz="2400" b="1" dirty="0"/>
              <a:t>-108</a:t>
            </a:r>
          </a:p>
        </p:txBody>
      </p:sp>
    </p:spTree>
    <p:extLst>
      <p:ext uri="{BB962C8B-B14F-4D97-AF65-F5344CB8AC3E}">
        <p14:creationId xmlns:p14="http://schemas.microsoft.com/office/powerpoint/2010/main" val="308742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Using the climate’s sensitivity to changes in albedo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D42AF-D5B9-589F-7B62-D1C7F319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8" y="1023736"/>
            <a:ext cx="11221155" cy="52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9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Equilibrium climate sensitivity (ECS)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18DD5C-F825-C2A7-55A7-07D19D4B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1" y="493057"/>
            <a:ext cx="6604000" cy="5758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1A0440-70D1-02A7-CDD1-4FEBF27C9D3C}"/>
                  </a:ext>
                </a:extLst>
              </p:cNvPr>
              <p:cNvSpPr txBox="1"/>
              <p:nvPr/>
            </p:nvSpPr>
            <p:spPr>
              <a:xfrm>
                <a:off x="7103533" y="1536174"/>
                <a:ext cx="489655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ECS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(for 2xCO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) seems to be the consensus value, although it ranges from 2 to 4.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Can we use </a:t>
                </a:r>
                <a:r>
                  <a:rPr lang="en-US" sz="2400" i="1" dirty="0"/>
                  <a:t>that</a:t>
                </a:r>
                <a:r>
                  <a:rPr lang="en-US" sz="2400" dirty="0"/>
                  <a:t> as a rough predictor?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1A0440-70D1-02A7-CDD1-4FEBF27C9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533" y="1536174"/>
                <a:ext cx="4896556" cy="1938992"/>
              </a:xfrm>
              <a:prstGeom prst="rect">
                <a:avLst/>
              </a:prstGeom>
              <a:blipFill>
                <a:blip r:embed="rId3"/>
                <a:stretch>
                  <a:fillRect l="-1809" t="-1299" r="-1034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F7ACE59-27CF-7DC5-ED73-E5780AF19A86}"/>
              </a:ext>
            </a:extLst>
          </p:cNvPr>
          <p:cNvSpPr txBox="1"/>
          <p:nvPr/>
        </p:nvSpPr>
        <p:spPr>
          <a:xfrm>
            <a:off x="1761067" y="6343557"/>
            <a:ext cx="614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4"/>
              </a:rPr>
              <a:t>From Aber and Ollinger,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06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F2CE8-4ECF-9105-B8AB-1B0C0731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representative concentration pathways (RCPs)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DB741-84B8-3F04-ED2C-E68A7FA386A7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0F8-AF26-6F2A-BCFA-5EC786398333}"/>
              </a:ext>
            </a:extLst>
          </p:cNvPr>
          <p:cNvSpPr txBox="1"/>
          <p:nvPr/>
        </p:nvSpPr>
        <p:spPr>
          <a:xfrm>
            <a:off x="7076016" y="2279893"/>
            <a:ext cx="4820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Remember that pre-industrial CO</a:t>
            </a:r>
            <a:r>
              <a:rPr lang="en-US" sz="2400" baseline="-25000" dirty="0"/>
              <a:t>2</a:t>
            </a:r>
            <a:r>
              <a:rPr lang="en-US" sz="2400" dirty="0"/>
              <a:t> was </a:t>
            </a:r>
            <a:r>
              <a:rPr lang="en-US" sz="2400" b="1" dirty="0"/>
              <a:t>290 ppm</a:t>
            </a:r>
            <a:r>
              <a:rPr lang="en-US" sz="2400" dirty="0"/>
              <a:t>, so 2xCO</a:t>
            </a:r>
            <a:r>
              <a:rPr lang="en-US" sz="2400" baseline="-25000" dirty="0"/>
              <a:t>2</a:t>
            </a:r>
            <a:r>
              <a:rPr lang="en-US" sz="2400" dirty="0"/>
              <a:t> is </a:t>
            </a:r>
            <a:r>
              <a:rPr lang="en-US" sz="2400" b="1" dirty="0"/>
              <a:t>580 ppm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85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F2CE8-4ECF-9105-B8AB-1B0C0731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representative concentration pathways (RCPs)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DB741-84B8-3F04-ED2C-E68A7FA386A7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0F8-AF26-6F2A-BCFA-5EC786398333}"/>
              </a:ext>
            </a:extLst>
          </p:cNvPr>
          <p:cNvSpPr txBox="1"/>
          <p:nvPr/>
        </p:nvSpPr>
        <p:spPr>
          <a:xfrm>
            <a:off x="7076016" y="2279893"/>
            <a:ext cx="4820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Remember that pre-industrial CO</a:t>
            </a:r>
            <a:r>
              <a:rPr lang="en-US" sz="2400" baseline="-25000" dirty="0"/>
              <a:t>2</a:t>
            </a:r>
            <a:r>
              <a:rPr lang="en-US" sz="2400" dirty="0"/>
              <a:t> was </a:t>
            </a:r>
            <a:r>
              <a:rPr lang="en-US" sz="2400" b="1" dirty="0"/>
              <a:t>290 ppm</a:t>
            </a:r>
            <a:r>
              <a:rPr lang="en-US" sz="2400" dirty="0"/>
              <a:t>, so 2xCO</a:t>
            </a:r>
            <a:r>
              <a:rPr lang="en-US" sz="2400" baseline="-25000" dirty="0"/>
              <a:t>2</a:t>
            </a:r>
            <a:r>
              <a:rPr lang="en-US" sz="2400" dirty="0"/>
              <a:t> is </a:t>
            </a:r>
            <a:r>
              <a:rPr lang="en-US" sz="2400" b="1" dirty="0"/>
              <a:t>580 ppm</a:t>
            </a:r>
            <a:r>
              <a:rPr lang="en-US" sz="24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7D4C5-56E4-A902-353B-7CE4568802AE}"/>
              </a:ext>
            </a:extLst>
          </p:cNvPr>
          <p:cNvSpPr txBox="1"/>
          <p:nvPr/>
        </p:nvSpPr>
        <p:spPr>
          <a:xfrm>
            <a:off x="8240889" y="3747111"/>
            <a:ext cx="3655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height of this gray line is at </a:t>
            </a:r>
            <a:r>
              <a:rPr lang="en-US" sz="2400" b="1" dirty="0"/>
              <a:t>580 ppm</a:t>
            </a: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7A55DE-710E-B2C6-6311-24B4FBD946C7}"/>
              </a:ext>
            </a:extLst>
          </p:cNvPr>
          <p:cNvGrpSpPr/>
          <p:nvPr/>
        </p:nvGrpSpPr>
        <p:grpSpPr>
          <a:xfrm>
            <a:off x="1704622" y="4127690"/>
            <a:ext cx="4865511" cy="369332"/>
            <a:chOff x="1704622" y="4127690"/>
            <a:chExt cx="4865511" cy="3693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67537B-645D-FFEA-70C1-FF9865C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622" y="4312356"/>
              <a:ext cx="4865511" cy="0"/>
            </a:xfrm>
            <a:prstGeom prst="line">
              <a:avLst/>
            </a:prstGeom>
            <a:ln w="127000">
              <a:solidFill>
                <a:schemeClr val="accent3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12B633-3FA3-CC7A-C8EF-CACF238F78CB}"/>
                </a:ext>
              </a:extLst>
            </p:cNvPr>
            <p:cNvSpPr txBox="1"/>
            <p:nvPr/>
          </p:nvSpPr>
          <p:spPr>
            <a:xfrm>
              <a:off x="1704622" y="4127690"/>
              <a:ext cx="45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580 ppm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0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F2CE8-4ECF-9105-B8AB-1B0C0731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representative concentration pathways (RCPs)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DB741-84B8-3F04-ED2C-E68A7FA386A7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0F8-AF26-6F2A-BCFA-5EC786398333}"/>
              </a:ext>
            </a:extLst>
          </p:cNvPr>
          <p:cNvSpPr txBox="1"/>
          <p:nvPr/>
        </p:nvSpPr>
        <p:spPr>
          <a:xfrm>
            <a:off x="7076016" y="2279893"/>
            <a:ext cx="4820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Remember that pre-industrial CO</a:t>
            </a:r>
            <a:r>
              <a:rPr lang="en-US" sz="2400" baseline="-25000" dirty="0"/>
              <a:t>2</a:t>
            </a:r>
            <a:r>
              <a:rPr lang="en-US" sz="2400" dirty="0"/>
              <a:t> was </a:t>
            </a:r>
            <a:r>
              <a:rPr lang="en-US" sz="2400" b="1" dirty="0"/>
              <a:t>290 ppm</a:t>
            </a:r>
            <a:r>
              <a:rPr lang="en-US" sz="2400" dirty="0"/>
              <a:t>, so 2xCO</a:t>
            </a:r>
            <a:r>
              <a:rPr lang="en-US" sz="2400" baseline="-25000" dirty="0"/>
              <a:t>2</a:t>
            </a:r>
            <a:r>
              <a:rPr lang="en-US" sz="2400" dirty="0"/>
              <a:t> is </a:t>
            </a:r>
            <a:r>
              <a:rPr lang="en-US" sz="2400" b="1" dirty="0"/>
              <a:t>580 ppm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7D4C5-56E4-A902-353B-7CE4568802AE}"/>
                  </a:ext>
                </a:extLst>
              </p:cNvPr>
              <p:cNvSpPr txBox="1"/>
              <p:nvPr/>
            </p:nvSpPr>
            <p:spPr>
              <a:xfrm>
                <a:off x="8331200" y="3747111"/>
                <a:ext cx="356517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So, according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RCP8.5</a:t>
                </a:r>
                <a:r>
                  <a:rPr lang="en-US" sz="2400" dirty="0"/>
                  <a:t>, we’ll hit 580 ppm (and therefore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) in about the year </a:t>
                </a:r>
                <a:r>
                  <a:rPr lang="en-US" sz="2400" b="1" dirty="0"/>
                  <a:t>2045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57D4C5-56E4-A902-353B-7CE45688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3747111"/>
                <a:ext cx="3565172" cy="1569660"/>
              </a:xfrm>
              <a:prstGeom prst="rect">
                <a:avLst/>
              </a:prstGeom>
              <a:blipFill>
                <a:blip r:embed="rId3"/>
                <a:stretch>
                  <a:fillRect l="-2847"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17A55DE-710E-B2C6-6311-24B4FBD946C7}"/>
              </a:ext>
            </a:extLst>
          </p:cNvPr>
          <p:cNvGrpSpPr/>
          <p:nvPr/>
        </p:nvGrpSpPr>
        <p:grpSpPr>
          <a:xfrm>
            <a:off x="1704622" y="4127690"/>
            <a:ext cx="4865511" cy="369332"/>
            <a:chOff x="1704622" y="4127690"/>
            <a:chExt cx="4865511" cy="3693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67537B-645D-FFEA-70C1-FF9865C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622" y="4312356"/>
              <a:ext cx="4865511" cy="0"/>
            </a:xfrm>
            <a:prstGeom prst="line">
              <a:avLst/>
            </a:prstGeom>
            <a:ln w="127000">
              <a:solidFill>
                <a:schemeClr val="accent3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12B633-3FA3-CC7A-C8EF-CACF238F78CB}"/>
                </a:ext>
              </a:extLst>
            </p:cNvPr>
            <p:cNvSpPr txBox="1"/>
            <p:nvPr/>
          </p:nvSpPr>
          <p:spPr>
            <a:xfrm>
              <a:off x="1704622" y="4127690"/>
              <a:ext cx="45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580 ppm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E94EF6B-006C-BC09-0DE3-17ABA0CB784D}"/>
              </a:ext>
            </a:extLst>
          </p:cNvPr>
          <p:cNvSpPr/>
          <p:nvPr/>
        </p:nvSpPr>
        <p:spPr>
          <a:xfrm>
            <a:off x="3736622" y="4184135"/>
            <a:ext cx="316089" cy="286266"/>
          </a:xfrm>
          <a:prstGeom prst="ellipse">
            <a:avLst/>
          </a:prstGeom>
          <a:solidFill>
            <a:srgbClr val="FF0000">
              <a:alpha val="4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F2CE8-4ECF-9105-B8AB-1B0C0731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8" y="998480"/>
            <a:ext cx="7866238" cy="4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" y="31392"/>
            <a:ext cx="10322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representative concentration pathways (RCPs)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DB741-84B8-3F04-ED2C-E68A7FA386A7}"/>
              </a:ext>
            </a:extLst>
          </p:cNvPr>
          <p:cNvSpPr txBox="1"/>
          <p:nvPr/>
        </p:nvSpPr>
        <p:spPr>
          <a:xfrm>
            <a:off x="553155" y="6322483"/>
            <a:ext cx="748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Representative_Concentration_Pathway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1D0F8-AF26-6F2A-BCFA-5EC786398333}"/>
              </a:ext>
            </a:extLst>
          </p:cNvPr>
          <p:cNvSpPr txBox="1"/>
          <p:nvPr/>
        </p:nvSpPr>
        <p:spPr>
          <a:xfrm>
            <a:off x="7076016" y="2279893"/>
            <a:ext cx="4820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Remember that pre-industrial CO</a:t>
            </a:r>
            <a:r>
              <a:rPr lang="en-US" sz="2400" baseline="-25000" dirty="0"/>
              <a:t>2</a:t>
            </a:r>
            <a:r>
              <a:rPr lang="en-US" sz="2400" dirty="0"/>
              <a:t> was </a:t>
            </a:r>
            <a:r>
              <a:rPr lang="en-US" sz="2400" b="1" dirty="0"/>
              <a:t>290 ppm</a:t>
            </a:r>
            <a:r>
              <a:rPr lang="en-US" sz="2400" dirty="0"/>
              <a:t>, so 2xCO</a:t>
            </a:r>
            <a:r>
              <a:rPr lang="en-US" sz="2400" baseline="-25000" dirty="0"/>
              <a:t>2</a:t>
            </a:r>
            <a:r>
              <a:rPr lang="en-US" sz="2400" dirty="0"/>
              <a:t> is </a:t>
            </a:r>
            <a:r>
              <a:rPr lang="en-US" sz="2400" b="1" dirty="0"/>
              <a:t>580 ppm</a:t>
            </a:r>
            <a:r>
              <a:rPr lang="en-US" sz="24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7D4C5-56E4-A902-353B-7CE4568802AE}"/>
              </a:ext>
            </a:extLst>
          </p:cNvPr>
          <p:cNvSpPr txBox="1"/>
          <p:nvPr/>
        </p:nvSpPr>
        <p:spPr>
          <a:xfrm>
            <a:off x="8331200" y="3747111"/>
            <a:ext cx="3565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about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RCP6.0</a:t>
            </a:r>
            <a:r>
              <a:rPr lang="en-US" sz="2400" dirty="0"/>
              <a:t>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7A55DE-710E-B2C6-6311-24B4FBD946C7}"/>
              </a:ext>
            </a:extLst>
          </p:cNvPr>
          <p:cNvGrpSpPr/>
          <p:nvPr/>
        </p:nvGrpSpPr>
        <p:grpSpPr>
          <a:xfrm>
            <a:off x="1704622" y="4127690"/>
            <a:ext cx="4865511" cy="369332"/>
            <a:chOff x="1704622" y="4127690"/>
            <a:chExt cx="4865511" cy="3693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67537B-645D-FFEA-70C1-FF9865C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622" y="4312356"/>
              <a:ext cx="4865511" cy="0"/>
            </a:xfrm>
            <a:prstGeom prst="line">
              <a:avLst/>
            </a:prstGeom>
            <a:ln w="127000">
              <a:solidFill>
                <a:schemeClr val="accent3"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12B633-3FA3-CC7A-C8EF-CACF238F78CB}"/>
                </a:ext>
              </a:extLst>
            </p:cNvPr>
            <p:cNvSpPr txBox="1"/>
            <p:nvPr/>
          </p:nvSpPr>
          <p:spPr>
            <a:xfrm>
              <a:off x="1704622" y="4127690"/>
              <a:ext cx="451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580 ppm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00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830</Words>
  <Application>Microsoft Macintosh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2022-09-16T14:44:40Z</dcterms:created>
  <dcterms:modified xsi:type="dcterms:W3CDTF">2022-09-16T17:42:21Z</dcterms:modified>
</cp:coreProperties>
</file>