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92" r:id="rId2"/>
    <p:sldId id="1861" r:id="rId3"/>
    <p:sldId id="1867" r:id="rId4"/>
    <p:sldId id="1863" r:id="rId5"/>
    <p:sldId id="1868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6"/>
  </p:normalViewPr>
  <p:slideViewPr>
    <p:cSldViewPr snapToGrid="0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E7F24-0CD6-4A40-9D39-297E363BC15D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23645-C13B-ED46-A2F5-A1AD0572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D2EF-809F-C655-575F-E1CEB4A0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43D19-02C8-18CD-638D-3CE7E7716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B5FC6-7DFC-117B-B437-AA3DD8A4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881D-FA22-74DB-2B4A-A3EC9DDE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FD8A-26E5-4F18-D231-1441688A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CB88-474F-EB84-9C8D-AC70AA4B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3FC8-F87F-0FF3-B363-4F11E50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CE60-03E5-FE70-C0A5-C995421F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AB0B-4F25-31BB-49A0-F5A4FF16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F457-2C63-7AA2-3251-665E0F5A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9BF68-359B-404E-26E9-208F202AE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3FD72-F1E0-E47C-B660-B2F44D7FD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BE2A-F111-663A-704F-29DDFA13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38AD-778B-B5B3-A9E5-FCA5596D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F127-A470-B52F-7764-FF09E3A5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8E3F-B5CD-352D-7C3C-F1CF0CFC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FE87-2A8F-0679-317F-30DBAE66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6E6A-ABD6-961F-E06B-703BFAB5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45D3-F61A-C703-668E-036EE43E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F92D-CE71-4FB0-2BFE-C2C95E07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A9DD-1F2B-3765-4EE0-EC260A89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6BA9-7EC2-8795-AEFC-E0ABBB22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6814-8972-0436-DBDB-20823EB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2D1A-C1C2-E2D4-5550-FFDFADF8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1E7-2B3A-9AC7-6E80-BB3932F8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0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F122-A93A-7C3D-39D0-48976795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B4E1-05D0-A105-A33F-D5844A871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7E4B-3BB0-9E56-405F-398ECA2AD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30129-84FA-8B40-5215-543937BE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E02C1-0282-3E33-CE97-CA1C9CA5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FCB6-F094-3A8F-D150-9B798095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B704-EB7B-A823-3529-D47E08FB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96EA-4574-405B-B631-6C333E40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8A6BA-037A-0CCB-8A66-AFCB99FF0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2FE1E-F759-713F-B400-49CB4AE2C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AC2FC-54B6-A1F8-E6B7-B4F5E0BC3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DF0BC-8728-E796-875B-30D5C150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70ADA-A62E-D9A0-9E30-185275C9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24B25-2C72-17FB-152D-A57AB4D1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CD2A-B65E-BA69-2F6A-34DE129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2C293-2A7B-37A0-AE29-E0FBF802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43C9E-FC25-64A5-FD07-0F842E5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66C13-230E-1D0D-0B8B-6BF0850F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51B28-CA69-0AB9-FEB8-B84318FC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3A29C-7C7F-A490-4C23-9563211F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ED9A1-5337-ACC3-4D4C-8CDA919D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49C6-6896-90EA-4943-620AA814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C4A5-1991-4578-F96F-C46585F8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A4601-36F9-52B7-1F14-679C9465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125F-640F-DDB2-1223-60E31E34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E8CC3-F267-1E7C-48DE-30B4B1E8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0EF7-A35A-30C1-B1B5-13BCAE3A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2924-A504-F9C8-2E0F-11622F25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EE8BE-02BE-8DE4-3686-DED46FFC4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06D6E-AD9C-73A6-16C4-2A61CFA7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5518-144A-C8D7-AA41-28207196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AA518-7823-A703-AEE3-125B07F3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59A96-3B43-E13A-67BE-B3AC8AD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2499B-FDBF-9CD1-05A4-E2B6A3C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2A28-F6A0-974E-CC40-5DFEAFD9A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4590-F198-05B6-ACD5-21A4AE26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85815-C600-7440-9A33-13335B39F5A5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366C-5CC6-51FE-0510-3AC75D905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D037-2863-E070-D793-6CCBD2CB8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A626-3ADB-6145-8C62-92FC26F1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leclimateconnections.org/2020/08/climate-change-is-causing-more-rapid-intensification-of-atlantic-hurricanes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youtu.be/DK1uKpJ49J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9148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 birds-eye view of what we’ve seen in the GCMs: Excess of heat at the equator drives weather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0BCBC-03A4-4347-B507-FD88BAA4026B}"/>
              </a:ext>
            </a:extLst>
          </p:cNvPr>
          <p:cNvSpPr/>
          <p:nvPr/>
        </p:nvSpPr>
        <p:spPr>
          <a:xfrm>
            <a:off x="0" y="1735680"/>
            <a:ext cx="3071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imbalance in energy from the sun creates an </a:t>
            </a:r>
            <a:r>
              <a:rPr lang="en-US" sz="2400" b="1" dirty="0"/>
              <a:t>excess of heat at the equator</a:t>
            </a:r>
            <a:r>
              <a:rPr lang="en-US" sz="2400" dirty="0"/>
              <a:t>.</a:t>
            </a:r>
          </a:p>
        </p:txBody>
      </p:sp>
      <p:pic>
        <p:nvPicPr>
          <p:cNvPr id="1028" name="Picture 4" descr="Image result for global distribution of insolation">
            <a:extLst>
              <a:ext uri="{FF2B5EF4-FFF2-40B4-BE49-F238E27FC236}">
                <a16:creationId xmlns:a16="http://schemas.microsoft.com/office/drawing/2014/main" id="{B23C6149-C522-DE49-BAF6-D2D842BA4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26" y="665019"/>
            <a:ext cx="8097530" cy="608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65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Large air circulation patterns are responsible for deserts and rainforests</a:t>
            </a:r>
          </a:p>
        </p:txBody>
      </p:sp>
      <p:pic>
        <p:nvPicPr>
          <p:cNvPr id="7" name="Picture 2" descr="Image result for hadley cells">
            <a:extLst>
              <a:ext uri="{FF2B5EF4-FFF2-40B4-BE49-F238E27FC236}">
                <a16:creationId xmlns:a16="http://schemas.microsoft.com/office/drawing/2014/main" id="{C701162E-91CD-DC48-AFB8-D6FF1AEE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61" y="461665"/>
            <a:ext cx="6666955" cy="42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4310C8-3509-2B55-36B7-5468AA9E7A28}"/>
              </a:ext>
            </a:extLst>
          </p:cNvPr>
          <p:cNvSpPr txBox="1"/>
          <p:nvPr/>
        </p:nvSpPr>
        <p:spPr>
          <a:xfrm>
            <a:off x="122663" y="4826675"/>
            <a:ext cx="12069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expect that these cells: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Will become more intense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=&gt; The hydrologic cycling that goes along with increased intensity will lead to more drought and more rainfall (“James Hansen’s “Storms of my Grandchildren”)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boundaries between cells shift poleward, greatest changes there (e.g. Santiago, San </a:t>
            </a:r>
            <a:r>
              <a:rPr lang="en-US" sz="2400" dirty="0" err="1"/>
              <a:t>iego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659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D879F3-1747-1749-AB7D-3D356959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7" y="1258306"/>
            <a:ext cx="5683692" cy="468529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EF487-6288-2744-92F7-34916BCD93AE}"/>
              </a:ext>
            </a:extLst>
          </p:cNvPr>
          <p:cNvGrpSpPr/>
          <p:nvPr/>
        </p:nvGrpSpPr>
        <p:grpSpPr>
          <a:xfrm>
            <a:off x="7083972" y="1958886"/>
            <a:ext cx="4631208" cy="2749748"/>
            <a:chOff x="6702679" y="1822252"/>
            <a:chExt cx="5890413" cy="3213496"/>
          </a:xfrm>
        </p:grpSpPr>
        <p:pic>
          <p:nvPicPr>
            <p:cNvPr id="14" name="Picture 2" descr="Image result for subsidence and convergence">
              <a:extLst>
                <a:ext uri="{FF2B5EF4-FFF2-40B4-BE49-F238E27FC236}">
                  <a16:creationId xmlns:a16="http://schemas.microsoft.com/office/drawing/2014/main" id="{0E6B41E3-4E66-B747-BAB5-32F35038B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679" y="1822252"/>
              <a:ext cx="5604934" cy="3213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8E0080-CB1B-584E-8F44-7381F36C70D2}"/>
                </a:ext>
              </a:extLst>
            </p:cNvPr>
            <p:cNvSpPr txBox="1"/>
            <p:nvPr/>
          </p:nvSpPr>
          <p:spPr>
            <a:xfrm>
              <a:off x="7518679" y="2587493"/>
              <a:ext cx="1658763" cy="4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Rising air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474FA6-4605-574B-A318-3F24CA3566DF}"/>
                </a:ext>
              </a:extLst>
            </p:cNvPr>
            <p:cNvSpPr txBox="1"/>
            <p:nvPr/>
          </p:nvSpPr>
          <p:spPr>
            <a:xfrm>
              <a:off x="10364038" y="2587492"/>
              <a:ext cx="2229054" cy="4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Subsiding air</a:t>
              </a: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DE4A6B34-B986-C74B-B80E-A294913A11DB}"/>
              </a:ext>
            </a:extLst>
          </p:cNvPr>
          <p:cNvSpPr/>
          <p:nvPr/>
        </p:nvSpPr>
        <p:spPr>
          <a:xfrm>
            <a:off x="2332433" y="978399"/>
            <a:ext cx="7398111" cy="4376700"/>
          </a:xfrm>
          <a:prstGeom prst="arc">
            <a:avLst>
              <a:gd name="adj1" fmla="val 10802053"/>
              <a:gd name="adj2" fmla="val 20994575"/>
            </a:avLst>
          </a:prstGeom>
          <a:ln w="127000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1CBD2-37EE-7A43-9A0C-F71D8EFC336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Also true that there’s a (counter-intuitive) slowing down of synoptic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30F3D-1E2D-6940-8206-76F30C84E01B}"/>
              </a:ext>
            </a:extLst>
          </p:cNvPr>
          <p:cNvSpPr/>
          <p:nvPr/>
        </p:nvSpPr>
        <p:spPr>
          <a:xfrm>
            <a:off x="1420474" y="3720048"/>
            <a:ext cx="1823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Anticyclonic system 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9487A-32DC-CDC3-213A-63A24AB98B29}"/>
              </a:ext>
            </a:extLst>
          </p:cNvPr>
          <p:cNvSpPr txBox="1"/>
          <p:nvPr/>
        </p:nvSpPr>
        <p:spPr>
          <a:xfrm>
            <a:off x="6533118" y="5135051"/>
            <a:ext cx="51820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Semi-permanent high-pressure (anticyclonic) systems stick around longer, hence droughts are more persistent.</a:t>
            </a:r>
          </a:p>
        </p:txBody>
      </p:sp>
    </p:spTree>
    <p:extLst>
      <p:ext uri="{BB962C8B-B14F-4D97-AF65-F5344CB8AC3E}">
        <p14:creationId xmlns:p14="http://schemas.microsoft.com/office/powerpoint/2010/main" val="985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B9D345-00D3-7845-8C77-038EAECA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71" y="1439838"/>
            <a:ext cx="6308956" cy="49685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EF487-6288-2744-92F7-34916BCD93AE}"/>
              </a:ext>
            </a:extLst>
          </p:cNvPr>
          <p:cNvGrpSpPr/>
          <p:nvPr/>
        </p:nvGrpSpPr>
        <p:grpSpPr>
          <a:xfrm>
            <a:off x="7083972" y="1958886"/>
            <a:ext cx="4406756" cy="2749748"/>
            <a:chOff x="6702679" y="1822252"/>
            <a:chExt cx="5604934" cy="3213496"/>
          </a:xfrm>
        </p:grpSpPr>
        <p:pic>
          <p:nvPicPr>
            <p:cNvPr id="14" name="Picture 2" descr="Image result for subsidence and convergence">
              <a:extLst>
                <a:ext uri="{FF2B5EF4-FFF2-40B4-BE49-F238E27FC236}">
                  <a16:creationId xmlns:a16="http://schemas.microsoft.com/office/drawing/2014/main" id="{0E6B41E3-4E66-B747-BAB5-32F35038B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679" y="1822252"/>
              <a:ext cx="5604934" cy="3213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8E0080-CB1B-584E-8F44-7381F36C70D2}"/>
                </a:ext>
              </a:extLst>
            </p:cNvPr>
            <p:cNvSpPr txBox="1"/>
            <p:nvPr/>
          </p:nvSpPr>
          <p:spPr>
            <a:xfrm>
              <a:off x="7518679" y="2587493"/>
              <a:ext cx="1678128" cy="4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Rising air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474FA6-4605-574B-A318-3F24CA3566DF}"/>
                </a:ext>
              </a:extLst>
            </p:cNvPr>
            <p:cNvSpPr txBox="1"/>
            <p:nvPr/>
          </p:nvSpPr>
          <p:spPr>
            <a:xfrm>
              <a:off x="10364038" y="2587492"/>
              <a:ext cx="1822722" cy="4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Subsiding air</a:t>
              </a: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DE4A6B34-B986-C74B-B80E-A294913A11DB}"/>
              </a:ext>
            </a:extLst>
          </p:cNvPr>
          <p:cNvSpPr/>
          <p:nvPr/>
        </p:nvSpPr>
        <p:spPr>
          <a:xfrm>
            <a:off x="4077206" y="978399"/>
            <a:ext cx="4406757" cy="4082116"/>
          </a:xfrm>
          <a:prstGeom prst="arc">
            <a:avLst>
              <a:gd name="adj1" fmla="val 10802053"/>
              <a:gd name="adj2" fmla="val 20994575"/>
            </a:avLst>
          </a:prstGeom>
          <a:ln w="127000">
            <a:solidFill>
              <a:srgbClr val="0070C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D958AA-B237-2A48-8698-C950FCD60386}"/>
              </a:ext>
            </a:extLst>
          </p:cNvPr>
          <p:cNvSpPr/>
          <p:nvPr/>
        </p:nvSpPr>
        <p:spPr>
          <a:xfrm>
            <a:off x="3516244" y="4144064"/>
            <a:ext cx="1581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Cyclonic system 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FE844-C483-187D-1227-D701F7BC30C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Also true that there’s a (counter-intuitive) slowing down of synoptic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63AF0-9550-182D-AC06-D967A30DE74B}"/>
              </a:ext>
            </a:extLst>
          </p:cNvPr>
          <p:cNvSpPr txBox="1"/>
          <p:nvPr/>
        </p:nvSpPr>
        <p:spPr>
          <a:xfrm>
            <a:off x="7308422" y="5135051"/>
            <a:ext cx="44067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Semi-permanent low-pressure (cyclonic) systems stick around longer, hence rainfall events are more persistent (e.g., PR 2022).</a:t>
            </a:r>
          </a:p>
        </p:txBody>
      </p:sp>
    </p:spTree>
    <p:extLst>
      <p:ext uri="{BB962C8B-B14F-4D97-AF65-F5344CB8AC3E}">
        <p14:creationId xmlns:p14="http://schemas.microsoft.com/office/powerpoint/2010/main" val="375179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24722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A good comprehensive summary: https://</a:t>
            </a:r>
            <a:r>
              <a:rPr lang="en-US" sz="2400" b="1" dirty="0" err="1">
                <a:latin typeface="+mn-lt"/>
              </a:rPr>
              <a:t>climate.nasa.gov</a:t>
            </a:r>
            <a:r>
              <a:rPr lang="en-US" sz="2400" b="1" dirty="0">
                <a:latin typeface="+mn-lt"/>
              </a:rPr>
              <a:t>/effects/</a:t>
            </a:r>
          </a:p>
        </p:txBody>
      </p:sp>
      <p:pic>
        <p:nvPicPr>
          <p:cNvPr id="6" name="Picture 2" descr="Image result for hadley cells">
            <a:extLst>
              <a:ext uri="{FF2B5EF4-FFF2-40B4-BE49-F238E27FC236}">
                <a16:creationId xmlns:a16="http://schemas.microsoft.com/office/drawing/2014/main" id="{BBA7746C-07E9-BE49-AAF5-BABE2124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249" y="725880"/>
            <a:ext cx="4299301" cy="27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9096A-3B36-CD49-BF5F-48A786331B93}"/>
              </a:ext>
            </a:extLst>
          </p:cNvPr>
          <p:cNvSpPr txBox="1"/>
          <p:nvPr/>
        </p:nvSpPr>
        <p:spPr>
          <a:xfrm>
            <a:off x="-1" y="1111747"/>
            <a:ext cx="7721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Overall </a:t>
            </a:r>
            <a:r>
              <a:rPr lang="en-US" sz="2400" b="1" dirty="0"/>
              <a:t>warmer</a:t>
            </a:r>
            <a:r>
              <a:rPr lang="en-US" sz="2400" dirty="0"/>
              <a:t> (consequences: human health, accelerated rate of extinctions)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Accelerated </a:t>
            </a:r>
            <a:r>
              <a:rPr lang="en-US" sz="2400" b="1" dirty="0"/>
              <a:t>circulation</a:t>
            </a:r>
            <a:r>
              <a:rPr lang="en-US" sz="2400" dirty="0"/>
              <a:t> (consequences: wetter </a:t>
            </a:r>
            <a:r>
              <a:rPr lang="en-US" sz="2400" i="1" dirty="0"/>
              <a:t>and</a:t>
            </a:r>
            <a:r>
              <a:rPr lang="en-US" sz="2400" dirty="0"/>
              <a:t> drier; more intense hurricanes)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Changes in semipermanent synoptic systems (droughts)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D5E650-03D8-CC47-9DDC-B4B83631F357}"/>
              </a:ext>
            </a:extLst>
          </p:cNvPr>
          <p:cNvSpPr/>
          <p:nvPr/>
        </p:nvSpPr>
        <p:spPr>
          <a:xfrm>
            <a:off x="8588357" y="3685755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/DK1uKpJ49Jo</a:t>
            </a:r>
          </a:p>
        </p:txBody>
      </p:sp>
      <p:pic>
        <p:nvPicPr>
          <p:cNvPr id="11" name="Picture 10">
            <a:hlinkClick r:id="rId4"/>
            <a:extLst>
              <a:ext uri="{FF2B5EF4-FFF2-40B4-BE49-F238E27FC236}">
                <a16:creationId xmlns:a16="http://schemas.microsoft.com/office/drawing/2014/main" id="{95C97632-94C5-CC49-AB74-4F606DA87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284" y="4291310"/>
            <a:ext cx="3793837" cy="1532934"/>
          </a:xfrm>
          <a:prstGeom prst="rect">
            <a:avLst/>
          </a:prstGeom>
        </p:spPr>
      </p:pic>
      <p:pic>
        <p:nvPicPr>
          <p:cNvPr id="12" name="Picture 11">
            <a:hlinkClick r:id="rId6"/>
            <a:extLst>
              <a:ext uri="{FF2B5EF4-FFF2-40B4-BE49-F238E27FC236}">
                <a16:creationId xmlns:a16="http://schemas.microsoft.com/office/drawing/2014/main" id="{6C9E5A90-92EC-4741-874F-0185C0C19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290" y="3198876"/>
            <a:ext cx="4341596" cy="3014764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F44428D-81EA-5D4F-9791-DD4A6A171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30" y="3513857"/>
            <a:ext cx="1568434" cy="24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3C6E9E3-1F05-D845-9976-2DAF338FDF8C}"/>
              </a:ext>
            </a:extLst>
          </p:cNvPr>
          <p:cNvGrpSpPr/>
          <p:nvPr/>
        </p:nvGrpSpPr>
        <p:grpSpPr>
          <a:xfrm>
            <a:off x="634128" y="2501153"/>
            <a:ext cx="4930420" cy="1990693"/>
            <a:chOff x="6266152" y="1339093"/>
            <a:chExt cx="6481227" cy="32035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25B128-52E9-864D-B3A7-B31831BE91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620"/>
            <a:stretch/>
          </p:blipFill>
          <p:spPr>
            <a:xfrm>
              <a:off x="6266152" y="1339093"/>
              <a:ext cx="4540124" cy="32035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/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DBDCE4-1E69-124F-95C8-4BEFC8A97A0D}"/>
              </a:ext>
            </a:extLst>
          </p:cNvPr>
          <p:cNvGrpSpPr/>
          <p:nvPr/>
        </p:nvGrpSpPr>
        <p:grpSpPr>
          <a:xfrm>
            <a:off x="520123" y="424237"/>
            <a:ext cx="4934045" cy="1891996"/>
            <a:chOff x="520123" y="424237"/>
            <a:chExt cx="4934045" cy="189199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A7E3C2B-3FA4-6E47-B1DE-57EA21DE9F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12"/>
            <a:stretch/>
          </p:blipFill>
          <p:spPr bwMode="auto">
            <a:xfrm>
              <a:off x="520123" y="424237"/>
              <a:ext cx="3875702" cy="189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/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31931E-6BC7-3F41-9FC9-28D3C09593E8}"/>
              </a:ext>
            </a:extLst>
          </p:cNvPr>
          <p:cNvGrpSpPr/>
          <p:nvPr/>
        </p:nvGrpSpPr>
        <p:grpSpPr>
          <a:xfrm>
            <a:off x="531070" y="4464952"/>
            <a:ext cx="5578508" cy="2402932"/>
            <a:chOff x="531070" y="4464952"/>
            <a:chExt cx="5578508" cy="240293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FC13531-B0FD-AF4A-BA54-D3793C885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70" y="4464952"/>
              <a:ext cx="3875702" cy="2402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/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258" r="-13208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97536" y="0"/>
            <a:ext cx="12094464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Looking ahead: Mathematical representation </a:t>
            </a:r>
            <a:r>
              <a:rPr lang="en-US" sz="3000" b="1"/>
              <a:t>of emissions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3C3AE-86C6-1A3D-EAA9-927EE6830DC9}"/>
              </a:ext>
            </a:extLst>
          </p:cNvPr>
          <p:cNvSpPr txBox="1"/>
          <p:nvPr/>
        </p:nvSpPr>
        <p:spPr>
          <a:xfrm>
            <a:off x="7089422" y="908570"/>
            <a:ext cx="397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Past exponential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368BE-97A0-2F74-81CC-B69CB5A0DBDE}"/>
              </a:ext>
            </a:extLst>
          </p:cNvPr>
          <p:cNvSpPr txBox="1"/>
          <p:nvPr/>
        </p:nvSpPr>
        <p:spPr>
          <a:xfrm>
            <a:off x="7089421" y="3013501"/>
            <a:ext cx="471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Future elimination of Carbon emissions (the “cold turkey”)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39395-AB63-6785-0450-8B43F34CAE25}"/>
              </a:ext>
            </a:extLst>
          </p:cNvPr>
          <p:cNvSpPr txBox="1"/>
          <p:nvPr/>
        </p:nvSpPr>
        <p:spPr>
          <a:xfrm>
            <a:off x="7089420" y="4979312"/>
            <a:ext cx="397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Combined</a:t>
            </a:r>
          </a:p>
        </p:txBody>
      </p:sp>
    </p:spTree>
    <p:extLst>
      <p:ext uri="{BB962C8B-B14F-4D97-AF65-F5344CB8AC3E}">
        <p14:creationId xmlns:p14="http://schemas.microsoft.com/office/powerpoint/2010/main" val="208678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267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 birds-eye view of what we’ve seen in the GCMs: Excess of heat at the equator drives weather</vt:lpstr>
      <vt:lpstr>PowerPoint Presentation</vt:lpstr>
      <vt:lpstr>PowerPoint Presentation</vt:lpstr>
      <vt:lpstr>PowerPoint Presentation</vt:lpstr>
      <vt:lpstr>A good comprehensive summary: https://climate.nasa.gov/effects/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birds-eye view of what we’ve seen in the GCMs: Excess of heat at the equator drives weather</dc:title>
  <dc:creator>Steven</dc:creator>
  <cp:lastModifiedBy>Steven</cp:lastModifiedBy>
  <cp:revision>4</cp:revision>
  <dcterms:created xsi:type="dcterms:W3CDTF">2022-09-26T17:06:09Z</dcterms:created>
  <dcterms:modified xsi:type="dcterms:W3CDTF">2022-09-28T16:50:58Z</dcterms:modified>
</cp:coreProperties>
</file>