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81" r:id="rId4"/>
    <p:sldId id="286" r:id="rId5"/>
    <p:sldId id="284" r:id="rId6"/>
    <p:sldId id="261" r:id="rId7"/>
    <p:sldId id="272" r:id="rId8"/>
    <p:sldId id="285" r:id="rId9"/>
    <p:sldId id="273" r:id="rId10"/>
    <p:sldId id="266" r:id="rId11"/>
    <p:sldId id="292" r:id="rId12"/>
    <p:sldId id="290" r:id="rId13"/>
    <p:sldId id="289" r:id="rId14"/>
    <p:sldId id="276" r:id="rId15"/>
    <p:sldId id="278" r:id="rId16"/>
    <p:sldId id="280" r:id="rId17"/>
    <p:sldId id="2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10.png"/><Relationship Id="rId7" Type="http://schemas.openxmlformats.org/officeDocument/2006/relationships/image" Target="../media/image2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0.150.1.224:8350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891235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 to scheduled 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E600-2B23-DD4C-805D-913DC7FCE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19"/>
          <a:stretch/>
        </p:blipFill>
        <p:spPr>
          <a:xfrm>
            <a:off x="977326" y="870990"/>
            <a:ext cx="9964727" cy="1780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E950CE-C55D-8149-8CF1-8A7087C2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21" y="4040892"/>
            <a:ext cx="4624137" cy="780323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A09BF9F2-DCDE-76C8-3C2A-B0DE00B73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2" y="2651022"/>
            <a:ext cx="6486109" cy="40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3C6E9E3-1F05-D845-9976-2DAF338FDF8C}"/>
              </a:ext>
            </a:extLst>
          </p:cNvPr>
          <p:cNvGrpSpPr/>
          <p:nvPr/>
        </p:nvGrpSpPr>
        <p:grpSpPr>
          <a:xfrm>
            <a:off x="634128" y="2501153"/>
            <a:ext cx="4930420" cy="1990693"/>
            <a:chOff x="6266152" y="1339093"/>
            <a:chExt cx="6481227" cy="32035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25B128-52E9-864D-B3A7-B31831BE9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620"/>
            <a:stretch/>
          </p:blipFill>
          <p:spPr>
            <a:xfrm>
              <a:off x="6266152" y="1339093"/>
              <a:ext cx="4540124" cy="32035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/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DBDCE4-1E69-124F-95C8-4BEFC8A97A0D}"/>
              </a:ext>
            </a:extLst>
          </p:cNvPr>
          <p:cNvGrpSpPr/>
          <p:nvPr/>
        </p:nvGrpSpPr>
        <p:grpSpPr>
          <a:xfrm>
            <a:off x="520123" y="424237"/>
            <a:ext cx="4934045" cy="1891996"/>
            <a:chOff x="520123" y="424237"/>
            <a:chExt cx="4934045" cy="189199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A7E3C2B-3FA4-6E47-B1DE-57EA21DE9F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12"/>
            <a:stretch/>
          </p:blipFill>
          <p:spPr bwMode="auto">
            <a:xfrm>
              <a:off x="520123" y="424237"/>
              <a:ext cx="3875702" cy="189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/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31931E-6BC7-3F41-9FC9-28D3C09593E8}"/>
              </a:ext>
            </a:extLst>
          </p:cNvPr>
          <p:cNvGrpSpPr/>
          <p:nvPr/>
        </p:nvGrpSpPr>
        <p:grpSpPr>
          <a:xfrm>
            <a:off x="531070" y="4464952"/>
            <a:ext cx="5578508" cy="2402932"/>
            <a:chOff x="531070" y="4464952"/>
            <a:chExt cx="5578508" cy="240293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FC13531-B0FD-AF4A-BA54-D3793C885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70" y="4464952"/>
              <a:ext cx="3875702" cy="2402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/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258" r="-13208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891235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Product of exponential and sigmoid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C9F11-A7DF-E841-84E7-07C78B9DB6AB}"/>
              </a:ext>
            </a:extLst>
          </p:cNvPr>
          <p:cNvSpPr txBox="1"/>
          <p:nvPr/>
        </p:nvSpPr>
        <p:spPr>
          <a:xfrm>
            <a:off x="6965501" y="2156628"/>
            <a:ext cx="4519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far, so good: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shape seems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shift to later or earlier times by adjusting </a:t>
            </a:r>
            <a:r>
              <a:rPr lang="en-US" sz="2400" dirty="0" err="1"/>
              <a:t>t_trans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stretch out/compress the transition time by adjusting </a:t>
            </a:r>
            <a:r>
              <a:rPr lang="en-US" sz="2400" dirty="0" err="1"/>
              <a:t>delta_t_trans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8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3C6E9E3-1F05-D845-9976-2DAF338FDF8C}"/>
              </a:ext>
            </a:extLst>
          </p:cNvPr>
          <p:cNvGrpSpPr/>
          <p:nvPr/>
        </p:nvGrpSpPr>
        <p:grpSpPr>
          <a:xfrm>
            <a:off x="634128" y="2501153"/>
            <a:ext cx="4930420" cy="1990693"/>
            <a:chOff x="6266152" y="1339093"/>
            <a:chExt cx="6481227" cy="32035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25B128-52E9-864D-B3A7-B31831BE9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620"/>
            <a:stretch/>
          </p:blipFill>
          <p:spPr>
            <a:xfrm>
              <a:off x="6266152" y="1339093"/>
              <a:ext cx="4540124" cy="32035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/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DBDCE4-1E69-124F-95C8-4BEFC8A97A0D}"/>
              </a:ext>
            </a:extLst>
          </p:cNvPr>
          <p:cNvGrpSpPr/>
          <p:nvPr/>
        </p:nvGrpSpPr>
        <p:grpSpPr>
          <a:xfrm>
            <a:off x="520123" y="424237"/>
            <a:ext cx="4934045" cy="1891996"/>
            <a:chOff x="520123" y="424237"/>
            <a:chExt cx="4934045" cy="189199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A7E3C2B-3FA4-6E47-B1DE-57EA21DE9F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12"/>
            <a:stretch/>
          </p:blipFill>
          <p:spPr bwMode="auto">
            <a:xfrm>
              <a:off x="520123" y="424237"/>
              <a:ext cx="3875702" cy="189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/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31931E-6BC7-3F41-9FC9-28D3C09593E8}"/>
              </a:ext>
            </a:extLst>
          </p:cNvPr>
          <p:cNvGrpSpPr/>
          <p:nvPr/>
        </p:nvGrpSpPr>
        <p:grpSpPr>
          <a:xfrm>
            <a:off x="531070" y="4464952"/>
            <a:ext cx="5578508" cy="2402932"/>
            <a:chOff x="531070" y="4464952"/>
            <a:chExt cx="5578508" cy="240293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FC13531-B0FD-AF4A-BA54-D3793C885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70" y="4464952"/>
              <a:ext cx="3875702" cy="2402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/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258" r="-13208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424B0F-BE51-4D46-84AC-35EE551DEAA2}"/>
                  </a:ext>
                </a:extLst>
              </p:cNvPr>
              <p:cNvSpPr txBox="1"/>
              <p:nvPr/>
            </p:nvSpPr>
            <p:spPr>
              <a:xfrm>
                <a:off x="7100036" y="2156628"/>
                <a:ext cx="485802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However: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US" sz="2400" dirty="0"/>
                  <a:t> what? Obviously not </a:t>
                </a:r>
                <a:r>
                  <a:rPr lang="en-US" sz="2400" dirty="0" err="1"/>
                  <a:t>GtC</a:t>
                </a:r>
                <a:r>
                  <a:rPr lang="en-US" sz="2400" dirty="0"/>
                  <a:t>/</a:t>
                </a:r>
                <a:r>
                  <a:rPr lang="en-US" sz="2400" dirty="0" err="1"/>
                  <a:t>yr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Solution: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kt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down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424B0F-BE51-4D46-84AC-35EE551D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36" y="2156628"/>
                <a:ext cx="4858021" cy="2308324"/>
              </a:xfrm>
              <a:prstGeom prst="rect">
                <a:avLst/>
              </a:prstGeom>
              <a:blipFill>
                <a:blip r:embed="rId8"/>
                <a:stretch>
                  <a:fillRect l="-2089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891235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Product of exponential and sigmoid</a:t>
            </a: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05BC3424-B063-3541-B9E0-F9C84E2A57D5}"/>
              </a:ext>
            </a:extLst>
          </p:cNvPr>
          <p:cNvSpPr/>
          <p:nvPr/>
        </p:nvSpPr>
        <p:spPr>
          <a:xfrm>
            <a:off x="634128" y="4491846"/>
            <a:ext cx="1011792" cy="531258"/>
          </a:xfrm>
          <a:prstGeom prst="donu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1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891235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Normalizing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BB6C7-A7A4-D44E-802C-9D2B9ACC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769349-FC09-8D4D-B877-BD299436F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139" y="2200417"/>
            <a:ext cx="5392877" cy="15262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156BD5-29DC-CF49-ABAF-00DB83754B1F}"/>
              </a:ext>
            </a:extLst>
          </p:cNvPr>
          <p:cNvSpPr/>
          <p:nvPr/>
        </p:nvSpPr>
        <p:spPr>
          <a:xfrm>
            <a:off x="8510016" y="702207"/>
            <a:ext cx="633984" cy="81686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3B4AE-59C1-7646-8A46-AF6B7CA5B892}"/>
                  </a:ext>
                </a:extLst>
              </p:cNvPr>
              <p:cNvSpPr txBox="1"/>
              <p:nvPr/>
            </p:nvSpPr>
            <p:spPr>
              <a:xfrm>
                <a:off x="547696" y="3847019"/>
                <a:ext cx="1133950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Using this expression for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ensures that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7030A0"/>
                    </a:solidFill>
                  </a:rPr>
                  <a:t> GtC/yr</a:t>
                </a:r>
                <a:r>
                  <a:rPr lang="en-US" sz="3000" dirty="0"/>
                  <a:t>.</a:t>
                </a:r>
              </a:p>
              <a:p>
                <a:r>
                  <a:rPr lang="en-US" sz="3000" dirty="0"/>
                  <a:t>How to confirm that?</a:t>
                </a:r>
              </a:p>
              <a:p>
                <a:endParaRPr lang="en-US" sz="3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Try out the math (nah).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Plot it and see if the emission in our “pegged” year is what we wanted it to be.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73B4AE-59C1-7646-8A46-AF6B7CA5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6" y="3847019"/>
                <a:ext cx="11339503" cy="2862322"/>
              </a:xfrm>
              <a:prstGeom prst="rect">
                <a:avLst/>
              </a:prstGeom>
              <a:blipFill>
                <a:blip r:embed="rId4"/>
                <a:stretch>
                  <a:fillRect l="-1230" t="-2203" b="-5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13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891235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Verifying that this normalization 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BB6C7-A7A4-D44E-802C-9D2B9ACC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EF2918-98BD-C949-A2B3-17987FB1E89D}"/>
                  </a:ext>
                </a:extLst>
              </p:cNvPr>
              <p:cNvSpPr/>
              <p:nvPr/>
            </p:nvSpPr>
            <p:spPr>
              <a:xfrm>
                <a:off x="329184" y="4788508"/>
                <a:ext cx="6096000" cy="76944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=2018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EF2918-98BD-C949-A2B3-17987FB1E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" y="4788508"/>
                <a:ext cx="60960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E07655E-B41E-AB45-9F32-CFC3DDEEC9DF}"/>
              </a:ext>
            </a:extLst>
          </p:cNvPr>
          <p:cNvGrpSpPr/>
          <p:nvPr/>
        </p:nvGrpSpPr>
        <p:grpSpPr>
          <a:xfrm>
            <a:off x="3000690" y="2059965"/>
            <a:ext cx="5702300" cy="3983853"/>
            <a:chOff x="526034" y="2112884"/>
            <a:chExt cx="5702300" cy="39838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FD91194-C8A2-534A-AA2B-FA0765595B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008" b="1"/>
            <a:stretch/>
          </p:blipFill>
          <p:spPr>
            <a:xfrm>
              <a:off x="526034" y="2112884"/>
              <a:ext cx="5702300" cy="3983853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6BD977D-1D81-BB4D-BE29-DCB0E0A3E37F}"/>
                </a:ext>
              </a:extLst>
            </p:cNvPr>
            <p:cNvSpPr/>
            <p:nvPr/>
          </p:nvSpPr>
          <p:spPr>
            <a:xfrm>
              <a:off x="2475912" y="2630658"/>
              <a:ext cx="267286" cy="281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33D870-0E5D-E74B-83A6-2D0D64B9BE27}"/>
                </a:ext>
              </a:extLst>
            </p:cNvPr>
            <p:cNvCxnSpPr/>
            <p:nvPr/>
          </p:nvCxnSpPr>
          <p:spPr>
            <a:xfrm flipV="1">
              <a:off x="2609555" y="2912012"/>
              <a:ext cx="0" cy="2757268"/>
            </a:xfrm>
            <a:prstGeom prst="line">
              <a:avLst/>
            </a:prstGeom>
            <a:ln w="635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CCC496-A85B-084B-AEFD-22479834C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81686" y="2771336"/>
              <a:ext cx="1294227" cy="0"/>
            </a:xfrm>
            <a:prstGeom prst="line">
              <a:avLst/>
            </a:prstGeom>
            <a:ln w="635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54733F-3858-794D-A940-77548BF4A2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448" r="80033"/>
          <a:stretch/>
        </p:blipFill>
        <p:spPr>
          <a:xfrm>
            <a:off x="3790555" y="2407494"/>
            <a:ext cx="1158266" cy="396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F6087A-F29E-753C-04C1-DD012A4F70C5}"/>
                  </a:ext>
                </a:extLst>
              </p:cNvPr>
              <p:cNvSpPr txBox="1"/>
              <p:nvPr/>
            </p:nvSpPr>
            <p:spPr>
              <a:xfrm>
                <a:off x="4114985" y="6032413"/>
                <a:ext cx="18154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=2018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F6087A-F29E-753C-04C1-DD012A4F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85" y="6032413"/>
                <a:ext cx="1815463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E61EEC-BEF2-8446-9E5F-0B4A8FE21964}"/>
                  </a:ext>
                </a:extLst>
              </p:cNvPr>
              <p:cNvSpPr/>
              <p:nvPr/>
            </p:nvSpPr>
            <p:spPr>
              <a:xfrm>
                <a:off x="1472800" y="2190395"/>
                <a:ext cx="207029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=12.4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E61EEC-BEF2-8446-9E5F-0B4A8FE21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00" y="2190395"/>
                <a:ext cx="2070296" cy="1138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287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891235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I’ll want you to expand the timescale too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FBB6C7-A7A4-D44E-802C-9D2B9ACC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11FE26-34A4-764B-B98B-EBD2324975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4"/>
          <a:stretch/>
        </p:blipFill>
        <p:spPr bwMode="auto">
          <a:xfrm>
            <a:off x="13293" y="2154555"/>
            <a:ext cx="5803900" cy="38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082EFD-0780-C94F-9BA1-783A12BD75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48" r="80033"/>
          <a:stretch/>
        </p:blipFill>
        <p:spPr>
          <a:xfrm>
            <a:off x="3790555" y="2407494"/>
            <a:ext cx="1158266" cy="396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2C518-E0A7-5D4A-958C-CBDAB2EBB5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18"/>
          <a:stretch/>
        </p:blipFill>
        <p:spPr>
          <a:xfrm>
            <a:off x="5736896" y="2255444"/>
            <a:ext cx="6365514" cy="2864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C638E2-65A1-A340-AD87-D99003FE3422}"/>
              </a:ext>
            </a:extLst>
          </p:cNvPr>
          <p:cNvGrpSpPr/>
          <p:nvPr/>
        </p:nvGrpSpPr>
        <p:grpSpPr>
          <a:xfrm>
            <a:off x="5826763" y="5376672"/>
            <a:ext cx="5405529" cy="470842"/>
            <a:chOff x="5826763" y="5376672"/>
            <a:chExt cx="5405529" cy="4708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22012D-6CC3-964F-8CF1-0710F2DF0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6448"/>
            <a:stretch/>
          </p:blipFill>
          <p:spPr>
            <a:xfrm>
              <a:off x="6301621" y="5510147"/>
              <a:ext cx="4930671" cy="33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7BB686-CEB8-7045-B864-52996122A430}"/>
                </a:ext>
              </a:extLst>
            </p:cNvPr>
            <p:cNvSpPr txBox="1"/>
            <p:nvPr/>
          </p:nvSpPr>
          <p:spPr>
            <a:xfrm>
              <a:off x="5826763" y="5376672"/>
              <a:ext cx="29149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  <p:sp>
        <p:nvSpPr>
          <p:cNvPr id="2" name="Frame 1">
            <a:extLst>
              <a:ext uri="{FF2B5EF4-FFF2-40B4-BE49-F238E27FC236}">
                <a16:creationId xmlns:a16="http://schemas.microsoft.com/office/drawing/2014/main" id="{3833E9D7-35EC-FEB7-0CD8-E02A11ADE5A1}"/>
              </a:ext>
            </a:extLst>
          </p:cNvPr>
          <p:cNvSpPr/>
          <p:nvPr/>
        </p:nvSpPr>
        <p:spPr>
          <a:xfrm>
            <a:off x="2983832" y="2154555"/>
            <a:ext cx="625642" cy="3452161"/>
          </a:xfrm>
          <a:prstGeom prst="frame">
            <a:avLst/>
          </a:prstGeom>
          <a:solidFill>
            <a:schemeClr val="accent1">
              <a:alpha val="5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AB25B696-AA06-6D4C-4E5F-59158B919131}"/>
              </a:ext>
            </a:extLst>
          </p:cNvPr>
          <p:cNvSpPr/>
          <p:nvPr/>
        </p:nvSpPr>
        <p:spPr>
          <a:xfrm>
            <a:off x="3609474" y="3850105"/>
            <a:ext cx="1455821" cy="300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2751781-4AB8-D98B-D675-EB4C87F4BDCE}"/>
              </a:ext>
            </a:extLst>
          </p:cNvPr>
          <p:cNvSpPr/>
          <p:nvPr/>
        </p:nvSpPr>
        <p:spPr>
          <a:xfrm flipH="1">
            <a:off x="998620" y="3844539"/>
            <a:ext cx="1985211" cy="300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6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AA1CB-F1EE-0D4E-AF23-A0ECF390B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72"/>
          <a:stretch/>
        </p:blipFill>
        <p:spPr>
          <a:xfrm>
            <a:off x="622812" y="735874"/>
            <a:ext cx="10715748" cy="1791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DECB5-6577-EBE6-7953-A6EB53C7CBC2}"/>
              </a:ext>
            </a:extLst>
          </p:cNvPr>
          <p:cNvSpPr txBox="1"/>
          <p:nvPr/>
        </p:nvSpPr>
        <p:spPr>
          <a:xfrm>
            <a:off x="1280" y="-1"/>
            <a:ext cx="208018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9465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-1"/>
            <a:ext cx="208018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Metadata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657FC-D9A3-E841-91B9-6E120D05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373" y="276999"/>
            <a:ext cx="7164754" cy="63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4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C75DF-0521-5812-B1A8-D9BE936EF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49" y="2580909"/>
            <a:ext cx="6386762" cy="2189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E10D79-9DDC-76C7-DDC0-859D6A3EDE7D}"/>
              </a:ext>
            </a:extLst>
          </p:cNvPr>
          <p:cNvSpPr txBox="1"/>
          <p:nvPr/>
        </p:nvSpPr>
        <p:spPr>
          <a:xfrm>
            <a:off x="1280" y="0"/>
            <a:ext cx="891235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Python work this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6A438-34DD-86E2-4558-2A4D35773DFF}"/>
              </a:ext>
            </a:extLst>
          </p:cNvPr>
          <p:cNvSpPr txBox="1"/>
          <p:nvPr/>
        </p:nvSpPr>
        <p:spPr>
          <a:xfrm>
            <a:off x="6375735" y="2684024"/>
            <a:ext cx="234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4CA63-6056-A844-DD20-B59F062127DE}"/>
              </a:ext>
            </a:extLst>
          </p:cNvPr>
          <p:cNvSpPr txBox="1"/>
          <p:nvPr/>
        </p:nvSpPr>
        <p:spPr>
          <a:xfrm>
            <a:off x="6375735" y="3284899"/>
            <a:ext cx="482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Between today and Friday (it’s short)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19E01-3A4C-76F2-EF37-97004357C0F0}"/>
              </a:ext>
            </a:extLst>
          </p:cNvPr>
          <p:cNvSpPr txBox="1"/>
          <p:nvPr/>
        </p:nvSpPr>
        <p:spPr>
          <a:xfrm>
            <a:off x="6375734" y="3915595"/>
            <a:ext cx="54633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Friday – I’ll walk through it with a few more Powerpoint slides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00153-9987-D5F0-8CFD-99D791297308}"/>
              </a:ext>
            </a:extLst>
          </p:cNvPr>
          <p:cNvSpPr txBox="1"/>
          <p:nvPr/>
        </p:nvSpPr>
        <p:spPr>
          <a:xfrm>
            <a:off x="4174959" y="5540562"/>
            <a:ext cx="318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01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189939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Early growth is assumed to be exponential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75C76A-FA12-734B-B7B9-2099772E1272}"/>
              </a:ext>
            </a:extLst>
          </p:cNvPr>
          <p:cNvSpPr/>
          <p:nvPr/>
        </p:nvSpPr>
        <p:spPr>
          <a:xfrm rot="5400000">
            <a:off x="5270621" y="735197"/>
            <a:ext cx="291834" cy="18953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B4919-D25F-A04B-A304-BD7415E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" y="1484352"/>
            <a:ext cx="6370320" cy="481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65764-58B4-B94E-97A8-1D2714FF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C28AA2-DE7D-974A-8A22-33244DF24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013" y="3605458"/>
            <a:ext cx="3801863" cy="216382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3A76FD-C33A-EA4A-A391-9EF142C5516F}"/>
              </a:ext>
            </a:extLst>
          </p:cNvPr>
          <p:cNvSpPr/>
          <p:nvPr/>
        </p:nvSpPr>
        <p:spPr>
          <a:xfrm>
            <a:off x="4450080" y="731520"/>
            <a:ext cx="1999488" cy="81686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783A-8D77-0E4E-A95F-7DF811CFE34C}"/>
                  </a:ext>
                </a:extLst>
              </p:cNvPr>
              <p:cNvSpPr txBox="1"/>
              <p:nvPr/>
            </p:nvSpPr>
            <p:spPr>
              <a:xfrm>
                <a:off x="7529059" y="1883603"/>
                <a:ext cx="44678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annual growth rate is given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Here we compare two slightly different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values, 2.2% and 2.3%, since the industrial revolution.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783A-8D77-0E4E-A95F-7DF811CFE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59" y="1883603"/>
                <a:ext cx="4467869" cy="1569660"/>
              </a:xfrm>
              <a:prstGeom prst="rect">
                <a:avLst/>
              </a:prstGeom>
              <a:blipFill>
                <a:blip r:embed="rId5"/>
                <a:stretch>
                  <a:fillRect l="-1983" t="-3226" r="-2550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C01967-B066-2F46-8352-164CE1139CBD}"/>
                  </a:ext>
                </a:extLst>
              </p:cNvPr>
              <p:cNvSpPr txBox="1"/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C01967-B066-2F46-8352-164CE113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blipFill>
                <a:blip r:embed="rId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F7BCC-E27B-314F-9CEB-6D47B6E6C224}"/>
                  </a:ext>
                </a:extLst>
              </p:cNvPr>
              <p:cNvSpPr txBox="1"/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F7BCC-E27B-314F-9CEB-6D47B6E6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2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189939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Exponential growth is characterized by a doubling time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75C76A-FA12-734B-B7B9-2099772E1272}"/>
              </a:ext>
            </a:extLst>
          </p:cNvPr>
          <p:cNvSpPr/>
          <p:nvPr/>
        </p:nvSpPr>
        <p:spPr>
          <a:xfrm rot="5400000">
            <a:off x="5270621" y="735197"/>
            <a:ext cx="291834" cy="18953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B4919-D25F-A04B-A304-BD7415E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" y="1484352"/>
            <a:ext cx="6370320" cy="481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65764-58B4-B94E-97A8-1D2714FF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3A76FD-C33A-EA4A-A391-9EF142C5516F}"/>
              </a:ext>
            </a:extLst>
          </p:cNvPr>
          <p:cNvSpPr/>
          <p:nvPr/>
        </p:nvSpPr>
        <p:spPr>
          <a:xfrm>
            <a:off x="4450080" y="731520"/>
            <a:ext cx="1999488" cy="81686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E783A-8D77-0E4E-A95F-7DF811CFE34C}"/>
              </a:ext>
            </a:extLst>
          </p:cNvPr>
          <p:cNvSpPr txBox="1"/>
          <p:nvPr/>
        </p:nvSpPr>
        <p:spPr>
          <a:xfrm>
            <a:off x="7529061" y="1990445"/>
            <a:ext cx="3276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Start at some time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F72558-AC24-0D4C-A056-68F598813D0C}"/>
              </a:ext>
            </a:extLst>
          </p:cNvPr>
          <p:cNvCxnSpPr>
            <a:cxnSpLocks/>
          </p:cNvCxnSpPr>
          <p:nvPr/>
        </p:nvCxnSpPr>
        <p:spPr>
          <a:xfrm flipH="1">
            <a:off x="1557430" y="5779205"/>
            <a:ext cx="5574890" cy="0"/>
          </a:xfrm>
          <a:prstGeom prst="line">
            <a:avLst/>
          </a:prstGeom>
          <a:ln w="38100">
            <a:solidFill>
              <a:schemeClr val="accent1">
                <a:alpha val="4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C443E1-CE4C-9641-B4A3-F895D2A5A3D0}"/>
              </a:ext>
            </a:extLst>
          </p:cNvPr>
          <p:cNvGrpSpPr/>
          <p:nvPr/>
        </p:nvGrpSpPr>
        <p:grpSpPr>
          <a:xfrm>
            <a:off x="1630168" y="5456150"/>
            <a:ext cx="4119272" cy="365760"/>
            <a:chOff x="1630168" y="5456150"/>
            <a:chExt cx="4119272" cy="3657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D26FF2-953F-EE4F-BB23-991BA2D89CBB}"/>
                </a:ext>
              </a:extLst>
            </p:cNvPr>
            <p:cNvCxnSpPr/>
            <p:nvPr/>
          </p:nvCxnSpPr>
          <p:spPr>
            <a:xfrm>
              <a:off x="5749440" y="5456150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293BCA-991A-A646-AFE2-524E0180C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68" y="5466541"/>
              <a:ext cx="4119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Up Arrow 28">
            <a:extLst>
              <a:ext uri="{FF2B5EF4-FFF2-40B4-BE49-F238E27FC236}">
                <a16:creationId xmlns:a16="http://schemas.microsoft.com/office/drawing/2014/main" id="{A5ACCD54-D98C-5B45-9F26-DB6B8B684816}"/>
              </a:ext>
            </a:extLst>
          </p:cNvPr>
          <p:cNvSpPr/>
          <p:nvPr/>
        </p:nvSpPr>
        <p:spPr>
          <a:xfrm>
            <a:off x="2597727" y="5466541"/>
            <a:ext cx="207818" cy="312664"/>
          </a:xfrm>
          <a:prstGeom prst="upArrow">
            <a:avLst/>
          </a:prstGeom>
          <a:solidFill>
            <a:schemeClr val="tx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BF9EF-73FF-E54F-A7B9-DF57D19B6251}"/>
                  </a:ext>
                </a:extLst>
              </p:cNvPr>
              <p:cNvSpPr txBox="1"/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BF9EF-73FF-E54F-A7B9-DF57D19B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6200B-3ED1-B644-B22D-5065338188F6}"/>
                  </a:ext>
                </a:extLst>
              </p:cNvPr>
              <p:cNvSpPr txBox="1"/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6200B-3ED1-B644-B22D-50653381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9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189939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Exponential growth is characterized by a doubling time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75C76A-FA12-734B-B7B9-2099772E1272}"/>
              </a:ext>
            </a:extLst>
          </p:cNvPr>
          <p:cNvSpPr/>
          <p:nvPr/>
        </p:nvSpPr>
        <p:spPr>
          <a:xfrm rot="5400000">
            <a:off x="5270621" y="735197"/>
            <a:ext cx="291834" cy="18953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B4919-D25F-A04B-A304-BD7415E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" y="1484352"/>
            <a:ext cx="6370320" cy="481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65764-58B4-B94E-97A8-1D2714FF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3A76FD-C33A-EA4A-A391-9EF142C5516F}"/>
              </a:ext>
            </a:extLst>
          </p:cNvPr>
          <p:cNvSpPr/>
          <p:nvPr/>
        </p:nvSpPr>
        <p:spPr>
          <a:xfrm>
            <a:off x="4450080" y="731520"/>
            <a:ext cx="1999488" cy="81686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E783A-8D77-0E4E-A95F-7DF811CFE34C}"/>
              </a:ext>
            </a:extLst>
          </p:cNvPr>
          <p:cNvSpPr txBox="1"/>
          <p:nvPr/>
        </p:nvSpPr>
        <p:spPr>
          <a:xfrm>
            <a:off x="7529061" y="1990445"/>
            <a:ext cx="3276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Doubles after 30 years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F72558-AC24-0D4C-A056-68F598813D0C}"/>
              </a:ext>
            </a:extLst>
          </p:cNvPr>
          <p:cNvCxnSpPr>
            <a:cxnSpLocks/>
          </p:cNvCxnSpPr>
          <p:nvPr/>
        </p:nvCxnSpPr>
        <p:spPr>
          <a:xfrm flipH="1">
            <a:off x="1557430" y="5779205"/>
            <a:ext cx="5574890" cy="0"/>
          </a:xfrm>
          <a:prstGeom prst="line">
            <a:avLst/>
          </a:prstGeom>
          <a:ln w="38100">
            <a:solidFill>
              <a:schemeClr val="accent1">
                <a:alpha val="4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C443E1-CE4C-9641-B4A3-F895D2A5A3D0}"/>
              </a:ext>
            </a:extLst>
          </p:cNvPr>
          <p:cNvGrpSpPr/>
          <p:nvPr/>
        </p:nvGrpSpPr>
        <p:grpSpPr>
          <a:xfrm>
            <a:off x="1532852" y="5136116"/>
            <a:ext cx="4563148" cy="685794"/>
            <a:chOff x="1532852" y="5136116"/>
            <a:chExt cx="4563148" cy="6857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D26FF2-953F-EE4F-BB23-991BA2D89CBB}"/>
                </a:ext>
              </a:extLst>
            </p:cNvPr>
            <p:cNvCxnSpPr/>
            <p:nvPr/>
          </p:nvCxnSpPr>
          <p:spPr>
            <a:xfrm>
              <a:off x="5749440" y="5456150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293BCA-991A-A646-AFE2-524E0180C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68" y="5466541"/>
              <a:ext cx="4119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EDBA1-9F1F-414C-AF4B-0E07F45F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2852" y="5136116"/>
              <a:ext cx="456314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1E4F6A-C3CD-3B45-A3E9-CED2AE398F31}"/>
                </a:ext>
              </a:extLst>
            </p:cNvPr>
            <p:cNvCxnSpPr>
              <a:cxnSpLocks/>
            </p:cNvCxnSpPr>
            <p:nvPr/>
          </p:nvCxnSpPr>
          <p:spPr>
            <a:xfrm>
              <a:off x="6085609" y="5136116"/>
              <a:ext cx="0" cy="64308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4D3DFB-34E1-1543-9764-0A61F195A40A}"/>
              </a:ext>
            </a:extLst>
          </p:cNvPr>
          <p:cNvGrpSpPr/>
          <p:nvPr/>
        </p:nvGrpSpPr>
        <p:grpSpPr>
          <a:xfrm>
            <a:off x="2597727" y="5136116"/>
            <a:ext cx="627245" cy="643089"/>
            <a:chOff x="2597727" y="5136116"/>
            <a:chExt cx="627245" cy="643089"/>
          </a:xfrm>
        </p:grpSpPr>
        <p:sp>
          <p:nvSpPr>
            <p:cNvPr id="29" name="Up Arrow 28">
              <a:extLst>
                <a:ext uri="{FF2B5EF4-FFF2-40B4-BE49-F238E27FC236}">
                  <a16:creationId xmlns:a16="http://schemas.microsoft.com/office/drawing/2014/main" id="{A5ACCD54-D98C-5B45-9F26-DB6B8B684816}"/>
                </a:ext>
              </a:extLst>
            </p:cNvPr>
            <p:cNvSpPr/>
            <p:nvPr/>
          </p:nvSpPr>
          <p:spPr>
            <a:xfrm>
              <a:off x="2597727" y="5466541"/>
              <a:ext cx="207818" cy="312664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>
              <a:extLst>
                <a:ext uri="{FF2B5EF4-FFF2-40B4-BE49-F238E27FC236}">
                  <a16:creationId xmlns:a16="http://schemas.microsoft.com/office/drawing/2014/main" id="{DDE32222-F58F-D74E-ADAB-35C6E3B65C65}"/>
                </a:ext>
              </a:extLst>
            </p:cNvPr>
            <p:cNvSpPr/>
            <p:nvPr/>
          </p:nvSpPr>
          <p:spPr>
            <a:xfrm>
              <a:off x="3017173" y="5136116"/>
              <a:ext cx="207799" cy="643089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Up Arrow 30">
            <a:extLst>
              <a:ext uri="{FF2B5EF4-FFF2-40B4-BE49-F238E27FC236}">
                <a16:creationId xmlns:a16="http://schemas.microsoft.com/office/drawing/2014/main" id="{2C864B96-D0A8-0241-BE03-4DA9D4047E1A}"/>
              </a:ext>
            </a:extLst>
          </p:cNvPr>
          <p:cNvSpPr/>
          <p:nvPr/>
        </p:nvSpPr>
        <p:spPr>
          <a:xfrm rot="5400000">
            <a:off x="5817985" y="5420705"/>
            <a:ext cx="207818" cy="312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264836-D760-4F49-9E6A-19CBD50F4F9B}"/>
              </a:ext>
            </a:extLst>
          </p:cNvPr>
          <p:cNvGrpSpPr/>
          <p:nvPr/>
        </p:nvGrpSpPr>
        <p:grpSpPr>
          <a:xfrm>
            <a:off x="7863037" y="2460638"/>
            <a:ext cx="627245" cy="643089"/>
            <a:chOff x="2597727" y="5136116"/>
            <a:chExt cx="627245" cy="643089"/>
          </a:xfrm>
        </p:grpSpPr>
        <p:sp>
          <p:nvSpPr>
            <p:cNvPr id="34" name="Up Arrow 33">
              <a:extLst>
                <a:ext uri="{FF2B5EF4-FFF2-40B4-BE49-F238E27FC236}">
                  <a16:creationId xmlns:a16="http://schemas.microsoft.com/office/drawing/2014/main" id="{2C9C80A9-A121-F646-AB2F-9C92506951DB}"/>
                </a:ext>
              </a:extLst>
            </p:cNvPr>
            <p:cNvSpPr/>
            <p:nvPr/>
          </p:nvSpPr>
          <p:spPr>
            <a:xfrm>
              <a:off x="2597727" y="5466541"/>
              <a:ext cx="207818" cy="312664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CC34E43E-D25F-2042-8835-4AAB392D75B3}"/>
                </a:ext>
              </a:extLst>
            </p:cNvPr>
            <p:cNvSpPr/>
            <p:nvPr/>
          </p:nvSpPr>
          <p:spPr>
            <a:xfrm>
              <a:off x="3017173" y="5136116"/>
              <a:ext cx="207799" cy="643089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Up Arrow 35">
            <a:extLst>
              <a:ext uri="{FF2B5EF4-FFF2-40B4-BE49-F238E27FC236}">
                <a16:creationId xmlns:a16="http://schemas.microsoft.com/office/drawing/2014/main" id="{189A27CC-1BE2-6F44-BE6D-692B10C6664D}"/>
              </a:ext>
            </a:extLst>
          </p:cNvPr>
          <p:cNvSpPr/>
          <p:nvPr/>
        </p:nvSpPr>
        <p:spPr>
          <a:xfrm rot="5400000">
            <a:off x="10545291" y="3168759"/>
            <a:ext cx="207818" cy="312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BF9EF-73FF-E54F-A7B9-DF57D19B6251}"/>
                  </a:ext>
                </a:extLst>
              </p:cNvPr>
              <p:cNvSpPr txBox="1"/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BF9EF-73FF-E54F-A7B9-DF57D19B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6200B-3ED1-B644-B22D-5065338188F6}"/>
                  </a:ext>
                </a:extLst>
              </p:cNvPr>
              <p:cNvSpPr txBox="1"/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6200B-3ED1-B644-B22D-50653381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28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1899392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Exponential growth is characterized by a doubling time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75C76A-FA12-734B-B7B9-2099772E1272}"/>
              </a:ext>
            </a:extLst>
          </p:cNvPr>
          <p:cNvSpPr/>
          <p:nvPr/>
        </p:nvSpPr>
        <p:spPr>
          <a:xfrm rot="5400000">
            <a:off x="5270621" y="735197"/>
            <a:ext cx="291834" cy="18953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B4919-D25F-A04B-A304-BD7415E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" y="1484352"/>
            <a:ext cx="6370320" cy="4819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65764-58B4-B94E-97A8-1D2714FFD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B3A76FD-C33A-EA4A-A391-9EF142C5516F}"/>
              </a:ext>
            </a:extLst>
          </p:cNvPr>
          <p:cNvSpPr/>
          <p:nvPr/>
        </p:nvSpPr>
        <p:spPr>
          <a:xfrm>
            <a:off x="4450080" y="731520"/>
            <a:ext cx="1999488" cy="81686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E783A-8D77-0E4E-A95F-7DF811CFE34C}"/>
              </a:ext>
            </a:extLst>
          </p:cNvPr>
          <p:cNvSpPr txBox="1"/>
          <p:nvPr/>
        </p:nvSpPr>
        <p:spPr>
          <a:xfrm>
            <a:off x="7529061" y="1990445"/>
            <a:ext cx="3240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Doubles again after another 30 years!</a:t>
            </a:r>
          </a:p>
          <a:p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F72558-AC24-0D4C-A056-68F598813D0C}"/>
              </a:ext>
            </a:extLst>
          </p:cNvPr>
          <p:cNvCxnSpPr>
            <a:cxnSpLocks/>
          </p:cNvCxnSpPr>
          <p:nvPr/>
        </p:nvCxnSpPr>
        <p:spPr>
          <a:xfrm flipH="1">
            <a:off x="1557430" y="5779205"/>
            <a:ext cx="5574890" cy="0"/>
          </a:xfrm>
          <a:prstGeom prst="line">
            <a:avLst/>
          </a:prstGeom>
          <a:ln w="38100">
            <a:solidFill>
              <a:schemeClr val="accent1">
                <a:alpha val="4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C443E1-CE4C-9641-B4A3-F895D2A5A3D0}"/>
              </a:ext>
            </a:extLst>
          </p:cNvPr>
          <p:cNvGrpSpPr/>
          <p:nvPr/>
        </p:nvGrpSpPr>
        <p:grpSpPr>
          <a:xfrm>
            <a:off x="1532852" y="5136116"/>
            <a:ext cx="4563148" cy="685794"/>
            <a:chOff x="1532852" y="5136116"/>
            <a:chExt cx="4563148" cy="6857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D26FF2-953F-EE4F-BB23-991BA2D89CBB}"/>
                </a:ext>
              </a:extLst>
            </p:cNvPr>
            <p:cNvCxnSpPr/>
            <p:nvPr/>
          </p:nvCxnSpPr>
          <p:spPr>
            <a:xfrm>
              <a:off x="5749440" y="5456150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293BCA-991A-A646-AFE2-524E0180C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68" y="5466541"/>
              <a:ext cx="4119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EDBA1-9F1F-414C-AF4B-0E07F45F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2852" y="5136116"/>
              <a:ext cx="456314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1E4F6A-C3CD-3B45-A3E9-CED2AE398F31}"/>
                </a:ext>
              </a:extLst>
            </p:cNvPr>
            <p:cNvCxnSpPr>
              <a:cxnSpLocks/>
            </p:cNvCxnSpPr>
            <p:nvPr/>
          </p:nvCxnSpPr>
          <p:spPr>
            <a:xfrm>
              <a:off x="6085609" y="5136116"/>
              <a:ext cx="0" cy="64308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8258BF-AFE1-E34A-99E1-FA7CF784343F}"/>
              </a:ext>
            </a:extLst>
          </p:cNvPr>
          <p:cNvGrpSpPr/>
          <p:nvPr/>
        </p:nvGrpSpPr>
        <p:grpSpPr>
          <a:xfrm>
            <a:off x="1630167" y="4506668"/>
            <a:ext cx="4744872" cy="1284069"/>
            <a:chOff x="1630167" y="4506668"/>
            <a:chExt cx="4744872" cy="128406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06E817-A519-9B40-93E8-3D1375802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67" y="4506668"/>
              <a:ext cx="473405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0CBF83-DA53-314D-87A0-2EF6FC909605}"/>
                </a:ext>
              </a:extLst>
            </p:cNvPr>
            <p:cNvCxnSpPr>
              <a:cxnSpLocks/>
            </p:cNvCxnSpPr>
            <p:nvPr/>
          </p:nvCxnSpPr>
          <p:spPr>
            <a:xfrm>
              <a:off x="6364224" y="4517819"/>
              <a:ext cx="10815" cy="1272918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Up Arrow 20">
            <a:extLst>
              <a:ext uri="{FF2B5EF4-FFF2-40B4-BE49-F238E27FC236}">
                <a16:creationId xmlns:a16="http://schemas.microsoft.com/office/drawing/2014/main" id="{E54D9D15-9315-0E49-A10C-64153716502F}"/>
              </a:ext>
            </a:extLst>
          </p:cNvPr>
          <p:cNvSpPr/>
          <p:nvPr/>
        </p:nvSpPr>
        <p:spPr>
          <a:xfrm rot="5400000">
            <a:off x="5817985" y="5420705"/>
            <a:ext cx="207818" cy="312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8DB62C10-235B-9049-BB29-865047E0AFDB}"/>
              </a:ext>
            </a:extLst>
          </p:cNvPr>
          <p:cNvSpPr/>
          <p:nvPr/>
        </p:nvSpPr>
        <p:spPr>
          <a:xfrm rot="5400000">
            <a:off x="6148804" y="5428140"/>
            <a:ext cx="207818" cy="312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9A0408-5235-B348-B4FB-A1BD2EE00FCA}"/>
              </a:ext>
            </a:extLst>
          </p:cNvPr>
          <p:cNvGrpSpPr/>
          <p:nvPr/>
        </p:nvGrpSpPr>
        <p:grpSpPr>
          <a:xfrm>
            <a:off x="2597727" y="4552889"/>
            <a:ext cx="1040906" cy="1226316"/>
            <a:chOff x="2597727" y="4552889"/>
            <a:chExt cx="1040906" cy="1226316"/>
          </a:xfrm>
        </p:grpSpPr>
        <p:sp>
          <p:nvSpPr>
            <p:cNvPr id="29" name="Up Arrow 28">
              <a:extLst>
                <a:ext uri="{FF2B5EF4-FFF2-40B4-BE49-F238E27FC236}">
                  <a16:creationId xmlns:a16="http://schemas.microsoft.com/office/drawing/2014/main" id="{A5ACCD54-D98C-5B45-9F26-DB6B8B684816}"/>
                </a:ext>
              </a:extLst>
            </p:cNvPr>
            <p:cNvSpPr/>
            <p:nvPr/>
          </p:nvSpPr>
          <p:spPr>
            <a:xfrm>
              <a:off x="2597727" y="5466541"/>
              <a:ext cx="207818" cy="312664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>
              <a:extLst>
                <a:ext uri="{FF2B5EF4-FFF2-40B4-BE49-F238E27FC236}">
                  <a16:creationId xmlns:a16="http://schemas.microsoft.com/office/drawing/2014/main" id="{DDE32222-F58F-D74E-ADAB-35C6E3B65C65}"/>
                </a:ext>
              </a:extLst>
            </p:cNvPr>
            <p:cNvSpPr/>
            <p:nvPr/>
          </p:nvSpPr>
          <p:spPr>
            <a:xfrm>
              <a:off x="3017173" y="5136116"/>
              <a:ext cx="207799" cy="643089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19AAA59-1C1B-1347-B809-EAEE1CA1E125}"/>
                </a:ext>
              </a:extLst>
            </p:cNvPr>
            <p:cNvSpPr/>
            <p:nvPr/>
          </p:nvSpPr>
          <p:spPr>
            <a:xfrm>
              <a:off x="3447147" y="4552889"/>
              <a:ext cx="191486" cy="1224805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3D6F89-8B79-684D-95FB-5C7E08DAA027}"/>
              </a:ext>
            </a:extLst>
          </p:cNvPr>
          <p:cNvGrpSpPr/>
          <p:nvPr/>
        </p:nvGrpSpPr>
        <p:grpSpPr>
          <a:xfrm>
            <a:off x="10477916" y="3223506"/>
            <a:ext cx="654635" cy="211534"/>
            <a:chOff x="10565329" y="3965279"/>
            <a:chExt cx="654635" cy="211534"/>
          </a:xfrm>
        </p:grpSpPr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FEDA8703-E0D4-1541-8E4F-7E2A7F76D8A9}"/>
                </a:ext>
              </a:extLst>
            </p:cNvPr>
            <p:cNvSpPr/>
            <p:nvPr/>
          </p:nvSpPr>
          <p:spPr>
            <a:xfrm rot="5400000">
              <a:off x="10617752" y="3916572"/>
              <a:ext cx="207818" cy="312664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Up Arrow 31">
              <a:extLst>
                <a:ext uri="{FF2B5EF4-FFF2-40B4-BE49-F238E27FC236}">
                  <a16:creationId xmlns:a16="http://schemas.microsoft.com/office/drawing/2014/main" id="{6B6E71F2-0BF5-1D48-BB16-62D1DE25C824}"/>
                </a:ext>
              </a:extLst>
            </p:cNvPr>
            <p:cNvSpPr/>
            <p:nvPr/>
          </p:nvSpPr>
          <p:spPr>
            <a:xfrm rot="5400000">
              <a:off x="10959723" y="3912856"/>
              <a:ext cx="207818" cy="312664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C294CE-52F4-B045-8DA9-3CAFEA500964}"/>
              </a:ext>
            </a:extLst>
          </p:cNvPr>
          <p:cNvGrpSpPr/>
          <p:nvPr/>
        </p:nvGrpSpPr>
        <p:grpSpPr>
          <a:xfrm>
            <a:off x="7870712" y="1752909"/>
            <a:ext cx="1057218" cy="1350594"/>
            <a:chOff x="2597727" y="4428611"/>
            <a:chExt cx="1057218" cy="1350594"/>
          </a:xfrm>
        </p:grpSpPr>
        <p:sp>
          <p:nvSpPr>
            <p:cNvPr id="34" name="Up Arrow 33">
              <a:extLst>
                <a:ext uri="{FF2B5EF4-FFF2-40B4-BE49-F238E27FC236}">
                  <a16:creationId xmlns:a16="http://schemas.microsoft.com/office/drawing/2014/main" id="{7AFD63BE-F4FB-C04E-B8F2-AE697F49BF66}"/>
                </a:ext>
              </a:extLst>
            </p:cNvPr>
            <p:cNvSpPr/>
            <p:nvPr/>
          </p:nvSpPr>
          <p:spPr>
            <a:xfrm>
              <a:off x="2597727" y="5466541"/>
              <a:ext cx="207818" cy="312664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F5AFC50C-CF83-594B-B359-B17901660FFB}"/>
                </a:ext>
              </a:extLst>
            </p:cNvPr>
            <p:cNvSpPr/>
            <p:nvPr/>
          </p:nvSpPr>
          <p:spPr>
            <a:xfrm>
              <a:off x="3017173" y="5136116"/>
              <a:ext cx="207799" cy="643089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9CA361CE-62F5-984E-A7DB-EDA1E29D42FF}"/>
                </a:ext>
              </a:extLst>
            </p:cNvPr>
            <p:cNvSpPr/>
            <p:nvPr/>
          </p:nvSpPr>
          <p:spPr>
            <a:xfrm>
              <a:off x="3447147" y="4428611"/>
              <a:ext cx="207798" cy="1349083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1752D6-9C2F-F048-AE3F-D7407E964817}"/>
                  </a:ext>
                </a:extLst>
              </p:cNvPr>
              <p:cNvSpPr txBox="1"/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1752D6-9C2F-F048-AE3F-D7407E96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FAD93-196F-9D41-A251-EF6ABCC71797}"/>
                  </a:ext>
                </a:extLst>
              </p:cNvPr>
              <p:cNvSpPr txBox="1"/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FAD93-196F-9D41-A251-EF6ABCC7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89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1253216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Decarbonization is assumed to follow a step-down sigmoid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D65764-58B4-B94E-97A8-1D2714FF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B747CC-E411-B04B-86CD-D61AF4FB0B0F}"/>
              </a:ext>
            </a:extLst>
          </p:cNvPr>
          <p:cNvSpPr/>
          <p:nvPr/>
        </p:nvSpPr>
        <p:spPr>
          <a:xfrm>
            <a:off x="6400800" y="702207"/>
            <a:ext cx="2109216" cy="81686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44BEE7-8D3E-4149-A87A-255BC1EF984A}"/>
              </a:ext>
            </a:extLst>
          </p:cNvPr>
          <p:cNvGrpSpPr/>
          <p:nvPr/>
        </p:nvGrpSpPr>
        <p:grpSpPr>
          <a:xfrm>
            <a:off x="670560" y="2030428"/>
            <a:ext cx="4861814" cy="3672899"/>
            <a:chOff x="670560" y="2030428"/>
            <a:chExt cx="4861814" cy="36728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89529A-23C1-A744-8039-0757AE67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60" y="2030428"/>
              <a:ext cx="4861814" cy="36728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EF78A5-5869-7E4D-84B4-D8CA5B926186}"/>
                    </a:ext>
                  </a:extLst>
                </p:cNvPr>
                <p:cNvSpPr txBox="1"/>
                <p:nvPr/>
              </p:nvSpPr>
              <p:spPr>
                <a:xfrm>
                  <a:off x="1362710" y="2379774"/>
                  <a:ext cx="2340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EF78A5-5869-7E4D-84B4-D8CA5B926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10" y="2379774"/>
                  <a:ext cx="234086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35E017B-19E2-A34C-B228-71A55B1BD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43" y="2135934"/>
            <a:ext cx="5734113" cy="19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D65764-58B4-B94E-97A8-1D2714FFD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30" y="553998"/>
            <a:ext cx="6597227" cy="11132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B747CC-E411-B04B-86CD-D61AF4FB0B0F}"/>
              </a:ext>
            </a:extLst>
          </p:cNvPr>
          <p:cNvSpPr/>
          <p:nvPr/>
        </p:nvSpPr>
        <p:spPr>
          <a:xfrm>
            <a:off x="6400800" y="702207"/>
            <a:ext cx="2109216" cy="816864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44BEE7-8D3E-4149-A87A-255BC1EF984A}"/>
              </a:ext>
            </a:extLst>
          </p:cNvPr>
          <p:cNvGrpSpPr/>
          <p:nvPr/>
        </p:nvGrpSpPr>
        <p:grpSpPr>
          <a:xfrm>
            <a:off x="670560" y="2030428"/>
            <a:ext cx="4861814" cy="3672899"/>
            <a:chOff x="670560" y="2030428"/>
            <a:chExt cx="4861814" cy="36728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89529A-23C1-A744-8039-0757AE67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560" y="2030428"/>
              <a:ext cx="4861814" cy="36728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EF78A5-5869-7E4D-84B4-D8CA5B926186}"/>
                    </a:ext>
                  </a:extLst>
                </p:cNvPr>
                <p:cNvSpPr txBox="1"/>
                <p:nvPr/>
              </p:nvSpPr>
              <p:spPr>
                <a:xfrm>
                  <a:off x="1362710" y="2379774"/>
                  <a:ext cx="2340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EF78A5-5869-7E4D-84B4-D8CA5B926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10" y="2379774"/>
                  <a:ext cx="234086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27723D4-0028-DD47-A0B1-C6259C95B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43" y="2135934"/>
            <a:ext cx="5734113" cy="1936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6A150F-CC60-5F44-827D-99B292C45041}"/>
              </a:ext>
            </a:extLst>
          </p:cNvPr>
          <p:cNvSpPr txBox="1"/>
          <p:nvPr/>
        </p:nvSpPr>
        <p:spPr>
          <a:xfrm>
            <a:off x="5815584" y="4365010"/>
            <a:ext cx="63886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</a:t>
            </a:r>
            <a:r>
              <a:rPr lang="en-US" sz="2200" dirty="0"/>
              <a:t> is an array of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t_trans</a:t>
            </a:r>
            <a:r>
              <a:rPr lang="en-US" sz="2200" b="1" dirty="0"/>
              <a:t> </a:t>
            </a:r>
            <a:r>
              <a:rPr lang="en-US" sz="2200" dirty="0"/>
              <a:t>is the transition year (2040)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delta_t_trans</a:t>
            </a:r>
            <a:r>
              <a:rPr lang="en-US" sz="2200" b="1" dirty="0"/>
              <a:t> </a:t>
            </a:r>
            <a:r>
              <a:rPr lang="en-US" sz="2200" dirty="0"/>
              <a:t>is the transition time (20 years*)</a:t>
            </a:r>
          </a:p>
          <a:p>
            <a:endParaRPr lang="en-US" sz="2200" dirty="0"/>
          </a:p>
          <a:p>
            <a:r>
              <a:rPr lang="en-US" sz="2200" dirty="0"/>
              <a:t>Meaning, it takes 20 years to go from .8 to .2 (the </a:t>
            </a:r>
            <a:r>
              <a:rPr lang="en-US" sz="2200" b="1" dirty="0"/>
              <a:t>“80/20 rule”</a:t>
            </a:r>
            <a:r>
              <a:rPr lang="en-US" sz="22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580C9-234D-754D-BD03-47EDE7D80131}"/>
              </a:ext>
            </a:extLst>
          </p:cNvPr>
          <p:cNvSpPr txBox="1"/>
          <p:nvPr/>
        </p:nvSpPr>
        <p:spPr>
          <a:xfrm>
            <a:off x="1280" y="0"/>
            <a:ext cx="11253216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/>
              <a:t>Decarbonization is assumed to follow a step-down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867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C23C7-FF91-034C-B9DA-3C6CE8110B85}"/>
                  </a:ext>
                </a:extLst>
              </p:cNvPr>
              <p:cNvSpPr txBox="1"/>
              <p:nvPr/>
            </p:nvSpPr>
            <p:spPr>
              <a:xfrm>
                <a:off x="1280" y="0"/>
                <a:ext cx="11667744" cy="62882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“Scaffolded learning” =&gt; you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𝒖𝒑</m:t>
                        </m:r>
                      </m:sub>
                    </m:sSub>
                  </m:oMath>
                </a14:m>
                <a:r>
                  <a:rPr lang="en-US" sz="3000" b="1" dirty="0"/>
                  <a:t> function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C23C7-FF91-034C-B9DA-3C6CE811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" y="0"/>
                <a:ext cx="11667744" cy="628826"/>
              </a:xfrm>
              <a:prstGeom prst="rect">
                <a:avLst/>
              </a:prstGeom>
              <a:blipFill>
                <a:blip r:embed="rId2"/>
                <a:stretch>
                  <a:fillRect l="-1306" t="-8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F23844D-7C5B-1241-B612-344D569F3AA5}"/>
              </a:ext>
            </a:extLst>
          </p:cNvPr>
          <p:cNvGrpSpPr/>
          <p:nvPr/>
        </p:nvGrpSpPr>
        <p:grpSpPr>
          <a:xfrm>
            <a:off x="401574" y="869708"/>
            <a:ext cx="4675409" cy="3463266"/>
            <a:chOff x="328422" y="894092"/>
            <a:chExt cx="4675409" cy="34632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CFAA2B-242E-1D4B-8F4B-1E569924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422" y="894092"/>
              <a:ext cx="4675409" cy="34632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824270-25EA-8049-88F2-2BA595DF31B5}"/>
                    </a:ext>
                  </a:extLst>
                </p:cNvPr>
                <p:cNvSpPr txBox="1"/>
                <p:nvPr/>
              </p:nvSpPr>
              <p:spPr>
                <a:xfrm>
                  <a:off x="1633728" y="2169671"/>
                  <a:ext cx="2340864" cy="49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824270-25EA-8049-88F2-2BA595DF3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728" y="2169671"/>
                  <a:ext cx="2340864" cy="490199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Up Arrow 8">
            <a:extLst>
              <a:ext uri="{FF2B5EF4-FFF2-40B4-BE49-F238E27FC236}">
                <a16:creationId xmlns:a16="http://schemas.microsoft.com/office/drawing/2014/main" id="{DF3C94E3-8DD7-DA46-9260-5751289DB64C}"/>
              </a:ext>
            </a:extLst>
          </p:cNvPr>
          <p:cNvSpPr/>
          <p:nvPr/>
        </p:nvSpPr>
        <p:spPr>
          <a:xfrm>
            <a:off x="2529840" y="4383598"/>
            <a:ext cx="694944" cy="4860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9EE14-7EED-9B46-A718-49313D559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" y="5137873"/>
            <a:ext cx="11667744" cy="17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C23C7-FF91-034C-B9DA-3C6CE8110B85}"/>
                  </a:ext>
                </a:extLst>
              </p:cNvPr>
              <p:cNvSpPr txBox="1"/>
              <p:nvPr/>
            </p:nvSpPr>
            <p:spPr>
              <a:xfrm>
                <a:off x="1280" y="0"/>
                <a:ext cx="11667744" cy="57342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You have to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𝒅𝒐𝒘𝒏</m:t>
                        </m:r>
                      </m:sub>
                    </m:sSub>
                  </m:oMath>
                </a14:m>
                <a:r>
                  <a:rPr lang="en-US" sz="3000" b="1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C23C7-FF91-034C-B9DA-3C6CE811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" y="0"/>
                <a:ext cx="11667744" cy="573427"/>
              </a:xfrm>
              <a:prstGeom prst="rect">
                <a:avLst/>
              </a:prstGeom>
              <a:blipFill>
                <a:blip r:embed="rId2"/>
                <a:stretch>
                  <a:fillRect l="-1306" t="-869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F23844D-7C5B-1241-B612-344D569F3AA5}"/>
              </a:ext>
            </a:extLst>
          </p:cNvPr>
          <p:cNvGrpSpPr/>
          <p:nvPr/>
        </p:nvGrpSpPr>
        <p:grpSpPr>
          <a:xfrm>
            <a:off x="401574" y="799036"/>
            <a:ext cx="10739120" cy="3672899"/>
            <a:chOff x="328422" y="823420"/>
            <a:chExt cx="10739120" cy="36728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BB70CD-6FF7-2347-8AD9-F97E9B486F8E}"/>
                </a:ext>
              </a:extLst>
            </p:cNvPr>
            <p:cNvGrpSpPr/>
            <p:nvPr/>
          </p:nvGrpSpPr>
          <p:grpSpPr>
            <a:xfrm>
              <a:off x="328422" y="823420"/>
              <a:ext cx="10739120" cy="3672899"/>
              <a:chOff x="377190" y="2770064"/>
              <a:chExt cx="10739120" cy="367289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8CFAA2B-242E-1D4B-8F4B-1E569924A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190" y="2840736"/>
                <a:ext cx="4675409" cy="346326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A0B6B42-1D85-B245-86FA-94C7A7F8A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4496" y="2770064"/>
                <a:ext cx="4861814" cy="367289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824270-25EA-8049-88F2-2BA595DF31B5}"/>
                    </a:ext>
                  </a:extLst>
                </p:cNvPr>
                <p:cNvSpPr txBox="1"/>
                <p:nvPr/>
              </p:nvSpPr>
              <p:spPr>
                <a:xfrm>
                  <a:off x="1633728" y="2169671"/>
                  <a:ext cx="2340864" cy="49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824270-25EA-8049-88F2-2BA595DF3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728" y="2169671"/>
                  <a:ext cx="2340864" cy="490199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501D0F-3157-0140-A143-492D02DC89B8}"/>
                    </a:ext>
                  </a:extLst>
                </p:cNvPr>
                <p:cNvSpPr txBox="1"/>
                <p:nvPr/>
              </p:nvSpPr>
              <p:spPr>
                <a:xfrm>
                  <a:off x="7464794" y="2221278"/>
                  <a:ext cx="2340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501D0F-3157-0140-A143-492D02DC8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794" y="2221278"/>
                  <a:ext cx="234086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32EAFC-80F8-5443-9247-994ABE0E50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710" y="4853725"/>
            <a:ext cx="9519440" cy="2003126"/>
          </a:xfrm>
          <a:prstGeom prst="rect">
            <a:avLst/>
          </a:prstGeom>
        </p:spPr>
      </p:pic>
      <p:sp>
        <p:nvSpPr>
          <p:cNvPr id="12" name="Up Arrow 11">
            <a:extLst>
              <a:ext uri="{FF2B5EF4-FFF2-40B4-BE49-F238E27FC236}">
                <a16:creationId xmlns:a16="http://schemas.microsoft.com/office/drawing/2014/main" id="{DCD82C06-39FD-9946-A153-819B25D02827}"/>
              </a:ext>
            </a:extLst>
          </p:cNvPr>
          <p:cNvSpPr/>
          <p:nvPr/>
        </p:nvSpPr>
        <p:spPr>
          <a:xfrm>
            <a:off x="8537690" y="4471935"/>
            <a:ext cx="694944" cy="4860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370</Words>
  <Application>Microsoft Macintosh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64</cp:revision>
  <dcterms:created xsi:type="dcterms:W3CDTF">2021-09-25T22:03:07Z</dcterms:created>
  <dcterms:modified xsi:type="dcterms:W3CDTF">2022-09-28T17:49:06Z</dcterms:modified>
</cp:coreProperties>
</file>