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1865" r:id="rId2"/>
    <p:sldId id="1868" r:id="rId3"/>
    <p:sldId id="1858" r:id="rId4"/>
    <p:sldId id="1870" r:id="rId5"/>
    <p:sldId id="1871" r:id="rId6"/>
    <p:sldId id="187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77"/>
    <p:restoredTop sz="94822"/>
  </p:normalViewPr>
  <p:slideViewPr>
    <p:cSldViewPr snapToGrid="0" snapToObjects="1">
      <p:cViewPr>
        <p:scale>
          <a:sx n="105" d="100"/>
          <a:sy n="105" d="100"/>
        </p:scale>
        <p:origin x="7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36A1C6-E471-BF41-BBF9-CF9DA8526259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C08D31-7B83-B447-A863-4D6DAE0D4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122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6419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www.igbp.net</a:t>
            </a:r>
            <a:r>
              <a:rPr lang="en-US" dirty="0"/>
              <a:t>/news/features/features/havewereachedpeakco2.5.1b8ae20512db692f2a680003465.html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06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1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86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5E49E6-8CFA-B642-ACE3-E8D03508456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573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470C4-864C-3B4C-BAA5-3A52204FCC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F65EDF-E38D-D949-B1FD-73909B7FC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6763B-B285-8B4F-B568-F9CC15B64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C12D-0E8D-5D47-9CF9-F57F1CFDE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F7E26-2280-8241-B951-4C065AC37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8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D05A-7083-6942-AB09-66ABCB72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DEEA9-B5C8-1D45-855D-D5769666D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132E5-406C-B041-81C0-EAF279E9E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FF86C-79A4-B54E-815A-5ED3F82B2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22AE7-D192-7340-81DB-94256D261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568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B7D15-8341-074A-A3F9-8415C20272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707D0C-1BAF-D646-9977-9972674A4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8013C-AA7B-6E45-AB87-91C65D60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3C697-B529-364B-A375-D0DF4B0C6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0B2F78-3F55-684D-B96C-93DC482A2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094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E0EDF-2FA1-F345-BCA9-C2395460D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64C4B-1B36-DE4A-BB93-E32BE7945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286FCD-8C0E-3D4D-AFB2-F5B31288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5C0C0-7669-0C4E-B20C-61B57C637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2644A-7CEF-CD40-A96F-59E2D5982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85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122B-7C49-1B42-A64C-CBB9F2965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CB8E77-AA50-414A-9F41-A8E66166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C7B7-2967-9B41-80F9-5D9998B2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3EF07-DA67-0C49-83E1-D977FE14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2513-0BDB-2E4F-9B2F-8E3A5798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679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606E-99C5-5345-A2E1-6957638D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77FB7-4EF6-C743-BBCC-CEC00A555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45105A-1952-BC43-9C9F-BDB5A6097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FDB8E-AB70-C04A-B24F-48078B7FA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DBD0A1-A401-3B4C-AD9C-D626B3877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D93447-77C2-4D4B-94D4-FF4E34F7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4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CC82-DE9E-434F-BD17-57CF07470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BF150-B8F6-BA4D-8974-3DF70CD5AF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2812-2A6E-0F4B-9D0B-4F99D3008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4AB49-91EE-DC47-814C-9A7D022B3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82986C-3F8F-5544-90D9-1DCEBBD35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08D4C8-6F24-7F41-95AA-CEEA8711C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FFA0B4-AA6A-714C-A6AC-1E168FF1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0B91B-6320-6A40-A34C-E20120256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1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9F560-B978-D24A-9B7A-864108640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B6F941-D1A4-314E-9A5A-C1A422159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3BDFB-D19E-EA4E-AC74-E38C62DC0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434305-0FFD-5A40-897A-4788323B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99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0B89A7-9A33-684A-AAE2-F12458DF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820C8-37FD-6B44-B007-FA4D974B1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2C3DE-E496-8649-98F3-6B135A8CD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33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32B17-E596-A040-AC9C-13CE58EAD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BF28B-214A-B34B-AF2E-C73A9943C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35832B-FA17-1F4B-BC3C-543D1504C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67EAD-BB90-374F-83EF-3AE73C27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B7B62-B056-DA42-BC60-F8A7BEA73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5DE2-CF65-0F4D-8B09-104A98345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545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0DDB-85B3-9D45-A651-7D061C086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306272-187D-224C-9725-94DDC071DB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609773-D5D0-7943-9048-C131E09BC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681F9-C5FF-E141-8F24-C1280F84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995FC-3E39-8C4C-9276-CF6C6B23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4B87-2EB5-2248-ADF0-D71671806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39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1635A-4DA0-584B-B971-A7920FD24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C8D25-4C01-1F42-A89F-A0BB45B3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3FB19-B5FD-DC44-ADC1-9131567D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E36-63F8-BA4F-A422-5A315AE49356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256E-8CBE-964F-80C3-7073B5923D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E050A-3764-014D-BAB1-BF416C7EC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07768E-235F-6345-8AF6-1B490D1F1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70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x1SgmFa0r04" TargetMode="External"/><Relationship Id="rId5" Type="http://schemas.openxmlformats.org/officeDocument/2006/relationships/hyperlink" Target="https://earthobservatory.nasa.gov/features/CarbonCycle" TargetMode="Externa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mate.nasa.gov/news/3057/land-ecosystems-are-becoming-less-efficient-at-absorbing-carbon-dioxide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22D543-7A10-B342-B993-755A28A234EF}"/>
              </a:ext>
            </a:extLst>
          </p:cNvPr>
          <p:cNvGrpSpPr/>
          <p:nvPr/>
        </p:nvGrpSpPr>
        <p:grpSpPr>
          <a:xfrm>
            <a:off x="860353" y="513111"/>
            <a:ext cx="6105469" cy="6344889"/>
            <a:chOff x="2852929" y="513111"/>
            <a:chExt cx="6105469" cy="6344889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9BC23FB-42EA-1E48-8BDE-AA4116FD4244}"/>
                </a:ext>
              </a:extLst>
            </p:cNvPr>
            <p:cNvGrpSpPr/>
            <p:nvPr/>
          </p:nvGrpSpPr>
          <p:grpSpPr>
            <a:xfrm>
              <a:off x="2852929" y="513111"/>
              <a:ext cx="6105469" cy="6344889"/>
              <a:chOff x="6656832" y="-219456"/>
              <a:chExt cx="6347620" cy="6287346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5ADAC6B4-A522-E343-B4F5-B539A755F4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56832" y="3406836"/>
                <a:ext cx="3545608" cy="266105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8CC7077B-ECC5-F440-AF7D-94C48736A219}"/>
                  </a:ext>
                </a:extLst>
              </p:cNvPr>
              <p:cNvGrpSpPr/>
              <p:nvPr/>
            </p:nvGrpSpPr>
            <p:grpSpPr>
              <a:xfrm>
                <a:off x="6656832" y="-219456"/>
                <a:ext cx="6347620" cy="5033042"/>
                <a:chOff x="520123" y="424237"/>
                <a:chExt cx="6938582" cy="5793791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C6208785-7A88-574B-A277-333D699E9FC3}"/>
                    </a:ext>
                  </a:extLst>
                </p:cNvPr>
                <p:cNvGrpSpPr/>
                <p:nvPr/>
              </p:nvGrpSpPr>
              <p:grpSpPr>
                <a:xfrm>
                  <a:off x="634128" y="2501153"/>
                  <a:ext cx="4930420" cy="1990693"/>
                  <a:chOff x="6266152" y="1339093"/>
                  <a:chExt cx="6481227" cy="3203570"/>
                </a:xfrm>
              </p:grpSpPr>
              <p:pic>
                <p:nvPicPr>
                  <p:cNvPr id="13" name="Picture 12">
                    <a:extLst>
                      <a:ext uri="{FF2B5EF4-FFF2-40B4-BE49-F238E27FC236}">
                        <a16:creationId xmlns:a16="http://schemas.microsoft.com/office/drawing/2014/main" id="{2F0E3CD8-FB19-4C42-8A31-15EC7BF4313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b="10620"/>
                  <a:stretch/>
                </p:blipFill>
                <p:spPr>
                  <a:xfrm>
                    <a:off x="6266152" y="1339093"/>
                    <a:ext cx="4540124" cy="3203570"/>
                  </a:xfrm>
                  <a:prstGeom prst="rect">
                    <a:avLst/>
                  </a:prstGeom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TextBox 13">
                        <a:extLst>
                          <a:ext uri="{FF2B5EF4-FFF2-40B4-BE49-F238E27FC236}">
                            <a16:creationId xmlns:a16="http://schemas.microsoft.com/office/drawing/2014/main" id="{3C677DC1-42F9-A64C-AD2A-0AC63D0307D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089813" y="2412903"/>
                        <a:ext cx="2657566" cy="10808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𝑑𝑜𝑤𝑛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2B523010-B015-304E-9DCF-41A2B0C95F3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089813" y="2412903"/>
                        <a:ext cx="2657566" cy="1080899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5" name="Group 14">
                  <a:extLst>
                    <a:ext uri="{FF2B5EF4-FFF2-40B4-BE49-F238E27FC236}">
                      <a16:creationId xmlns:a16="http://schemas.microsoft.com/office/drawing/2014/main" id="{67273730-942E-D04B-9280-FAC648543693}"/>
                    </a:ext>
                  </a:extLst>
                </p:cNvPr>
                <p:cNvGrpSpPr/>
                <p:nvPr/>
              </p:nvGrpSpPr>
              <p:grpSpPr>
                <a:xfrm>
                  <a:off x="520123" y="424237"/>
                  <a:ext cx="4934045" cy="1891996"/>
                  <a:chOff x="520123" y="424237"/>
                  <a:chExt cx="4934045" cy="1891996"/>
                </a:xfrm>
              </p:grpSpPr>
              <p:pic>
                <p:nvPicPr>
                  <p:cNvPr id="16" name="Picture 8">
                    <a:extLst>
                      <a:ext uri="{FF2B5EF4-FFF2-40B4-BE49-F238E27FC236}">
                        <a16:creationId xmlns:a16="http://schemas.microsoft.com/office/drawing/2014/main" id="{28C72C30-D40C-724D-854E-13F4676668F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9412"/>
                  <a:stretch/>
                </p:blipFill>
                <p:spPr bwMode="auto">
                  <a:xfrm>
                    <a:off x="520123" y="424237"/>
                    <a:ext cx="3875702" cy="1891996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>
                        <a:extLst>
                          <a:ext uri="{FF2B5EF4-FFF2-40B4-BE49-F238E27FC236}">
                            <a16:creationId xmlns:a16="http://schemas.microsoft.com/office/drawing/2014/main" id="{EF536811-8DD0-EF44-B9CA-EB2725E4A1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17606" y="1195961"/>
                        <a:ext cx="1536562" cy="46166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9" name="TextBox 18">
                        <a:extLst>
                          <a:ext uri="{FF2B5EF4-FFF2-40B4-BE49-F238E27FC236}">
                            <a16:creationId xmlns:a16="http://schemas.microsoft.com/office/drawing/2014/main" id="{7B9EDA8C-616D-F84D-BF82-410AEE5F13A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17606" y="1195961"/>
                        <a:ext cx="1536562" cy="461665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b="-216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3625DFCF-9613-6B46-B098-7D23A5DD2A2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741513" y="5691402"/>
                      <a:ext cx="3717192" cy="5266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exp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𝑘𝑡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 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𝑑𝑜𝑤𝑛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oMath>
                        </m:oMathPara>
                      </a14:m>
                      <a:endParaRPr lang="en-US" sz="2400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3625DFCF-9613-6B46-B098-7D23A5DD2A2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741513" y="5691402"/>
                      <a:ext cx="3717192" cy="52662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216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8FEA9CA-9802-2D49-AEB0-2F9525D91DB1}"/>
                </a:ext>
              </a:extLst>
            </p:cNvPr>
            <p:cNvSpPr/>
            <p:nvPr/>
          </p:nvSpPr>
          <p:spPr>
            <a:xfrm>
              <a:off x="4637314" y="4779264"/>
              <a:ext cx="105374" cy="109728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71B4D8B1-CB4B-EB41-B744-90257233BD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65822" y="1901643"/>
            <a:ext cx="4782882" cy="19631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61C23C7-FF91-034C-B9DA-3C6CE8110B85}"/>
              </a:ext>
            </a:extLst>
          </p:cNvPr>
          <p:cNvSpPr txBox="1"/>
          <p:nvPr/>
        </p:nvSpPr>
        <p:spPr>
          <a:xfrm>
            <a:off x="0" y="0"/>
            <a:ext cx="12192000" cy="553998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7030A0"/>
                </a:solidFill>
              </a:rPr>
              <a:t>5a.ScheduledFlows</a:t>
            </a:r>
            <a:r>
              <a:rPr lang="en-US" sz="3000" b="1" dirty="0"/>
              <a:t> … here a possible schedule of emissions (past &amp; future)</a:t>
            </a:r>
          </a:p>
        </p:txBody>
      </p:sp>
    </p:spTree>
    <p:extLst>
      <p:ext uri="{BB962C8B-B14F-4D97-AF65-F5344CB8AC3E}">
        <p14:creationId xmlns:p14="http://schemas.microsoft.com/office/powerpoint/2010/main" val="786247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B7CF7D-B766-4342-8586-ED5F21DC0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466" y="541722"/>
            <a:ext cx="6364225" cy="281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947904" cy="526093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000" b="1" dirty="0">
                <a:latin typeface="+mn-lt"/>
              </a:rPr>
              <a:t>This scenario vs other scenarios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05409F9-A26C-A945-9F1E-F950ED38B2CE}"/>
              </a:ext>
            </a:extLst>
          </p:cNvPr>
          <p:cNvGrpSpPr/>
          <p:nvPr/>
        </p:nvGrpSpPr>
        <p:grpSpPr>
          <a:xfrm>
            <a:off x="833019" y="3401568"/>
            <a:ext cx="7433157" cy="2812359"/>
            <a:chOff x="833019" y="3962400"/>
            <a:chExt cx="7433157" cy="2812359"/>
          </a:xfrm>
        </p:grpSpPr>
        <p:pic>
          <p:nvPicPr>
            <p:cNvPr id="22" name="Picture 6" descr="Image result for cumulative gtc emissions to date">
              <a:extLst>
                <a:ext uri="{FF2B5EF4-FFF2-40B4-BE49-F238E27FC236}">
                  <a16:creationId xmlns:a16="http://schemas.microsoft.com/office/drawing/2014/main" id="{84D2A8AA-6F70-004A-A6B8-EF96537B02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34813" y="3962400"/>
              <a:ext cx="4631363" cy="2812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6DC390-EC44-9F4F-97D4-5548C73DAD56}"/>
                </a:ext>
              </a:extLst>
            </p:cNvPr>
            <p:cNvSpPr txBox="1"/>
            <p:nvPr/>
          </p:nvSpPr>
          <p:spPr>
            <a:xfrm>
              <a:off x="833019" y="4694110"/>
              <a:ext cx="184244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dirty="0"/>
                <a:t>http://</a:t>
              </a:r>
              <a:r>
                <a:rPr lang="en-US" sz="1200" dirty="0" err="1"/>
                <a:t>www.igbp.net</a:t>
              </a:r>
              <a:r>
                <a:rPr lang="en-US" sz="1200" dirty="0"/>
                <a:t>/news/features/features/havewereachedpeakco2.5.1b8ae20512db692f2a680003465.html</a:t>
              </a:r>
            </a:p>
          </p:txBody>
        </p:sp>
      </p:grpSp>
      <p:sp>
        <p:nvSpPr>
          <p:cNvPr id="3" name="Oval 2">
            <a:extLst>
              <a:ext uri="{FF2B5EF4-FFF2-40B4-BE49-F238E27FC236}">
                <a16:creationId xmlns:a16="http://schemas.microsoft.com/office/drawing/2014/main" id="{6716DE29-538E-4854-46DC-A97520121C4F}"/>
              </a:ext>
            </a:extLst>
          </p:cNvPr>
          <p:cNvSpPr/>
          <p:nvPr/>
        </p:nvSpPr>
        <p:spPr>
          <a:xfrm>
            <a:off x="6046198" y="1167062"/>
            <a:ext cx="105374" cy="1097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032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346A432-F57B-6AA9-0C1B-976A88C9C3BF}"/>
              </a:ext>
            </a:extLst>
          </p:cNvPr>
          <p:cNvGrpSpPr/>
          <p:nvPr/>
        </p:nvGrpSpPr>
        <p:grpSpPr>
          <a:xfrm>
            <a:off x="4340352" y="46719"/>
            <a:ext cx="7947223" cy="5823271"/>
            <a:chOff x="5730240" y="3556"/>
            <a:chExt cx="7947223" cy="582327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300749E-7D63-1D45-A1E8-1618D511CE5D}"/>
                </a:ext>
              </a:extLst>
            </p:cNvPr>
            <p:cNvGrpSpPr/>
            <p:nvPr/>
          </p:nvGrpSpPr>
          <p:grpSpPr>
            <a:xfrm>
              <a:off x="5730240" y="3556"/>
              <a:ext cx="7667657" cy="5823271"/>
              <a:chOff x="2675466" y="219456"/>
              <a:chExt cx="8595266" cy="668731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7C0439CE-E639-B542-A9B0-8B2F405C156B}"/>
                  </a:ext>
                </a:extLst>
              </p:cNvPr>
              <p:cNvGrpSpPr/>
              <p:nvPr/>
            </p:nvGrpSpPr>
            <p:grpSpPr>
              <a:xfrm>
                <a:off x="2675466" y="219456"/>
                <a:ext cx="6364225" cy="6687311"/>
                <a:chOff x="2675466" y="219456"/>
                <a:chExt cx="6364225" cy="6687311"/>
              </a:xfrm>
            </p:grpSpPr>
            <p:pic>
              <p:nvPicPr>
                <p:cNvPr id="2050" name="Picture 2">
                  <a:extLst>
                    <a:ext uri="{FF2B5EF4-FFF2-40B4-BE49-F238E27FC236}">
                      <a16:creationId xmlns:a16="http://schemas.microsoft.com/office/drawing/2014/main" id="{4CAE1A6B-B4F8-3F49-B5C6-3BF07983DAF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5466" y="3840480"/>
                  <a:ext cx="6364225" cy="306628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26" name="Picture 25">
                  <a:extLst>
                    <a:ext uri="{FF2B5EF4-FFF2-40B4-BE49-F238E27FC236}">
                      <a16:creationId xmlns:a16="http://schemas.microsoft.com/office/drawing/2014/main" id="{979FC84D-8C01-1D45-96EB-ED58D7B39D8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675466" y="219456"/>
                  <a:ext cx="6364225" cy="379171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7070FD-0B54-8F46-B3BA-7AED081D024A}"/>
                  </a:ext>
                </a:extLst>
              </p:cNvPr>
              <p:cNvSpPr txBox="1"/>
              <p:nvPr/>
            </p:nvSpPr>
            <p:spPr>
              <a:xfrm>
                <a:off x="6808650" y="5017163"/>
                <a:ext cx="4462082" cy="1272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It’s thought that  ~</a:t>
                </a:r>
                <a:r>
                  <a:rPr lang="en-US" sz="2200" b="1" dirty="0"/>
                  <a:t>4000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GtC</a:t>
                </a:r>
                <a:r>
                  <a:rPr lang="en-US" sz="2200" dirty="0"/>
                  <a:t> is the total Earth reserve, so </a:t>
                </a:r>
                <a:r>
                  <a:rPr lang="en-US" sz="2200" b="1" dirty="0"/>
                  <a:t>~75% </a:t>
                </a:r>
                <a:r>
                  <a:rPr lang="en-US" sz="2200" dirty="0"/>
                  <a:t>will be left in the ground 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F1D74BA-BCB6-0D56-2DE0-D33882F75439}"/>
                </a:ext>
              </a:extLst>
            </p:cNvPr>
            <p:cNvGrpSpPr/>
            <p:nvPr/>
          </p:nvGrpSpPr>
          <p:grpSpPr>
            <a:xfrm>
              <a:off x="8734397" y="758493"/>
              <a:ext cx="4943066" cy="3711369"/>
              <a:chOff x="8734397" y="758493"/>
              <a:chExt cx="4943066" cy="3711369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52D068F1-2408-B907-CCF8-8FD9BA758396}"/>
                  </a:ext>
                </a:extLst>
              </p:cNvPr>
              <p:cNvSpPr/>
              <p:nvPr/>
            </p:nvSpPr>
            <p:spPr>
              <a:xfrm>
                <a:off x="8734397" y="758493"/>
                <a:ext cx="105374" cy="1097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5812AA5-8482-D455-0FA9-BEAB3968740D}"/>
                  </a:ext>
                </a:extLst>
              </p:cNvPr>
              <p:cNvSpPr/>
              <p:nvPr/>
            </p:nvSpPr>
            <p:spPr>
              <a:xfrm>
                <a:off x="8734397" y="4360134"/>
                <a:ext cx="105374" cy="10972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CA0A687-9516-F145-BA16-9D9D59D14767}"/>
                  </a:ext>
                </a:extLst>
              </p:cNvPr>
              <p:cNvSpPr txBox="1"/>
              <p:nvPr/>
            </p:nvSpPr>
            <p:spPr>
              <a:xfrm>
                <a:off x="9406025" y="3485284"/>
                <a:ext cx="427143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Almost </a:t>
                </a:r>
                <a:r>
                  <a:rPr lang="en-US" sz="2200" b="1" dirty="0"/>
                  <a:t>1000</a:t>
                </a:r>
                <a:r>
                  <a:rPr lang="en-US" sz="2200" dirty="0"/>
                  <a:t> </a:t>
                </a:r>
                <a:r>
                  <a:rPr lang="en-US" sz="2200" dirty="0" err="1"/>
                  <a:t>GtC</a:t>
                </a:r>
                <a:r>
                  <a:rPr lang="en-US" sz="2200" dirty="0"/>
                  <a:t> eventually burned</a:t>
                </a: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4693921" cy="678414"/>
          </a:xfrm>
          <a:solidFill>
            <a:schemeClr val="accent2"/>
          </a:solidFill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+mn-lt"/>
              </a:rPr>
              <a:t>5b. </a:t>
            </a:r>
            <a:r>
              <a:rPr lang="en-US" sz="3000" b="1" dirty="0" err="1">
                <a:solidFill>
                  <a:srgbClr val="7030A0"/>
                </a:solidFill>
                <a:latin typeface="+mn-lt"/>
              </a:rPr>
              <a:t>CumulativeAnalysis</a:t>
            </a:r>
            <a:endParaRPr lang="en-US" sz="3000" b="1" dirty="0">
              <a:solidFill>
                <a:srgbClr val="7030A0"/>
              </a:solidFill>
              <a:latin typeface="+mn-l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846F78D-A51C-E34D-AEA2-885DC8508AF0}"/>
              </a:ext>
            </a:extLst>
          </p:cNvPr>
          <p:cNvGrpSpPr/>
          <p:nvPr/>
        </p:nvGrpSpPr>
        <p:grpSpPr>
          <a:xfrm>
            <a:off x="80706" y="2974449"/>
            <a:ext cx="3756135" cy="1494318"/>
            <a:chOff x="865631" y="3992989"/>
            <a:chExt cx="3756135" cy="149431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3005061-AF36-FD42-AF84-D9BCF4739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07121" y="4345741"/>
              <a:ext cx="3071749" cy="114156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A50A652-92E5-9B42-AB43-8EE2EED7E128}"/>
                </a:ext>
              </a:extLst>
            </p:cNvPr>
            <p:cNvSpPr txBox="1"/>
            <p:nvPr/>
          </p:nvSpPr>
          <p:spPr>
            <a:xfrm>
              <a:off x="865631" y="3992989"/>
              <a:ext cx="375613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Integral calculus math: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49AEB7-C8CF-7C47-BEA0-B10731F8E2C8}"/>
              </a:ext>
            </a:extLst>
          </p:cNvPr>
          <p:cNvGrpSpPr/>
          <p:nvPr/>
        </p:nvGrpSpPr>
        <p:grpSpPr>
          <a:xfrm>
            <a:off x="324546" y="5313617"/>
            <a:ext cx="9460525" cy="1414023"/>
            <a:chOff x="324546" y="5118674"/>
            <a:chExt cx="9460525" cy="1414023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B2E6BE7-F828-C44A-95B2-0B30826532B1}"/>
                </a:ext>
              </a:extLst>
            </p:cNvPr>
            <p:cNvSpPr txBox="1"/>
            <p:nvPr/>
          </p:nvSpPr>
          <p:spPr>
            <a:xfrm>
              <a:off x="324546" y="5118674"/>
              <a:ext cx="6088446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000" dirty="0"/>
                <a:t>In </a:t>
              </a:r>
              <a:r>
                <a:rPr lang="en-US" sz="3000" b="1" dirty="0" err="1"/>
                <a:t>CumulativeAnalysis</a:t>
              </a:r>
              <a:r>
                <a:rPr lang="en-US" sz="3000" dirty="0"/>
                <a:t>: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4D7BAFC6-3E92-6C4E-BAC4-42AE366A7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3939" y="5743989"/>
              <a:ext cx="9311132" cy="788708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CC4900-32CF-6745-AD38-EB8F0AF5CE49}"/>
                  </a:ext>
                </a:extLst>
              </p:cNvPr>
              <p:cNvSpPr txBox="1"/>
              <p:nvPr/>
            </p:nvSpPr>
            <p:spPr>
              <a:xfrm>
                <a:off x="62999" y="1114011"/>
                <a:ext cx="5677392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000" dirty="0"/>
                  <a:t>Math:</a:t>
                </a:r>
                <a:endParaRPr lang="en-US" sz="30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𝑘𝑡</m:t>
                                  </m:r>
                                </m:e>
                              </m:d>
                            </m:e>
                          </m:func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</m:t>
                          </m:r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𝑑𝑜𝑤𝑛</m:t>
                          </m:r>
                        </m:sub>
                      </m:sSub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3CC4900-32CF-6745-AD38-EB8F0AF5C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9" y="1114011"/>
                <a:ext cx="5677392" cy="1046440"/>
              </a:xfrm>
              <a:prstGeom prst="rect">
                <a:avLst/>
              </a:prstGeom>
              <a:blipFill>
                <a:blip r:embed="rId7"/>
                <a:stretch>
                  <a:fillRect l="-2450" t="-6024" b="-9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025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33046"/>
          </a:xfrm>
          <a:solidFill>
            <a:schemeClr val="accent2"/>
          </a:solidFill>
        </p:spPr>
        <p:txBody>
          <a:bodyPr>
            <a:noAutofit/>
          </a:bodyPr>
          <a:lstStyle/>
          <a:p>
            <a:r>
              <a:rPr lang="en-US" sz="3000" b="1" dirty="0">
                <a:solidFill>
                  <a:srgbClr val="7030A0"/>
                </a:solidFill>
                <a:latin typeface="+mn-lt"/>
              </a:rPr>
              <a:t>5c.AdaptiveFlows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/>
              <p:nvPr/>
            </p:nvSpPr>
            <p:spPr>
              <a:xfrm>
                <a:off x="6674784" y="1008713"/>
                <a:ext cx="5517216" cy="52629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</a:t>
                </a:r>
                <a:r>
                  <a:rPr lang="en-US" sz="2400" dirty="0">
                    <a:solidFill>
                      <a:srgbClr val="FFC000"/>
                    </a:solidFill>
                  </a:rPr>
                  <a:t>natural flux</a:t>
                </a:r>
                <a:r>
                  <a:rPr lang="en-US" sz="2400" dirty="0"/>
                  <a:t> is big compared to the </a:t>
                </a:r>
                <a:r>
                  <a:rPr lang="en-US" sz="2400" dirty="0">
                    <a:solidFill>
                      <a:srgbClr val="FF0000"/>
                    </a:solidFill>
                  </a:rPr>
                  <a:t>anthropogenic part</a:t>
                </a:r>
                <a:r>
                  <a:rPr lang="en-US" sz="2400" dirty="0"/>
                  <a:t>. But where does all that carbon go?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Oceans absorb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FF0000"/>
                    </a:solidFill>
                  </a:rPr>
                  <a:t>2/9</a:t>
                </a:r>
                <a:r>
                  <a:rPr lang="en-US" sz="2400" dirty="0"/>
                  <a:t>) of anthropogenic CO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emitted each year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Land absorbs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𝟐𝟓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of it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remaining airborne fraction of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𝟓𝟎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𝟔𝟎</m:t>
                    </m:r>
                    <m:r>
                      <a:rPr lang="en-US" sz="2400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sz="2400" dirty="0"/>
                  <a:t> stays in the air much longer – it keeps getting absorbed by oceans, but at a slower rate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That </a:t>
                </a:r>
                <a:r>
                  <a:rPr lang="en-US" sz="2400" dirty="0">
                    <a:solidFill>
                      <a:srgbClr val="FF0000"/>
                    </a:solidFill>
                  </a:rPr>
                  <a:t>9 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GtC</a:t>
                </a:r>
                <a:r>
                  <a:rPr lang="en-US" sz="2400" dirty="0">
                    <a:solidFill>
                      <a:srgbClr val="FF0000"/>
                    </a:solidFill>
                  </a:rPr>
                  <a:t>/</a:t>
                </a:r>
                <a:r>
                  <a:rPr lang="en-US" sz="2400" dirty="0" err="1">
                    <a:solidFill>
                      <a:srgbClr val="FF0000"/>
                    </a:solidFill>
                  </a:rPr>
                  <a:t>yr</a:t>
                </a:r>
                <a:r>
                  <a:rPr lang="en-US" sz="2400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figure is old – by 2018 it had risen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12.4</a:t>
                </a:r>
                <a:r>
                  <a:rPr lang="en-US" sz="2400" dirty="0"/>
                  <a:t>, by 2020 it was up to </a:t>
                </a:r>
                <a:r>
                  <a:rPr lang="en-US" sz="2400" dirty="0">
                    <a:solidFill>
                      <a:srgbClr val="FF0000"/>
                    </a:solidFill>
                  </a:rPr>
                  <a:t>12.9</a:t>
                </a:r>
                <a:r>
                  <a:rPr lang="en-US" sz="2400" dirty="0"/>
                  <a:t>.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D812034-D6FE-B248-BCE7-D0B07A486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784" y="1008713"/>
                <a:ext cx="5517216" cy="5262979"/>
              </a:xfrm>
              <a:prstGeom prst="rect">
                <a:avLst/>
              </a:prstGeom>
              <a:blipFill>
                <a:blip r:embed="rId3"/>
                <a:stretch>
                  <a:fillRect l="-1835" t="-964" r="-688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Draft diagram of the carbon cycle.">
            <a:extLst>
              <a:ext uri="{FF2B5EF4-FFF2-40B4-BE49-F238E27FC236}">
                <a16:creationId xmlns:a16="http://schemas.microsoft.com/office/drawing/2014/main" id="{8800096A-EADF-AA4F-B7F3-72BA48DA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373" y="1402429"/>
            <a:ext cx="6143043" cy="4095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CF5725B-B4BD-0D46-9145-F8B91328E94E}"/>
              </a:ext>
            </a:extLst>
          </p:cNvPr>
          <p:cNvSpPr/>
          <p:nvPr/>
        </p:nvSpPr>
        <p:spPr>
          <a:xfrm>
            <a:off x="578784" y="5724484"/>
            <a:ext cx="551721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https://earthobservatory.nasa.gov/features/CarbonCycle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0:00 / 3:10 NASA | A Year in the Life of Earth's CO2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427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7B8D212-3A93-907F-8C4F-4CB4871CB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14" y="581020"/>
            <a:ext cx="10751770" cy="43038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60DC75-09FA-411C-111B-D104DCCFE8DF}"/>
              </a:ext>
            </a:extLst>
          </p:cNvPr>
          <p:cNvSpPr txBox="1"/>
          <p:nvPr/>
        </p:nvSpPr>
        <p:spPr>
          <a:xfrm>
            <a:off x="243840" y="5150656"/>
            <a:ext cx="11704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Basically, this says that the atmosphere-to-land flux of carbon (</a:t>
            </a:r>
            <a:r>
              <a:rPr lang="en-US" sz="2400" dirty="0" err="1"/>
              <a:t>F</a:t>
            </a:r>
            <a:r>
              <a:rPr lang="en-US" sz="2400" baseline="-25000" dirty="0" err="1"/>
              <a:t>atm</a:t>
            </a:r>
            <a:r>
              <a:rPr lang="en-US" sz="2400" baseline="-25000" dirty="0"/>
              <a:t>-&gt;land</a:t>
            </a:r>
            <a:r>
              <a:rPr lang="en-US" sz="2400" dirty="0"/>
              <a:t>) </a:t>
            </a:r>
            <a:r>
              <a:rPr lang="en-US" sz="2400" b="1" dirty="0"/>
              <a:t>increases</a:t>
            </a:r>
            <a:r>
              <a:rPr lang="en-US" sz="2400" dirty="0"/>
              <a:t> in proportion to the concentration of CO</a:t>
            </a:r>
            <a:r>
              <a:rPr lang="en-US" sz="2400" baseline="-25000" dirty="0"/>
              <a:t>2</a:t>
            </a:r>
            <a:r>
              <a:rPr lang="en-US" sz="2400" dirty="0"/>
              <a:t> in the air, (</a:t>
            </a:r>
            <a:r>
              <a:rPr lang="en-US" sz="2400" b="1" dirty="0"/>
              <a:t>[</a:t>
            </a:r>
            <a:r>
              <a:rPr lang="en-US" sz="2400" b="1" dirty="0" err="1"/>
              <a:t>C</a:t>
            </a:r>
            <a:r>
              <a:rPr lang="en-US" sz="2400" b="1" baseline="-25000" dirty="0" err="1"/>
              <a:t>atm</a:t>
            </a:r>
            <a:r>
              <a:rPr lang="en-US" sz="2400" b="1" dirty="0"/>
              <a:t>]</a:t>
            </a:r>
            <a:r>
              <a:rPr lang="en-US" sz="2400" dirty="0"/>
              <a:t>). But there are limits to this, because </a:t>
            </a:r>
            <a:r>
              <a:rPr lang="en-US" sz="2400" dirty="0">
                <a:hlinkClick r:id="rId4"/>
              </a:rPr>
              <a:t>Land Ecosystems Are Becoming Less Efficient at Absorbing Carbon Dioxide</a:t>
            </a:r>
            <a:r>
              <a:rPr lang="en-US" sz="2400" dirty="0"/>
              <a:t>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65A7EA43-8965-2EBB-27C1-FDE90DC07848}"/>
              </a:ext>
            </a:extLst>
          </p:cNvPr>
          <p:cNvSpPr/>
          <p:nvPr/>
        </p:nvSpPr>
        <p:spPr>
          <a:xfrm>
            <a:off x="4145280" y="2182368"/>
            <a:ext cx="4450080" cy="71932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11950"/>
            <a:ext cx="12192000" cy="65861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Using first-order kinetics to describe carbon flows </a:t>
            </a:r>
          </a:p>
        </p:txBody>
      </p:sp>
    </p:spTree>
    <p:extLst>
      <p:ext uri="{BB962C8B-B14F-4D97-AF65-F5344CB8AC3E}">
        <p14:creationId xmlns:p14="http://schemas.microsoft.com/office/powerpoint/2010/main" val="2350199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227E424C-FA60-654C-8DC2-04A60AF61A89}"/>
              </a:ext>
            </a:extLst>
          </p:cNvPr>
          <p:cNvSpPr txBox="1">
            <a:spLocks/>
          </p:cNvSpPr>
          <p:nvPr/>
        </p:nvSpPr>
        <p:spPr>
          <a:xfrm>
            <a:off x="0" y="11950"/>
            <a:ext cx="12192000" cy="65861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000" b="1" dirty="0">
                <a:latin typeface="+mn-lt"/>
              </a:rPr>
              <a:t>Adaptive first-order kinetics (to include feedback effects)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FDD065-D373-962A-BC8E-3334784FB92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6378"/>
          <a:stretch/>
        </p:blipFill>
        <p:spPr>
          <a:xfrm>
            <a:off x="852804" y="1258824"/>
            <a:ext cx="11003236" cy="3471672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5353F595-8339-60A8-A50D-EB0B4728261B}"/>
              </a:ext>
            </a:extLst>
          </p:cNvPr>
          <p:cNvSpPr/>
          <p:nvPr/>
        </p:nvSpPr>
        <p:spPr>
          <a:xfrm>
            <a:off x="4145280" y="2340864"/>
            <a:ext cx="4450080" cy="719328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solidFill>
              <a:schemeClr val="accent1">
                <a:shade val="50000"/>
                <a:alpha val="48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2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2891</TotalTime>
  <Words>315</Words>
  <Application>Microsoft Macintosh PowerPoint</Application>
  <PresentationFormat>Widescreen</PresentationFormat>
  <Paragraphs>34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PowerPoint Presentation</vt:lpstr>
      <vt:lpstr>This scenario vs other scenarios</vt:lpstr>
      <vt:lpstr>5b. CumulativeAnalysis</vt:lpstr>
      <vt:lpstr>5c.AdaptiveFlows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74</cp:revision>
  <dcterms:created xsi:type="dcterms:W3CDTF">2021-09-25T22:03:07Z</dcterms:created>
  <dcterms:modified xsi:type="dcterms:W3CDTF">2022-09-30T17:37:53Z</dcterms:modified>
</cp:coreProperties>
</file>