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1874" r:id="rId2"/>
    <p:sldId id="1890" r:id="rId3"/>
    <p:sldId id="1875" r:id="rId4"/>
    <p:sldId id="1876" r:id="rId5"/>
    <p:sldId id="1877" r:id="rId6"/>
    <p:sldId id="1878" r:id="rId7"/>
    <p:sldId id="1891" r:id="rId8"/>
    <p:sldId id="1872" r:id="rId9"/>
    <p:sldId id="1880" r:id="rId10"/>
    <p:sldId id="1881" r:id="rId11"/>
    <p:sldId id="1882" r:id="rId12"/>
    <p:sldId id="1883" r:id="rId13"/>
    <p:sldId id="1885" r:id="rId14"/>
    <p:sldId id="1888" r:id="rId15"/>
    <p:sldId id="1884" r:id="rId16"/>
    <p:sldId id="1886" r:id="rId17"/>
    <p:sldId id="1887" r:id="rId18"/>
    <p:sldId id="1889" r:id="rId19"/>
    <p:sldId id="18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405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6547F-9E61-B349-9EAC-AAAC7370D024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2BB2C-3469-A840-B1F1-113A08449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5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43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20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65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96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1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40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48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5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A5F8-66B5-3B45-97AA-B372001BF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CCEFC-500A-D44F-AC1C-7BCFAAD46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F16F2-4E29-2144-B8E4-DA2BE5E7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E0B0-40B5-3B4E-8065-3C52EB934DE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32F7D-936C-1F47-ABFA-057F054F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113A5-2F3E-5449-898C-C606ABDC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449-2F62-8C45-ACB1-51D05EF6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1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2FEF-4E1B-F042-BD7C-E0C2101F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CE85B-85D6-DB48-B3FE-EC4A2D716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3C337-AC5D-874C-B064-56070A940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E0B0-40B5-3B4E-8065-3C52EB934DE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D32FF-9159-DF45-87A3-631839C4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A552A-9517-6741-A980-2ABEE1B2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449-2F62-8C45-ACB1-51D05EF6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5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73471-E85F-A24F-9420-5BC49715D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C4D41-044D-5243-80EB-9C76B7E1C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9492C-391C-AF44-B373-0A4C1DA1B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E0B0-40B5-3B4E-8065-3C52EB934DE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EAEAA-F4C8-124A-97AE-8C3AF947E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039AC-8EBF-6D44-8CEB-89DC1990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449-2F62-8C45-ACB1-51D05EF6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1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F903-2337-CB43-B435-AC076BFB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829CF-E88A-C745-98EA-A9B9A4D0C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4D51B-56AD-C247-92E1-E5C972D3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E0B0-40B5-3B4E-8065-3C52EB934DE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47ADB-5C87-3B43-9933-11F519F9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F6C72-14B5-BA44-A90A-B4547DBB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449-2F62-8C45-ACB1-51D05EF6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5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381F-66F2-274D-809E-8CB66FEF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758A8-5673-4F40-953B-DCB0FD475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CA04C-4644-A74E-A39B-5A644055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E0B0-40B5-3B4E-8065-3C52EB934DE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10DFC-349B-1B4E-B78E-792EDB46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A28C8-F7CE-C343-9B2C-05A4D9FD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449-2F62-8C45-ACB1-51D05EF6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8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3CB8-C0F9-9749-9CE3-E0C5DC8B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57F14-608C-D643-BAE7-EACE1B05D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A2FD8-35D3-F04B-9713-FA34C4BC7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127B1-A791-9842-88B2-7C22DBB3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E0B0-40B5-3B4E-8065-3C52EB934DE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D30D5-C168-1141-87F8-F163CB8F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A0437-2D9F-4641-B345-2B9FC1BF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449-2F62-8C45-ACB1-51D05EF6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8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D900-D737-384F-8139-BF889807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35D37-53B4-1441-A4B9-3FBF469AF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9486B-5F3F-7C4A-897E-5088839FE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0D68D-9D6C-6841-8D5F-B12C73B7E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94AE56-ADA5-4D48-924D-0776897C91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8676C5-61A9-5741-8CF2-BAF55D8F4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E0B0-40B5-3B4E-8065-3C52EB934DE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C5190-45D9-BD47-B5BE-3E0A5847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519FFB-C234-DD48-BA63-AF64A120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449-2F62-8C45-ACB1-51D05EF6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0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A0573-9D7D-D14B-93E6-2BF17AC1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67C5C-B4D2-9D4F-9668-09AE9831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E0B0-40B5-3B4E-8065-3C52EB934DE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3FFD8-82EF-E64B-966D-44BF8869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2A216-FBCD-8C4A-BD4E-9F0FB765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449-2F62-8C45-ACB1-51D05EF6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3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A88B82-1973-ED48-A2D5-9A3F02E0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E0B0-40B5-3B4E-8065-3C52EB934DE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590D41-5124-5A4B-958E-64782C3C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BF601-9140-3C4F-8E77-BB05506D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449-2F62-8C45-ACB1-51D05EF6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5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3F74-F0D0-CD49-8544-90CC28E47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C84CF-5D43-0647-B6E4-D1059CCE8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DB5B0-42D0-3B4E-9C8E-3B4B0B6E8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E5BA6-F642-3C40-8BA6-4C2FFFE2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E0B0-40B5-3B4E-8065-3C52EB934DE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ABD6A-14D2-CA45-85DD-A84DDE3F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E653F-2EC0-3644-ACCE-8C27E3E8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449-2F62-8C45-ACB1-51D05EF6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4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1E5A5-B4EC-294B-98C6-96213FC1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843BE-9843-9947-A3CF-1DDF617AD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D3EE1-B78B-4748-A6DC-3DC4A16E5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F5C74-E4D5-8C46-A6C1-53679BB2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E0B0-40B5-3B4E-8065-3C52EB934DE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0E895-86E1-2745-952C-E7E15C3A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0D147-D375-854D-8A9B-387D2870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14449-2F62-8C45-ACB1-51D05EF6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7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50D33-8C65-9E41-AAEF-E7F11B35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38F68-9493-294B-9D28-819C37164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5637D-B53A-F742-8AB1-C02579B82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E0B0-40B5-3B4E-8065-3C52EB934DEF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2DC76-A90E-0C47-8EAB-430ACB049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DE2DF-4E6E-5B4A-AD2E-F5D363722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14449-2F62-8C45-ACB1-51D05EF63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0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3046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About next week …</a:t>
            </a:r>
          </a:p>
        </p:txBody>
      </p:sp>
    </p:spTree>
    <p:extLst>
      <p:ext uri="{BB962C8B-B14F-4D97-AF65-F5344CB8AC3E}">
        <p14:creationId xmlns:p14="http://schemas.microsoft.com/office/powerpoint/2010/main" val="3003918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74B1BF-9F18-77F4-975B-7FF4B9ADC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22" y="800099"/>
            <a:ext cx="7350560" cy="553296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218072-20CD-7A4A-BFD2-F425AEAEB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888" y="1571252"/>
            <a:ext cx="4244624" cy="318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03F6992-5E99-1FFD-6321-3A70903C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3046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A “for loop” lets us repeat this for a desired number of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6F40DF-2AD4-ED21-02B4-85BE2484105D}"/>
                  </a:ext>
                </a:extLst>
              </p:cNvPr>
              <p:cNvSpPr txBox="1"/>
              <p:nvPr/>
            </p:nvSpPr>
            <p:spPr>
              <a:xfrm>
                <a:off x="3886197" y="2070825"/>
                <a:ext cx="1148647" cy="46166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Get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6F40DF-2AD4-ED21-02B4-85BE24841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197" y="2070825"/>
                <a:ext cx="1148647" cy="461665"/>
              </a:xfrm>
              <a:prstGeom prst="rect">
                <a:avLst/>
              </a:prstGeom>
              <a:blipFill>
                <a:blip r:embed="rId4"/>
                <a:stretch>
                  <a:fillRect l="-6383" t="-2500" b="-2500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D76155-178E-D897-4AF1-A9ACF9FFC5A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167467" y="2301658"/>
            <a:ext cx="1718730" cy="7350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5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1B9CD7-E778-2BF3-6CD0-707A6B52B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22" y="800099"/>
            <a:ext cx="7350560" cy="553296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218072-20CD-7A4A-BFD2-F425AEAEB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888" y="1571252"/>
            <a:ext cx="4244624" cy="318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03F6992-5E99-1FFD-6321-3A70903C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3046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A “for loop” lets us repeat this for a desired number of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6F40DF-2AD4-ED21-02B4-85BE2484105D}"/>
                  </a:ext>
                </a:extLst>
              </p:cNvPr>
              <p:cNvSpPr txBox="1"/>
              <p:nvPr/>
            </p:nvSpPr>
            <p:spPr>
              <a:xfrm>
                <a:off x="3886197" y="2070825"/>
                <a:ext cx="4128914" cy="830997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Create an empty array in which to store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𝑎𝑡𝑚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over time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6F40DF-2AD4-ED21-02B4-85BE24841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197" y="2070825"/>
                <a:ext cx="4128914" cy="830997"/>
              </a:xfrm>
              <a:prstGeom prst="rect">
                <a:avLst/>
              </a:prstGeom>
              <a:blipFill>
                <a:blip r:embed="rId4"/>
                <a:stretch>
                  <a:fillRect l="-1824" t="-2899" r="-1216" b="-1304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D76155-178E-D897-4AF1-A9ACF9FFC5A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596444" y="2486324"/>
            <a:ext cx="1289753" cy="1065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0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A1CA87-1C05-DD5C-2F36-9056A80F0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22" y="800099"/>
            <a:ext cx="7350560" cy="553296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218072-20CD-7A4A-BFD2-F425AEAEB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888" y="1571252"/>
            <a:ext cx="4244624" cy="318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03F6992-5E99-1FFD-6321-3A70903C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3046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A “for loop” lets us repeat this for a desired number of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F40DF-2AD4-ED21-02B4-85BE2484105D}"/>
              </a:ext>
            </a:extLst>
          </p:cNvPr>
          <p:cNvSpPr txBox="1"/>
          <p:nvPr/>
        </p:nvSpPr>
        <p:spPr>
          <a:xfrm>
            <a:off x="3886197" y="2070825"/>
            <a:ext cx="2740381" cy="4616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Start the “for loop”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D76155-178E-D897-4AF1-A9ACF9FFC5AD}"/>
              </a:ext>
            </a:extLst>
          </p:cNvPr>
          <p:cNvCxnSpPr>
            <a:cxnSpLocks/>
          </p:cNvCxnSpPr>
          <p:nvPr/>
        </p:nvCxnSpPr>
        <p:spPr>
          <a:xfrm flipH="1">
            <a:off x="2517422" y="2532490"/>
            <a:ext cx="1368775" cy="1554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216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55C0EC-ECCA-8941-2781-B83145B97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22" y="800099"/>
            <a:ext cx="7350560" cy="553296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218072-20CD-7A4A-BFD2-F425AEAEB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888" y="1571252"/>
            <a:ext cx="4244624" cy="318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03F6992-5E99-1FFD-6321-3A70903C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3046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A “for loop” lets us repeat this for a desired number of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F40DF-2AD4-ED21-02B4-85BE2484105D}"/>
              </a:ext>
            </a:extLst>
          </p:cNvPr>
          <p:cNvSpPr txBox="1"/>
          <p:nvPr/>
        </p:nvSpPr>
        <p:spPr>
          <a:xfrm>
            <a:off x="3886197" y="2070825"/>
            <a:ext cx="3973691" cy="8309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Get fluxes into/out of the atmosphere during this step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D76155-178E-D897-4AF1-A9ACF9FFC5AD}"/>
              </a:ext>
            </a:extLst>
          </p:cNvPr>
          <p:cNvCxnSpPr>
            <a:cxnSpLocks/>
          </p:cNvCxnSpPr>
          <p:nvPr/>
        </p:nvCxnSpPr>
        <p:spPr>
          <a:xfrm flipH="1">
            <a:off x="2314222" y="2901822"/>
            <a:ext cx="1571975" cy="17153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914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253009-C6ED-68B4-90A1-BB9CD3A7D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22" y="800099"/>
            <a:ext cx="7350560" cy="553296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218072-20CD-7A4A-BFD2-F425AEAEB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888" y="1571252"/>
            <a:ext cx="4244624" cy="318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03F6992-5E99-1FFD-6321-3A70903C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3046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A “for loop” lets us repeat this for a desired number of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F40DF-2AD4-ED21-02B4-85BE2484105D}"/>
              </a:ext>
            </a:extLst>
          </p:cNvPr>
          <p:cNvSpPr txBox="1"/>
          <p:nvPr/>
        </p:nvSpPr>
        <p:spPr>
          <a:xfrm>
            <a:off x="3886197" y="2070825"/>
            <a:ext cx="3973691" cy="8309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Get fluxes into/out of the atmosphere during this step*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DA93E9-CCD7-93C9-540D-5205B21412F7}"/>
              </a:ext>
            </a:extLst>
          </p:cNvPr>
          <p:cNvSpPr txBox="1"/>
          <p:nvPr/>
        </p:nvSpPr>
        <p:spPr>
          <a:xfrm>
            <a:off x="5475110" y="4954519"/>
            <a:ext cx="6468534" cy="8309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*Flux </a:t>
            </a:r>
            <a:r>
              <a:rPr lang="en-US" sz="2400" b="1" dirty="0"/>
              <a:t>out</a:t>
            </a:r>
            <a:r>
              <a:rPr lang="en-US" sz="2400" dirty="0"/>
              <a:t> of the atmosphere obeys 1</a:t>
            </a:r>
            <a:r>
              <a:rPr lang="en-US" sz="2400" baseline="30000" dirty="0"/>
              <a:t>st</a:t>
            </a:r>
            <a:r>
              <a:rPr lang="en-US" sz="2400" dirty="0"/>
              <a:t>-order kinetics; flux </a:t>
            </a:r>
            <a:r>
              <a:rPr lang="en-US" sz="2400" b="1" dirty="0"/>
              <a:t>in</a:t>
            </a:r>
            <a:r>
              <a:rPr lang="en-US" sz="2400" dirty="0"/>
              <a:t> is just a </a:t>
            </a:r>
            <a:r>
              <a:rPr lang="en-US" sz="2400" b="1" dirty="0"/>
              <a:t>constant</a:t>
            </a:r>
            <a:r>
              <a:rPr lang="en-US" sz="2400" dirty="0"/>
              <a:t>.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9D5B61F-4BC4-8916-C098-CB8758B0001D}"/>
              </a:ext>
            </a:extLst>
          </p:cNvPr>
          <p:cNvCxnSpPr>
            <a:cxnSpLocks/>
          </p:cNvCxnSpPr>
          <p:nvPr/>
        </p:nvCxnSpPr>
        <p:spPr>
          <a:xfrm flipH="1">
            <a:off x="2314222" y="2901822"/>
            <a:ext cx="1571975" cy="17153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797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02DAB0-8AF3-F930-26EF-2AA1941A7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22" y="800099"/>
            <a:ext cx="7350560" cy="553296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218072-20CD-7A4A-BFD2-F425AEAEB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888" y="1571252"/>
            <a:ext cx="4244624" cy="318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03F6992-5E99-1FFD-6321-3A70903C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3046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A “for loop” lets us repeat this for a desired number of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6F40DF-2AD4-ED21-02B4-85BE2484105D}"/>
                  </a:ext>
                </a:extLst>
              </p:cNvPr>
              <p:cNvSpPr txBox="1"/>
              <p:nvPr/>
            </p:nvSpPr>
            <p:spPr>
              <a:xfrm>
                <a:off x="3886197" y="2070825"/>
                <a:ext cx="4128914" cy="46166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Get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for this step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6F40DF-2AD4-ED21-02B4-85BE24841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197" y="2070825"/>
                <a:ext cx="4128914" cy="461665"/>
              </a:xfrm>
              <a:prstGeom prst="rect">
                <a:avLst/>
              </a:prstGeom>
              <a:blipFill>
                <a:blip r:embed="rId4"/>
                <a:stretch>
                  <a:fillRect l="-1824" t="-2500" b="-2500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0C99BFC-6794-61FE-3FF6-F17B5EDFC819}"/>
              </a:ext>
            </a:extLst>
          </p:cNvPr>
          <p:cNvCxnSpPr>
            <a:cxnSpLocks/>
          </p:cNvCxnSpPr>
          <p:nvPr/>
        </p:nvCxnSpPr>
        <p:spPr>
          <a:xfrm flipH="1">
            <a:off x="3115733" y="2532490"/>
            <a:ext cx="770464" cy="28184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141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625A6C-185C-843D-A155-D13301287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22" y="800099"/>
            <a:ext cx="7350560" cy="553296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218072-20CD-7A4A-BFD2-F425AEAEB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888" y="1571252"/>
            <a:ext cx="4244624" cy="318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03F6992-5E99-1FFD-6321-3A70903C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3046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A “for loop” lets us repeat this for a desired number of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6F40DF-2AD4-ED21-02B4-85BE2484105D}"/>
                  </a:ext>
                </a:extLst>
              </p:cNvPr>
              <p:cNvSpPr txBox="1"/>
              <p:nvPr/>
            </p:nvSpPr>
            <p:spPr>
              <a:xfrm>
                <a:off x="3886197" y="2070825"/>
                <a:ext cx="4128914" cy="46166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Increase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by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𝑎𝑡𝑚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6F40DF-2AD4-ED21-02B4-85BE24841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197" y="2070825"/>
                <a:ext cx="4128914" cy="461665"/>
              </a:xfrm>
              <a:prstGeom prst="rect">
                <a:avLst/>
              </a:prstGeom>
              <a:blipFill>
                <a:blip r:embed="rId4"/>
                <a:stretch>
                  <a:fillRect l="-1824" t="-2500" b="-25000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0C99BFC-6794-61FE-3FF6-F17B5EDFC819}"/>
              </a:ext>
            </a:extLst>
          </p:cNvPr>
          <p:cNvCxnSpPr>
            <a:cxnSpLocks/>
          </p:cNvCxnSpPr>
          <p:nvPr/>
        </p:nvCxnSpPr>
        <p:spPr>
          <a:xfrm flipH="1">
            <a:off x="2336800" y="2532490"/>
            <a:ext cx="1549397" cy="33828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853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A97910-3CEE-28BD-EBFB-8AD34E665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22" y="800099"/>
            <a:ext cx="7350560" cy="553296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218072-20CD-7A4A-BFD2-F425AEAEB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888" y="1571252"/>
            <a:ext cx="4244624" cy="318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03F6992-5E99-1FFD-6321-3A70903C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3046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A “for loop” lets us repeat this for a desired number of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6F40DF-2AD4-ED21-02B4-85BE2484105D}"/>
                  </a:ext>
                </a:extLst>
              </p:cNvPr>
              <p:cNvSpPr txBox="1"/>
              <p:nvPr/>
            </p:nvSpPr>
            <p:spPr>
              <a:xfrm>
                <a:off x="3886197" y="2070825"/>
                <a:ext cx="4128914" cy="830997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Append latest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to our array (for plotting later)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6F40DF-2AD4-ED21-02B4-85BE24841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197" y="2070825"/>
                <a:ext cx="4128914" cy="830997"/>
              </a:xfrm>
              <a:prstGeom prst="rect">
                <a:avLst/>
              </a:prstGeom>
              <a:blipFill>
                <a:blip r:embed="rId4"/>
                <a:stretch>
                  <a:fillRect l="-1824" t="-1449" b="-1304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0C99BFC-6794-61FE-3FF6-F17B5EDFC819}"/>
              </a:ext>
            </a:extLst>
          </p:cNvPr>
          <p:cNvCxnSpPr>
            <a:cxnSpLocks/>
          </p:cNvCxnSpPr>
          <p:nvPr/>
        </p:nvCxnSpPr>
        <p:spPr>
          <a:xfrm flipH="1">
            <a:off x="2822222" y="2901822"/>
            <a:ext cx="1063975" cy="31560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627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FE4FB3-7396-F257-738D-EB4771023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22" y="800099"/>
            <a:ext cx="7350560" cy="553296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218072-20CD-7A4A-BFD2-F425AEAEB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888" y="1571252"/>
            <a:ext cx="4244624" cy="318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03F6992-5E99-1FFD-6321-3A70903C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3046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A “for loop” lets us repeat this for a desired number of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6F40DF-2AD4-ED21-02B4-85BE2484105D}"/>
                  </a:ext>
                </a:extLst>
              </p:cNvPr>
              <p:cNvSpPr txBox="1"/>
              <p:nvPr/>
            </p:nvSpPr>
            <p:spPr>
              <a:xfrm>
                <a:off x="3886197" y="2070825"/>
                <a:ext cx="4128914" cy="830997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Append latest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to our array (for plotting later)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6F40DF-2AD4-ED21-02B4-85BE24841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197" y="2070825"/>
                <a:ext cx="4128914" cy="830997"/>
              </a:xfrm>
              <a:prstGeom prst="rect">
                <a:avLst/>
              </a:prstGeom>
              <a:blipFill>
                <a:blip r:embed="rId4"/>
                <a:stretch>
                  <a:fillRect l="-1824" t="-1449" b="-13043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90BDE0F-BA96-C745-C2C3-373268C37FD5}"/>
              </a:ext>
            </a:extLst>
          </p:cNvPr>
          <p:cNvSpPr txBox="1"/>
          <p:nvPr/>
        </p:nvSpPr>
        <p:spPr>
          <a:xfrm>
            <a:off x="5475110" y="5259322"/>
            <a:ext cx="6468534" cy="4616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algorithm is called </a:t>
            </a:r>
            <a:r>
              <a:rPr lang="en-US" sz="2400" b="1" dirty="0"/>
              <a:t>Euler’s Method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50C17F5-52C6-53D2-C850-19321E97500D}"/>
              </a:ext>
            </a:extLst>
          </p:cNvPr>
          <p:cNvCxnSpPr>
            <a:cxnSpLocks/>
          </p:cNvCxnSpPr>
          <p:nvPr/>
        </p:nvCxnSpPr>
        <p:spPr>
          <a:xfrm flipH="1">
            <a:off x="2822222" y="2901822"/>
            <a:ext cx="1063975" cy="31560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633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3046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CGIs this week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AD08EC-01A1-3382-6C6E-8C63EEE4E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755" y="2176826"/>
            <a:ext cx="3609207" cy="2504348"/>
          </a:xfrm>
          <a:prstGeom prst="rect">
            <a:avLst/>
          </a:prstGeom>
        </p:spPr>
      </p:pic>
      <p:pic>
        <p:nvPicPr>
          <p:cNvPr id="8" name="Picture 2" descr="Draft diagram of the carbon cycle.">
            <a:extLst>
              <a:ext uri="{FF2B5EF4-FFF2-40B4-BE49-F238E27FC236}">
                <a16:creationId xmlns:a16="http://schemas.microsoft.com/office/drawing/2014/main" id="{EFAAD386-A2F3-55AD-2C86-36E77AE7D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07" y="1256009"/>
            <a:ext cx="7214937" cy="48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9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3046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Where does all the carbon go?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6A2938-9521-A20A-9CBC-6478FCE32469}"/>
              </a:ext>
            </a:extLst>
          </p:cNvPr>
          <p:cNvGrpSpPr/>
          <p:nvPr/>
        </p:nvGrpSpPr>
        <p:grpSpPr>
          <a:xfrm>
            <a:off x="1250336" y="862764"/>
            <a:ext cx="4180307" cy="5579173"/>
            <a:chOff x="3157195" y="1041184"/>
            <a:chExt cx="4180307" cy="5579173"/>
          </a:xfrm>
        </p:grpSpPr>
        <p:pic>
          <p:nvPicPr>
            <p:cNvPr id="1026" name="Picture 2" descr="Draft diagram of the carbon cycle.">
              <a:extLst>
                <a:ext uri="{FF2B5EF4-FFF2-40B4-BE49-F238E27FC236}">
                  <a16:creationId xmlns:a16="http://schemas.microsoft.com/office/drawing/2014/main" id="{8800096A-EADF-AA4F-B7F3-72BA48DA1B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48"/>
            <a:stretch/>
          </p:blipFill>
          <p:spPr bwMode="auto">
            <a:xfrm>
              <a:off x="3157195" y="1041184"/>
              <a:ext cx="4180307" cy="5579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47FA39A-F559-288B-FD13-9DCCA0EAE1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594" t="64596" r="57274" b="27208"/>
            <a:stretch/>
          </p:blipFill>
          <p:spPr>
            <a:xfrm>
              <a:off x="3486888" y="2258604"/>
              <a:ext cx="1444977" cy="530577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E7A5D83-F753-5217-6C2F-24ED3D0FC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5823" y="1076147"/>
              <a:ext cx="1435100" cy="524053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961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"/>
                <a:ext cx="12192000" cy="633046"/>
              </a:xfrm>
              <a:solidFill>
                <a:schemeClr val="accent2"/>
              </a:solidFill>
            </p:spPr>
            <p:txBody>
              <a:bodyPr>
                <a:noAutofit/>
              </a:bodyPr>
              <a:lstStyle/>
              <a:p>
                <a:r>
                  <a:rPr lang="en-US" sz="3000" b="1" dirty="0">
                    <a:latin typeface="+mn-lt"/>
                  </a:rPr>
                  <a:t>Think about this taking place in discrete time steps,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</m:oMath>
                </a14:m>
                <a:endParaRPr lang="en-US" sz="30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"/>
                <a:ext cx="12192000" cy="633046"/>
              </a:xfrm>
              <a:blipFill>
                <a:blip r:embed="rId3"/>
                <a:stretch>
                  <a:fillRect l="-1249" t="-8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56A2938-9521-A20A-9CBC-6478FCE32469}"/>
              </a:ext>
            </a:extLst>
          </p:cNvPr>
          <p:cNvGrpSpPr/>
          <p:nvPr/>
        </p:nvGrpSpPr>
        <p:grpSpPr>
          <a:xfrm>
            <a:off x="1250336" y="862764"/>
            <a:ext cx="4180307" cy="5579173"/>
            <a:chOff x="3157195" y="1041184"/>
            <a:chExt cx="4180307" cy="5579173"/>
          </a:xfrm>
        </p:grpSpPr>
        <p:pic>
          <p:nvPicPr>
            <p:cNvPr id="1026" name="Picture 2" descr="Draft diagram of the carbon cycle.">
              <a:extLst>
                <a:ext uri="{FF2B5EF4-FFF2-40B4-BE49-F238E27FC236}">
                  <a16:creationId xmlns:a16="http://schemas.microsoft.com/office/drawing/2014/main" id="{8800096A-EADF-AA4F-B7F3-72BA48DA1B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48"/>
            <a:stretch/>
          </p:blipFill>
          <p:spPr bwMode="auto">
            <a:xfrm>
              <a:off x="3157195" y="1041184"/>
              <a:ext cx="4180307" cy="5579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47FA39A-F559-288B-FD13-9DCCA0EAE1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9594" t="64596" r="57274" b="27208"/>
            <a:stretch/>
          </p:blipFill>
          <p:spPr>
            <a:xfrm>
              <a:off x="3486888" y="2258604"/>
              <a:ext cx="1444977" cy="530577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E7A5D83-F753-5217-6C2F-24ED3D0FC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15823" y="1076147"/>
              <a:ext cx="1435100" cy="524053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B28F9CB-4972-5121-2F90-3D32C524B2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128" y="1669990"/>
            <a:ext cx="5336280" cy="55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7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3046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Think about this taking place in discrete time steps, ∆𝒕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6A2938-9521-A20A-9CBC-6478FCE32469}"/>
              </a:ext>
            </a:extLst>
          </p:cNvPr>
          <p:cNvGrpSpPr/>
          <p:nvPr/>
        </p:nvGrpSpPr>
        <p:grpSpPr>
          <a:xfrm>
            <a:off x="1250336" y="862764"/>
            <a:ext cx="4180307" cy="5579173"/>
            <a:chOff x="3157195" y="1041184"/>
            <a:chExt cx="4180307" cy="5579173"/>
          </a:xfrm>
        </p:grpSpPr>
        <p:pic>
          <p:nvPicPr>
            <p:cNvPr id="1026" name="Picture 2" descr="Draft diagram of the carbon cycle.">
              <a:extLst>
                <a:ext uri="{FF2B5EF4-FFF2-40B4-BE49-F238E27FC236}">
                  <a16:creationId xmlns:a16="http://schemas.microsoft.com/office/drawing/2014/main" id="{8800096A-EADF-AA4F-B7F3-72BA48DA1B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48"/>
            <a:stretch/>
          </p:blipFill>
          <p:spPr bwMode="auto">
            <a:xfrm>
              <a:off x="3157195" y="1041184"/>
              <a:ext cx="4180307" cy="5579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47FA39A-F559-288B-FD13-9DCCA0EAE1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594" t="64596" r="57274" b="27208"/>
            <a:stretch/>
          </p:blipFill>
          <p:spPr>
            <a:xfrm>
              <a:off x="3486888" y="2258604"/>
              <a:ext cx="1444977" cy="530577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E7A5D83-F753-5217-6C2F-24ED3D0FC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5823" y="1076147"/>
              <a:ext cx="1435100" cy="524053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E7A8E72-FA48-BCC8-4B60-781DFCD0C6FE}"/>
              </a:ext>
            </a:extLst>
          </p:cNvPr>
          <p:cNvGrpSpPr/>
          <p:nvPr/>
        </p:nvGrpSpPr>
        <p:grpSpPr>
          <a:xfrm>
            <a:off x="5671128" y="1669990"/>
            <a:ext cx="5336280" cy="1658885"/>
            <a:chOff x="5760336" y="2060282"/>
            <a:chExt cx="5336280" cy="165888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28F9CB-4972-5121-2F90-3D32C524B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0336" y="2060282"/>
              <a:ext cx="5336280" cy="550479"/>
            </a:xfrm>
            <a:prstGeom prst="rect">
              <a:avLst/>
            </a:prstGeom>
          </p:spPr>
        </p:pic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E1E9FC7-D85E-6067-3410-6DF58B7F31AD}"/>
                </a:ext>
              </a:extLst>
            </p:cNvPr>
            <p:cNvSpPr/>
            <p:nvPr/>
          </p:nvSpPr>
          <p:spPr>
            <a:xfrm rot="5400000">
              <a:off x="8642744" y="1383304"/>
              <a:ext cx="251112" cy="275862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3086789-C706-E4C5-1FE4-BB1E562A1532}"/>
                </a:ext>
              </a:extLst>
            </p:cNvPr>
            <p:cNvSpPr txBox="1"/>
            <p:nvPr/>
          </p:nvSpPr>
          <p:spPr>
            <a:xfrm>
              <a:off x="7225991" y="2888170"/>
              <a:ext cx="33382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Net flux </a:t>
              </a:r>
              <a:r>
                <a:rPr lang="en-US" sz="2400" dirty="0"/>
                <a:t>between land &amp; atmosphere: </a:t>
              </a:r>
              <a:r>
                <a:rPr lang="en-US" sz="2400" dirty="0" err="1"/>
                <a:t>GtC</a:t>
              </a:r>
              <a:r>
                <a:rPr lang="en-US" sz="2400" dirty="0"/>
                <a:t>/year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226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3046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Think about this taking place in discrete time steps, ∆𝒕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6A2938-9521-A20A-9CBC-6478FCE32469}"/>
              </a:ext>
            </a:extLst>
          </p:cNvPr>
          <p:cNvGrpSpPr/>
          <p:nvPr/>
        </p:nvGrpSpPr>
        <p:grpSpPr>
          <a:xfrm>
            <a:off x="1250336" y="862764"/>
            <a:ext cx="4180307" cy="5579173"/>
            <a:chOff x="3157195" y="1041184"/>
            <a:chExt cx="4180307" cy="5579173"/>
          </a:xfrm>
        </p:grpSpPr>
        <p:pic>
          <p:nvPicPr>
            <p:cNvPr id="1026" name="Picture 2" descr="Draft diagram of the carbon cycle.">
              <a:extLst>
                <a:ext uri="{FF2B5EF4-FFF2-40B4-BE49-F238E27FC236}">
                  <a16:creationId xmlns:a16="http://schemas.microsoft.com/office/drawing/2014/main" id="{8800096A-EADF-AA4F-B7F3-72BA48DA1B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48"/>
            <a:stretch/>
          </p:blipFill>
          <p:spPr bwMode="auto">
            <a:xfrm>
              <a:off x="3157195" y="1041184"/>
              <a:ext cx="4180307" cy="5579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47FA39A-F559-288B-FD13-9DCCA0EAE1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594" t="64596" r="57274" b="27208"/>
            <a:stretch/>
          </p:blipFill>
          <p:spPr>
            <a:xfrm>
              <a:off x="3486888" y="2258604"/>
              <a:ext cx="1444977" cy="530577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E7A5D83-F753-5217-6C2F-24ED3D0FC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5823" y="1076147"/>
              <a:ext cx="1435100" cy="524053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E7A8E72-FA48-BCC8-4B60-781DFCD0C6FE}"/>
              </a:ext>
            </a:extLst>
          </p:cNvPr>
          <p:cNvGrpSpPr/>
          <p:nvPr/>
        </p:nvGrpSpPr>
        <p:grpSpPr>
          <a:xfrm>
            <a:off x="5671128" y="1669990"/>
            <a:ext cx="6203523" cy="3828895"/>
            <a:chOff x="5760336" y="2060282"/>
            <a:chExt cx="6203523" cy="382889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28F9CB-4972-5121-2F90-3D32C524B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0336" y="2060282"/>
              <a:ext cx="5336280" cy="550479"/>
            </a:xfrm>
            <a:prstGeom prst="rect">
              <a:avLst/>
            </a:prstGeom>
          </p:spPr>
        </p:pic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E1E9FC7-D85E-6067-3410-6DF58B7F31AD}"/>
                </a:ext>
              </a:extLst>
            </p:cNvPr>
            <p:cNvSpPr/>
            <p:nvPr/>
          </p:nvSpPr>
          <p:spPr>
            <a:xfrm rot="5400000">
              <a:off x="8642744" y="1383304"/>
              <a:ext cx="251112" cy="275862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3086789-C706-E4C5-1FE4-BB1E562A1532}"/>
                </a:ext>
              </a:extLst>
            </p:cNvPr>
            <p:cNvSpPr txBox="1"/>
            <p:nvPr/>
          </p:nvSpPr>
          <p:spPr>
            <a:xfrm>
              <a:off x="7225991" y="2888170"/>
              <a:ext cx="33382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Net flux </a:t>
              </a:r>
              <a:r>
                <a:rPr lang="en-US" sz="2400" dirty="0"/>
                <a:t>between land &amp; atmosphere: </a:t>
              </a:r>
              <a:r>
                <a:rPr lang="en-US" sz="2400" dirty="0" err="1"/>
                <a:t>GtC</a:t>
              </a:r>
              <a:r>
                <a:rPr lang="en-US" sz="2400" dirty="0"/>
                <a:t>/year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764CD86-1368-4F7B-554E-0FEF330EA13A}"/>
                </a:ext>
              </a:extLst>
            </p:cNvPr>
            <p:cNvCxnSpPr/>
            <p:nvPr/>
          </p:nvCxnSpPr>
          <p:spPr>
            <a:xfrm flipV="1">
              <a:off x="10794381" y="2637058"/>
              <a:ext cx="0" cy="16561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0678DD-12EC-5FCD-5650-E45EF26300BF}"/>
                </a:ext>
              </a:extLst>
            </p:cNvPr>
            <p:cNvSpPr txBox="1"/>
            <p:nvPr/>
          </p:nvSpPr>
          <p:spPr>
            <a:xfrm>
              <a:off x="9311271" y="4319517"/>
              <a:ext cx="26525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Time interval (years) for each step in series of steps: years/step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062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3046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Think about this taking place in discrete time steps, ∆𝒕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6A2938-9521-A20A-9CBC-6478FCE32469}"/>
              </a:ext>
            </a:extLst>
          </p:cNvPr>
          <p:cNvGrpSpPr/>
          <p:nvPr/>
        </p:nvGrpSpPr>
        <p:grpSpPr>
          <a:xfrm>
            <a:off x="1250336" y="862764"/>
            <a:ext cx="4180307" cy="5579173"/>
            <a:chOff x="3157195" y="1041184"/>
            <a:chExt cx="4180307" cy="5579173"/>
          </a:xfrm>
        </p:grpSpPr>
        <p:pic>
          <p:nvPicPr>
            <p:cNvPr id="1026" name="Picture 2" descr="Draft diagram of the carbon cycle.">
              <a:extLst>
                <a:ext uri="{FF2B5EF4-FFF2-40B4-BE49-F238E27FC236}">
                  <a16:creationId xmlns:a16="http://schemas.microsoft.com/office/drawing/2014/main" id="{8800096A-EADF-AA4F-B7F3-72BA48DA1B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48"/>
            <a:stretch/>
          </p:blipFill>
          <p:spPr bwMode="auto">
            <a:xfrm>
              <a:off x="3157195" y="1041184"/>
              <a:ext cx="4180307" cy="5579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47FA39A-F559-288B-FD13-9DCCA0EAE1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594" t="64596" r="57274" b="27208"/>
            <a:stretch/>
          </p:blipFill>
          <p:spPr>
            <a:xfrm>
              <a:off x="3486888" y="2258604"/>
              <a:ext cx="1444977" cy="530577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E7A5D83-F753-5217-6C2F-24ED3D0FC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5823" y="1076147"/>
              <a:ext cx="1435100" cy="524053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E7A8E72-FA48-BCC8-4B60-781DFCD0C6FE}"/>
              </a:ext>
            </a:extLst>
          </p:cNvPr>
          <p:cNvGrpSpPr/>
          <p:nvPr/>
        </p:nvGrpSpPr>
        <p:grpSpPr>
          <a:xfrm>
            <a:off x="5671128" y="1669990"/>
            <a:ext cx="6203523" cy="3828895"/>
            <a:chOff x="5760336" y="2060282"/>
            <a:chExt cx="6203523" cy="382889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28F9CB-4972-5121-2F90-3D32C524B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0336" y="2060282"/>
              <a:ext cx="5336280" cy="550479"/>
            </a:xfrm>
            <a:prstGeom prst="rect">
              <a:avLst/>
            </a:prstGeom>
          </p:spPr>
        </p:pic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E1E9FC7-D85E-6067-3410-6DF58B7F31AD}"/>
                </a:ext>
              </a:extLst>
            </p:cNvPr>
            <p:cNvSpPr/>
            <p:nvPr/>
          </p:nvSpPr>
          <p:spPr>
            <a:xfrm rot="5400000">
              <a:off x="8642744" y="1383304"/>
              <a:ext cx="251112" cy="2758620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3086789-C706-E4C5-1FE4-BB1E562A1532}"/>
                </a:ext>
              </a:extLst>
            </p:cNvPr>
            <p:cNvSpPr txBox="1"/>
            <p:nvPr/>
          </p:nvSpPr>
          <p:spPr>
            <a:xfrm>
              <a:off x="7225991" y="2888170"/>
              <a:ext cx="33382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Net flux </a:t>
              </a:r>
              <a:r>
                <a:rPr lang="en-US" sz="2400" dirty="0"/>
                <a:t>between land &amp; atmosphere: </a:t>
              </a:r>
              <a:r>
                <a:rPr lang="en-US" sz="2400" dirty="0" err="1"/>
                <a:t>GtC</a:t>
              </a:r>
              <a:r>
                <a:rPr lang="en-US" sz="2400" dirty="0"/>
                <a:t>/year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764CD86-1368-4F7B-554E-0FEF330EA13A}"/>
                </a:ext>
              </a:extLst>
            </p:cNvPr>
            <p:cNvCxnSpPr/>
            <p:nvPr/>
          </p:nvCxnSpPr>
          <p:spPr>
            <a:xfrm flipV="1">
              <a:off x="10794381" y="2637058"/>
              <a:ext cx="0" cy="165616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0678DD-12EC-5FCD-5650-E45EF26300BF}"/>
                </a:ext>
              </a:extLst>
            </p:cNvPr>
            <p:cNvSpPr txBox="1"/>
            <p:nvPr/>
          </p:nvSpPr>
          <p:spPr>
            <a:xfrm>
              <a:off x="9311271" y="4319517"/>
              <a:ext cx="26525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Time interval (years) for each step in series of steps: years/step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1F677F3-3DCF-90DB-8C23-9CFF3D99ACF8}"/>
              </a:ext>
            </a:extLst>
          </p:cNvPr>
          <p:cNvSpPr txBox="1"/>
          <p:nvPr/>
        </p:nvSpPr>
        <p:spPr>
          <a:xfrm>
            <a:off x="5776332" y="5764947"/>
            <a:ext cx="6415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change</a:t>
            </a:r>
            <a:r>
              <a:rPr lang="en-US" sz="2400" dirty="0"/>
              <a:t> in the concentration of carbon in the atmosphere for that step.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8F15824-0D38-12B1-AA28-462DAD55C3B7}"/>
              </a:ext>
            </a:extLst>
          </p:cNvPr>
          <p:cNvCxnSpPr>
            <a:cxnSpLocks/>
          </p:cNvCxnSpPr>
          <p:nvPr/>
        </p:nvCxnSpPr>
        <p:spPr>
          <a:xfrm flipV="1">
            <a:off x="6240418" y="2187705"/>
            <a:ext cx="0" cy="35772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6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3046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Think about this taking place in discrete time steps, ∆𝒕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56A2938-9521-A20A-9CBC-6478FCE32469}"/>
              </a:ext>
            </a:extLst>
          </p:cNvPr>
          <p:cNvGrpSpPr/>
          <p:nvPr/>
        </p:nvGrpSpPr>
        <p:grpSpPr>
          <a:xfrm>
            <a:off x="1250336" y="862764"/>
            <a:ext cx="4180307" cy="5579173"/>
            <a:chOff x="3157195" y="1041184"/>
            <a:chExt cx="4180307" cy="5579173"/>
          </a:xfrm>
        </p:grpSpPr>
        <p:pic>
          <p:nvPicPr>
            <p:cNvPr id="1026" name="Picture 2" descr="Draft diagram of the carbon cycle.">
              <a:extLst>
                <a:ext uri="{FF2B5EF4-FFF2-40B4-BE49-F238E27FC236}">
                  <a16:creationId xmlns:a16="http://schemas.microsoft.com/office/drawing/2014/main" id="{8800096A-EADF-AA4F-B7F3-72BA48DA1B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48"/>
            <a:stretch/>
          </p:blipFill>
          <p:spPr bwMode="auto">
            <a:xfrm>
              <a:off x="3157195" y="1041184"/>
              <a:ext cx="4180307" cy="5579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47FA39A-F559-288B-FD13-9DCCA0EAE1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594" t="64596" r="57274" b="27208"/>
            <a:stretch/>
          </p:blipFill>
          <p:spPr>
            <a:xfrm>
              <a:off x="3486888" y="2258604"/>
              <a:ext cx="1444977" cy="530577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E7A5D83-F753-5217-6C2F-24ED3D0FC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15823" y="1076147"/>
              <a:ext cx="1435100" cy="524053"/>
            </a:xfrm>
            <a:prstGeom prst="rect">
              <a:avLst/>
            </a:prstGeom>
            <a:ln w="38100">
              <a:solidFill>
                <a:schemeClr val="accent1"/>
              </a:solidFill>
            </a:ln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B28F9CB-4972-5121-2F90-3D32C524B2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1128" y="1669990"/>
            <a:ext cx="5336280" cy="550479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7DE16DA6-44D9-8F40-CF70-104DD7F2F280}"/>
              </a:ext>
            </a:extLst>
          </p:cNvPr>
          <p:cNvSpPr/>
          <p:nvPr/>
        </p:nvSpPr>
        <p:spPr>
          <a:xfrm rot="5400000">
            <a:off x="9401717" y="1759141"/>
            <a:ext cx="236790" cy="121204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0D0B46-E632-6501-AF09-3FC1D118F0B7}"/>
              </a:ext>
            </a:extLst>
          </p:cNvPr>
          <p:cNvSpPr txBox="1"/>
          <p:nvPr/>
        </p:nvSpPr>
        <p:spPr>
          <a:xfrm>
            <a:off x="8127999" y="2720622"/>
            <a:ext cx="3262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a little different from last time: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44DC0C-F748-66BB-1570-49258AAD27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1276" y="3910544"/>
            <a:ext cx="4517672" cy="690072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868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3CC93F-7534-48F2-7987-7E3BB307D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22" y="800099"/>
            <a:ext cx="7350560" cy="553296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218072-20CD-7A4A-BFD2-F425AEAEB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888" y="1571252"/>
            <a:ext cx="4244624" cy="318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03F6992-5E99-1FFD-6321-3A70903C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3046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A “for loop” lets us repeat this for a desired number of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F40DF-2AD4-ED21-02B4-85BE2484105D}"/>
              </a:ext>
            </a:extLst>
          </p:cNvPr>
          <p:cNvSpPr txBox="1"/>
          <p:nvPr/>
        </p:nvSpPr>
        <p:spPr>
          <a:xfrm>
            <a:off x="3886197" y="2070825"/>
            <a:ext cx="3541891" cy="8309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Start with 700 </a:t>
            </a:r>
            <a:r>
              <a:rPr lang="en-US" sz="2400" dirty="0" err="1"/>
              <a:t>GtC</a:t>
            </a:r>
            <a:r>
              <a:rPr lang="en-US" sz="2400" dirty="0"/>
              <a:t> in the atmosphere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D76155-178E-D897-4AF1-A9ACF9FFC5AD}"/>
              </a:ext>
            </a:extLst>
          </p:cNvPr>
          <p:cNvCxnSpPr>
            <a:cxnSpLocks/>
          </p:cNvCxnSpPr>
          <p:nvPr/>
        </p:nvCxnSpPr>
        <p:spPr>
          <a:xfrm flipH="1" flipV="1">
            <a:off x="1377244" y="2070825"/>
            <a:ext cx="2508953" cy="4127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32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B7A699-EB45-8751-10EA-D3354AF2D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22" y="800099"/>
            <a:ext cx="7350560" cy="553296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218072-20CD-7A4A-BFD2-F425AEAEB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888" y="1571252"/>
            <a:ext cx="4244624" cy="318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03F6992-5E99-1FFD-6321-3A70903C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3046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000" b="1" dirty="0">
                <a:latin typeface="+mn-lt"/>
              </a:rPr>
              <a:t>A “for loop” lets us repeat this for a desired number of steps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F40DF-2AD4-ED21-02B4-85BE2484105D}"/>
              </a:ext>
            </a:extLst>
          </p:cNvPr>
          <p:cNvSpPr txBox="1"/>
          <p:nvPr/>
        </p:nvSpPr>
        <p:spPr>
          <a:xfrm>
            <a:off x="3886197" y="2070825"/>
            <a:ext cx="3124203" cy="4616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Make an array of times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D76155-178E-D897-4AF1-A9ACF9FFC5A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889956" y="2301658"/>
            <a:ext cx="996241" cy="1593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97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445</Words>
  <Application>Microsoft Macintosh PowerPoint</Application>
  <PresentationFormat>Widescreen</PresentationFormat>
  <Paragraphs>47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About next week …</vt:lpstr>
      <vt:lpstr>Where does all the carbon go?</vt:lpstr>
      <vt:lpstr>Think about this taking place in discrete time steps, ∆t</vt:lpstr>
      <vt:lpstr>Think about this taking place in discrete time steps, ∆𝒕</vt:lpstr>
      <vt:lpstr>Think about this taking place in discrete time steps, ∆𝒕</vt:lpstr>
      <vt:lpstr>Think about this taking place in discrete time steps, ∆𝒕</vt:lpstr>
      <vt:lpstr>Think about this taking place in discrete time steps, ∆𝒕</vt:lpstr>
      <vt:lpstr>A “for loop” lets us repeat this for a desired number of steps</vt:lpstr>
      <vt:lpstr>A “for loop” lets us repeat this for a desired number of steps</vt:lpstr>
      <vt:lpstr>A “for loop” lets us repeat this for a desired number of steps</vt:lpstr>
      <vt:lpstr>A “for loop” lets us repeat this for a desired number of steps</vt:lpstr>
      <vt:lpstr>A “for loop” lets us repeat this for a desired number of steps</vt:lpstr>
      <vt:lpstr>A “for loop” lets us repeat this for a desired number of steps</vt:lpstr>
      <vt:lpstr>A “for loop” lets us repeat this for a desired number of steps</vt:lpstr>
      <vt:lpstr>A “for loop” lets us repeat this for a desired number of steps</vt:lpstr>
      <vt:lpstr>A “for loop” lets us repeat this for a desired number of steps</vt:lpstr>
      <vt:lpstr>A “for loop” lets us repeat this for a desired number of steps</vt:lpstr>
      <vt:lpstr>A “for loop” lets us repeat this for a desired number of steps</vt:lpstr>
      <vt:lpstr>CGIs this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does all the carbon go?</dc:title>
  <dc:creator>Steven</dc:creator>
  <cp:lastModifiedBy>Steven</cp:lastModifiedBy>
  <cp:revision>21</cp:revision>
  <dcterms:created xsi:type="dcterms:W3CDTF">2021-10-04T15:44:32Z</dcterms:created>
  <dcterms:modified xsi:type="dcterms:W3CDTF">2022-10-03T17:44:29Z</dcterms:modified>
</cp:coreProperties>
</file>