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1880" r:id="rId3"/>
    <p:sldId id="1881" r:id="rId4"/>
    <p:sldId id="1868" r:id="rId5"/>
    <p:sldId id="1869" r:id="rId6"/>
    <p:sldId id="1871" r:id="rId7"/>
    <p:sldId id="1882" r:id="rId8"/>
    <p:sldId id="1883" r:id="rId9"/>
    <p:sldId id="1879" r:id="rId10"/>
    <p:sldId id="18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361DD-F447-BB40-83F4-8E3B6B117168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43E63-9F34-2A43-BCB8-75BDE9F7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5603-2BF0-664E-90C3-872E30590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015B7-F640-684F-821D-022C5CC72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D9DB-574C-C149-A3A0-654F7E86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E6B4-90CF-4343-BD18-D255CDBE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6DBD-631F-F546-8DD2-09F97CD3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9E68-2958-8D42-9C31-DB22264C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0248D-D563-E143-A0C4-3AA0B07B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49559-8EAC-C347-AB1A-D794CED1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DDB-B676-4E46-A490-B809BD59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2715-4724-8746-924B-A09DD4DA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3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B03F4-C22F-9442-8FD8-C3576508A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9ABFB-F52F-114F-A4BD-586A4EA3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06DF-B74F-C946-9F3B-16396143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90E0-B79B-9347-BCAA-D275366F1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F0B-A895-B141-810E-D5A5C445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519-A222-4044-81C6-D19B2F71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6459-0C8F-9041-B07C-1B76F251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B9C5-DF6E-2A43-A72E-CD21B69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DAB6-9282-D247-8650-E37E07E6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E6E1B-15BF-8D48-91D3-2D836249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F424-EC4D-4C4F-888D-5902387B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0A402-9B79-0447-8181-383874E2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F14E-67B7-5046-9C43-2A750812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8157-F785-0449-B477-50BDF46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5C96D-6020-7342-8771-9C61D757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4EC-E98D-C047-BF5A-82EA7577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510A-AED9-5443-AB72-BF3BD075F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04DC-318B-9749-9051-2A3BCD909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8479C-C68E-8C46-81B7-FDB655207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EF4B5-D0CE-1041-B4DF-5A53EF47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EC07-9917-D74B-AEC2-117C5130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963E-4EE2-2941-B243-57089D34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7728-8EFF-2840-9C5E-CEE65DC5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41D8-3FE6-664F-A0FD-B9211E4C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F039F-9183-5E4A-90AC-D16A369F6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F87BD-8AA5-9B4D-8CD1-97906B45B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B7C4E-73B3-254F-9A41-F902E3D9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9B599-557D-CD43-AB48-549EED7B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A9746-2D58-564E-B307-3BFA4DF3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0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9A1A-A676-8F40-A055-B1D75925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865FB-35C6-674E-92F7-549C0529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B894B-AB43-A848-82F8-7A4F7723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7099-CA80-1542-A104-A182DCE6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CC16E-F4B5-9648-BCDD-7C7D6812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F7D7E-8C53-2946-A9EE-CAACACD0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9846-08B4-1346-9930-9D97B30C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4ECC-42C1-B249-82CB-19BBBB4F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CF52-51B3-764F-94B5-434AAB61F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139A8-6AD4-0F4E-A916-7F72ADF99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B8DBF-25AD-9D4F-826B-C0AB33CB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19917-DB10-6D40-A331-C06AA272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D2E11-9AC8-4D44-8136-430DBB88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BF82-F9A9-C941-BD31-D5EF05E8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3D4A2-D2AA-7940-9FFF-38E8DB76D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30193-455C-8B43-BCFD-60287EBB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9BEED-6A77-6F4B-AD5C-33152BC0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A229-709C-884B-910E-6F8D5FDF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A77E7-158E-994A-9756-EF4D323DB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15505A-4EC0-5B45-B70F-2E8F2E14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265F2-09E7-5E4C-A220-157CC59C9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27D1-B4D4-764F-A699-E04E3560F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3D15-F0D5-1A49-8E9F-2BF7F93502DA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8EAC-2DA9-2F47-B314-CDADDC2AA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6F3F-F266-784C-A4AE-EB6145613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3ABD1-3C3B-094E-A19E-8483F8A3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2B3F3-4C48-BF40-B23D-890FC4F81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79" t="25751"/>
          <a:stretch/>
        </p:blipFill>
        <p:spPr>
          <a:xfrm>
            <a:off x="525780" y="2056829"/>
            <a:ext cx="4312758" cy="2986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61C4C961-6507-334B-9224-D58B8D615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F1B39-3868-321C-B123-288B6B330C3B}"/>
              </a:ext>
            </a:extLst>
          </p:cNvPr>
          <p:cNvSpPr txBox="1"/>
          <p:nvPr/>
        </p:nvSpPr>
        <p:spPr>
          <a:xfrm>
            <a:off x="379014" y="1028700"/>
            <a:ext cx="4606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In a loop, we calculated </a:t>
            </a:r>
            <a:r>
              <a:rPr lang="en-US" sz="2400" b="1" dirty="0"/>
              <a:t>fluxes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21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Diagnostic variables can become prognostic if we code in feedbacks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132262" y="797510"/>
            <a:ext cx="59637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Parametric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Specified outside the Euler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constant or time-dependent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</a:t>
            </a:r>
            <a:r>
              <a:rPr lang="en-US" sz="2400" i="1" dirty="0"/>
              <a:t>and</a:t>
            </a:r>
            <a:r>
              <a:rPr lang="en-US" sz="2400" dirty="0"/>
              <a:t> the right-hand-side of assignments in the loop (i.e., calculated and used to calculate other 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Diagnostic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of assignments in the loop, but not on the right-hand-side (i.e., they’re calculated, even graphed, but not otherwise used)</a:t>
            </a:r>
          </a:p>
        </p:txBody>
      </p:sp>
      <p:pic>
        <p:nvPicPr>
          <p:cNvPr id="1026" name="Picture 2" descr="ESSENTIAL GLOBAL WARMING GLOSSARY AND DEFINITIONS | Universe Spirit">
            <a:extLst>
              <a:ext uri="{FF2B5EF4-FFF2-40B4-BE49-F238E27FC236}">
                <a16:creationId xmlns:a16="http://schemas.microsoft.com/office/drawing/2014/main" id="{D46E30E5-65F0-1845-1CBF-161E45569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030" y="3990766"/>
            <a:ext cx="2913003" cy="27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Cooling Feedback Loop - TLOBAG">
            <a:extLst>
              <a:ext uri="{FF2B5EF4-FFF2-40B4-BE49-F238E27FC236}">
                <a16:creationId xmlns:a16="http://schemas.microsoft.com/office/drawing/2014/main" id="{C53010A4-E27A-1987-C6FF-98F6BAD5E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300" y="755359"/>
            <a:ext cx="3601720" cy="268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2CF55-1814-8855-8C48-009B9C4AE7E0}"/>
              </a:ext>
            </a:extLst>
          </p:cNvPr>
          <p:cNvSpPr txBox="1"/>
          <p:nvPr/>
        </p:nvSpPr>
        <p:spPr>
          <a:xfrm>
            <a:off x="9332020" y="1258905"/>
            <a:ext cx="28599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Temperature</a:t>
            </a:r>
            <a:r>
              <a:rPr lang="en-US" sz="2200" dirty="0"/>
              <a:t> &lt;-&gt; </a:t>
            </a:r>
            <a:r>
              <a:rPr lang="en-US" sz="2200" b="1" dirty="0"/>
              <a:t>cloud-albedo feedback</a:t>
            </a:r>
            <a:r>
              <a:rPr lang="en-US" sz="2200" dirty="0"/>
              <a:t> was wishful thinking  -- it’s not happening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A27F3-622D-1A7A-7952-7CC71DBAF8A9}"/>
              </a:ext>
            </a:extLst>
          </p:cNvPr>
          <p:cNvSpPr txBox="1"/>
          <p:nvPr/>
        </p:nvSpPr>
        <p:spPr>
          <a:xfrm>
            <a:off x="8892540" y="4728451"/>
            <a:ext cx="32994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Temperature</a:t>
            </a:r>
            <a:r>
              <a:rPr lang="en-US" sz="2200" dirty="0"/>
              <a:t> &lt;-&gt; </a:t>
            </a:r>
          </a:p>
          <a:p>
            <a:r>
              <a:rPr lang="en-US" sz="2200" b="1" dirty="0"/>
              <a:t>ice-albedo feedback</a:t>
            </a:r>
          </a:p>
          <a:p>
            <a:r>
              <a:rPr lang="en-US" sz="2200" dirty="0"/>
              <a:t>really is happening in real life (although not in Cambio1.1)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7C8984FE-A7F4-1255-FCD7-C9B399D9E12F}"/>
              </a:ext>
            </a:extLst>
          </p:cNvPr>
          <p:cNvSpPr/>
          <p:nvPr/>
        </p:nvSpPr>
        <p:spPr>
          <a:xfrm>
            <a:off x="1863090" y="4126230"/>
            <a:ext cx="502920" cy="4686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0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Cambio1.0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2C28D-3F84-FB86-8C81-39F64A74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" y="2216954"/>
            <a:ext cx="6854391" cy="1947896"/>
          </a:xfrm>
          <a:prstGeom prst="rect">
            <a:avLst/>
          </a:prstGeom>
        </p:spPr>
      </p:pic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EF467-778B-6D4D-C685-B68848D6FC81}"/>
              </a:ext>
            </a:extLst>
          </p:cNvPr>
          <p:cNvSpPr txBox="1"/>
          <p:nvPr/>
        </p:nvSpPr>
        <p:spPr>
          <a:xfrm>
            <a:off x="379194" y="1028700"/>
            <a:ext cx="6217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Euler’s method:</a:t>
            </a:r>
          </a:p>
          <a:p>
            <a:r>
              <a:rPr lang="en-US" sz="2400" dirty="0"/>
              <a:t>Then we calculated </a:t>
            </a:r>
            <a:r>
              <a:rPr lang="en-US" sz="2400" b="1" dirty="0"/>
              <a:t>changes</a:t>
            </a:r>
            <a:r>
              <a:rPr lang="en-US" sz="2400" dirty="0"/>
              <a:t> to the </a:t>
            </a:r>
            <a:r>
              <a:rPr lang="en-US" sz="2400" b="1" dirty="0"/>
              <a:t>concentrations</a:t>
            </a:r>
            <a:r>
              <a:rPr lang="en-US" sz="2400" dirty="0"/>
              <a:t> in the atmosphere and oceans </a:t>
            </a:r>
          </a:p>
        </p:txBody>
      </p:sp>
    </p:spTree>
    <p:extLst>
      <p:ext uri="{BB962C8B-B14F-4D97-AF65-F5344CB8AC3E}">
        <p14:creationId xmlns:p14="http://schemas.microsoft.com/office/powerpoint/2010/main" val="31367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77D57-3A78-A54F-BAE7-8DF853AA552B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Amounts in the atmosphere and the upper ocean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F8DA6C62-5280-CAF8-7D00-E3035ACC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70" y="1621920"/>
            <a:ext cx="4961106" cy="33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DC1FF23-874F-B664-EDA8-6A0A434F4DF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711379"/>
            <a:ext cx="4560570" cy="3407092"/>
            <a:chOff x="0" y="1711379"/>
            <a:chExt cx="5154930" cy="38511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1F03E-10F9-C83F-FF38-338111589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711379"/>
              <a:ext cx="5154930" cy="3851124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9AB8BE-A3B0-6FE7-94BC-91564DF128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8670" y="3806190"/>
              <a:ext cx="148590" cy="1600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7705DB-2968-C3FD-0084-6244523A94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59852" y="4091798"/>
              <a:ext cx="2183348" cy="7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Pre-industrial carbon amounts 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2DF18EF-C3A3-6DD8-4A99-D4B8F22E94A0}"/>
              </a:ext>
            </a:extLst>
          </p:cNvPr>
          <p:cNvSpPr>
            <a:spLocks noChangeAspect="1"/>
          </p:cNvSpPr>
          <p:nvPr/>
        </p:nvSpPr>
        <p:spPr>
          <a:xfrm>
            <a:off x="701547" y="4608600"/>
            <a:ext cx="131458" cy="141570"/>
          </a:xfrm>
          <a:prstGeom prst="ellipse">
            <a:avLst/>
          </a:prstGeom>
          <a:solidFill>
            <a:srgbClr val="50ECE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BF7184-6DC4-B9CB-62AC-100AEC19AA53}"/>
              </a:ext>
            </a:extLst>
          </p:cNvPr>
          <p:cNvSpPr txBox="1"/>
          <p:nvPr/>
        </p:nvSpPr>
        <p:spPr>
          <a:xfrm>
            <a:off x="7532370" y="995626"/>
            <a:ext cx="447007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615 </a:t>
            </a:r>
            <a:r>
              <a:rPr lang="en-US" sz="2400" b="1" dirty="0" err="1">
                <a:solidFill>
                  <a:schemeClr val="accent1"/>
                </a:solidFill>
              </a:rPr>
              <a:t>GtC</a:t>
            </a:r>
            <a:r>
              <a:rPr lang="en-US" sz="2400" b="1" dirty="0">
                <a:solidFill>
                  <a:schemeClr val="accent1"/>
                </a:solidFill>
              </a:rPr>
              <a:t> in air (pre-industrial)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E9CEC-E171-D0AC-5D50-342B61F9E8AF}"/>
              </a:ext>
            </a:extLst>
          </p:cNvPr>
          <p:cNvSpPr txBox="1"/>
          <p:nvPr/>
        </p:nvSpPr>
        <p:spPr>
          <a:xfrm>
            <a:off x="6480809" y="5281884"/>
            <a:ext cx="5521635" cy="461665"/>
          </a:xfrm>
          <a:prstGeom prst="rect">
            <a:avLst/>
          </a:prstGeom>
          <a:solidFill>
            <a:srgbClr val="50ECE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350 </a:t>
            </a:r>
            <a:r>
              <a:rPr lang="en-US" sz="2400" b="1" dirty="0" err="1">
                <a:solidFill>
                  <a:schemeClr val="accent2"/>
                </a:solidFill>
              </a:rPr>
              <a:t>GtC</a:t>
            </a:r>
            <a:r>
              <a:rPr lang="en-US" sz="2400" b="1" dirty="0">
                <a:solidFill>
                  <a:schemeClr val="accent2"/>
                </a:solidFill>
              </a:rPr>
              <a:t> in upper ocean (pre-industrial)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49A9AC-F206-4918-F0ED-136E3DE71FE1}"/>
              </a:ext>
            </a:extLst>
          </p:cNvPr>
          <p:cNvCxnSpPr>
            <a:cxnSpLocks/>
          </p:cNvCxnSpPr>
          <p:nvPr/>
        </p:nvCxnSpPr>
        <p:spPr>
          <a:xfrm flipV="1">
            <a:off x="9989820" y="3154680"/>
            <a:ext cx="0" cy="2150064"/>
          </a:xfrm>
          <a:prstGeom prst="straightConnector1">
            <a:avLst/>
          </a:prstGeom>
          <a:ln w="127000">
            <a:solidFill>
              <a:srgbClr val="50ECEC">
                <a:alpha val="54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EC3405-B3CA-FE3C-77C9-4B9D7EF6F789}"/>
              </a:ext>
            </a:extLst>
          </p:cNvPr>
          <p:cNvCxnSpPr>
            <a:cxnSpLocks/>
          </p:cNvCxnSpPr>
          <p:nvPr/>
        </p:nvCxnSpPr>
        <p:spPr>
          <a:xfrm>
            <a:off x="9970770" y="1457291"/>
            <a:ext cx="0" cy="856313"/>
          </a:xfrm>
          <a:prstGeom prst="straightConnector1">
            <a:avLst/>
          </a:prstGeom>
          <a:ln w="127000">
            <a:solidFill>
              <a:schemeClr val="accent1">
                <a:alpha val="5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14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3B1D67-BB71-BA4B-B9CB-A1E02533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36" y="756187"/>
            <a:ext cx="7898005" cy="58023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Clear that we’re modeling small differences between big numbers (fluxes)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6CD55DB8-EBF9-CC43-8563-E96182B5F122}"/>
              </a:ext>
            </a:extLst>
          </p:cNvPr>
          <p:cNvSpPr/>
          <p:nvPr/>
        </p:nvSpPr>
        <p:spPr>
          <a:xfrm>
            <a:off x="6096001" y="1984925"/>
            <a:ext cx="4648200" cy="1855555"/>
          </a:xfrm>
          <a:prstGeom prst="arc">
            <a:avLst>
              <a:gd name="adj1" fmla="val 11566503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9D7ECFC7-E0D4-B5CB-E3AC-2DDCCA2C0313}"/>
              </a:ext>
            </a:extLst>
          </p:cNvPr>
          <p:cNvSpPr/>
          <p:nvPr/>
        </p:nvSpPr>
        <p:spPr>
          <a:xfrm>
            <a:off x="5909310" y="1200303"/>
            <a:ext cx="5554980" cy="3548786"/>
          </a:xfrm>
          <a:prstGeom prst="arc">
            <a:avLst>
              <a:gd name="adj1" fmla="val 11740487"/>
              <a:gd name="adj2" fmla="val 21519853"/>
            </a:avLst>
          </a:prstGeom>
          <a:ln w="63500">
            <a:solidFill>
              <a:schemeClr val="accent1">
                <a:alpha val="79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Right now (year 2022) it looks like net fluxes to land and oceans are about ¼ of anthropogenic flux to atmosphere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FD6CB-B25F-204A-9A30-3D15F9878A03}"/>
              </a:ext>
            </a:extLst>
          </p:cNvPr>
          <p:cNvGrpSpPr/>
          <p:nvPr/>
        </p:nvGrpSpPr>
        <p:grpSpPr>
          <a:xfrm>
            <a:off x="122712" y="932493"/>
            <a:ext cx="6841491" cy="4993013"/>
            <a:chOff x="122712" y="932493"/>
            <a:chExt cx="6841491" cy="4993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4709B24-58B0-2EB8-043B-BEF3204F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712" y="932493"/>
              <a:ext cx="6841491" cy="4993013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FF6BA8-3A94-CB1C-0BC1-90B0AB4162B7}"/>
                </a:ext>
              </a:extLst>
            </p:cNvPr>
            <p:cNvCxnSpPr>
              <a:cxnSpLocks/>
            </p:cNvCxnSpPr>
            <p:nvPr/>
          </p:nvCxnSpPr>
          <p:spPr>
            <a:xfrm>
              <a:off x="4023172" y="1965960"/>
              <a:ext cx="0" cy="2297430"/>
            </a:xfrm>
            <a:prstGeom prst="line">
              <a:avLst/>
            </a:prstGeom>
            <a:ln w="127000">
              <a:solidFill>
                <a:schemeClr val="tx2">
                  <a:alpha val="4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7DBEDD9-A328-2B5C-9F73-D49FF1EF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018630" y="4263390"/>
              <a:ext cx="4542" cy="627924"/>
            </a:xfrm>
            <a:prstGeom prst="line">
              <a:avLst/>
            </a:prstGeom>
            <a:ln w="127000">
              <a:solidFill>
                <a:schemeClr val="tx1">
                  <a:alpha val="8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BCBA36-EC8D-899C-A8AC-2A8D19C6FD89}"/>
              </a:ext>
            </a:extLst>
          </p:cNvPr>
          <p:cNvSpPr txBox="1"/>
          <p:nvPr/>
        </p:nvSpPr>
        <p:spPr>
          <a:xfrm>
            <a:off x="7045376" y="5183429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say that the sum of these sinks (about ½ of anthropogenic flux) is Earth’s ”free” ecosystem service</a:t>
            </a:r>
          </a:p>
        </p:txBody>
      </p:sp>
    </p:spTree>
    <p:extLst>
      <p:ext uri="{BB962C8B-B14F-4D97-AF65-F5344CB8AC3E}">
        <p14:creationId xmlns:p14="http://schemas.microsoft.com/office/powerpoint/2010/main" val="51359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But oceans are more like a lending library</a:t>
            </a:r>
          </a:p>
        </p:txBody>
      </p:sp>
      <p:pic>
        <p:nvPicPr>
          <p:cNvPr id="6" name="Picture 2" descr="Draft diagram of the carbon cycle.">
            <a:extLst>
              <a:ext uri="{FF2B5EF4-FFF2-40B4-BE49-F238E27FC236}">
                <a16:creationId xmlns:a16="http://schemas.microsoft.com/office/drawing/2014/main" id="{238A0BE0-EBB9-1546-9D3A-03744E9C0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020" y="2108911"/>
            <a:ext cx="3960268" cy="264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8B354-F04B-6D42-2AB7-64CCEA7F1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2" y="932493"/>
            <a:ext cx="6841491" cy="499301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BD0D6E-5DC1-4796-00BE-9E7CCEC0EB8A}"/>
              </a:ext>
            </a:extLst>
          </p:cNvPr>
          <p:cNvCxnSpPr>
            <a:cxnSpLocks/>
          </p:cNvCxnSpPr>
          <p:nvPr/>
        </p:nvCxnSpPr>
        <p:spPr>
          <a:xfrm>
            <a:off x="2960370" y="3292355"/>
            <a:ext cx="1451651" cy="959605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7DC8F9-7AC7-C2F1-E1AF-455B8216211C}"/>
              </a:ext>
            </a:extLst>
          </p:cNvPr>
          <p:cNvCxnSpPr>
            <a:cxnSpLocks/>
          </p:cNvCxnSpPr>
          <p:nvPr/>
        </p:nvCxnSpPr>
        <p:spPr>
          <a:xfrm flipH="1">
            <a:off x="4663440" y="3188970"/>
            <a:ext cx="80010" cy="742950"/>
          </a:xfrm>
          <a:prstGeom prst="straightConnector1">
            <a:avLst/>
          </a:prstGeom>
          <a:ln w="63500"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72A7B1-08F4-306D-4317-F3B9FF3A00C4}"/>
              </a:ext>
            </a:extLst>
          </p:cNvPr>
          <p:cNvSpPr txBox="1"/>
          <p:nvPr/>
        </p:nvSpPr>
        <p:spPr>
          <a:xfrm>
            <a:off x="1154430" y="2609467"/>
            <a:ext cx="1838412" cy="120032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Oceans become a net source of carbon around mid-century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6736C2-1052-645C-6007-D9AB19E98240}"/>
              </a:ext>
            </a:extLst>
          </p:cNvPr>
          <p:cNvSpPr txBox="1"/>
          <p:nvPr/>
        </p:nvSpPr>
        <p:spPr>
          <a:xfrm>
            <a:off x="4413839" y="2668883"/>
            <a:ext cx="1998391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Peak net ocean-to-atmosphere flux</a:t>
            </a:r>
          </a:p>
        </p:txBody>
      </p:sp>
    </p:spTree>
    <p:extLst>
      <p:ext uri="{BB962C8B-B14F-4D97-AF65-F5344CB8AC3E}">
        <p14:creationId xmlns:p14="http://schemas.microsoft.com/office/powerpoint/2010/main" val="359356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EADF76-35F1-6448-A330-518B1FE649B0}"/>
              </a:ext>
            </a:extLst>
          </p:cNvPr>
          <p:cNvSpPr txBox="1"/>
          <p:nvPr/>
        </p:nvSpPr>
        <p:spPr>
          <a:xfrm>
            <a:off x="0" y="0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New idea for the day: Three types of variables in climate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69EE8-83E3-03B8-22B7-CDD70F4D75CB}"/>
              </a:ext>
            </a:extLst>
          </p:cNvPr>
          <p:cNvSpPr txBox="1"/>
          <p:nvPr/>
        </p:nvSpPr>
        <p:spPr>
          <a:xfrm>
            <a:off x="132262" y="797510"/>
            <a:ext cx="59637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Parametric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Specified outside the Euler 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Could be constant or time-dependent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</a:t>
            </a:r>
            <a:r>
              <a:rPr lang="en-US" sz="2400" i="1" dirty="0"/>
              <a:t>and</a:t>
            </a:r>
            <a:r>
              <a:rPr lang="en-US" sz="2400" dirty="0"/>
              <a:t> the right-hand-side of assignments in the loop (i.e., calculated and used to calculate other variables)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Diagnostic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Appear on the left-hand-side of assignments in the loop, but not on the right-hand-side (i.e., they’re calculated, even graphed, but not otherwise used)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B7DFD-CA25-9D56-0C62-92856EF7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535" y="1304803"/>
            <a:ext cx="5821203" cy="424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0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Ocean pH as a diagnostic variable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EB1567-F0C1-6440-BB1C-75AC1B0CE4A4}"/>
              </a:ext>
            </a:extLst>
          </p:cNvPr>
          <p:cNvGrpSpPr/>
          <p:nvPr/>
        </p:nvGrpSpPr>
        <p:grpSpPr>
          <a:xfrm>
            <a:off x="329155" y="1452198"/>
            <a:ext cx="6177915" cy="4126230"/>
            <a:chOff x="0" y="0"/>
            <a:chExt cx="8049574" cy="55669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F9D9D96-E891-1A45-BCF3-BE52EDE76604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9EF10AA-A441-0344-B2A7-9F30D08D553A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E9C3658-89A7-1642-B109-CF254162F8CC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4159BDE0-BEF3-2945-8EA7-96EBB016EE11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3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525E7F90-0DEB-6543-9F6A-4CCDF4B5C37B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BFDEE8-1E5E-1745-A23E-62294CDD9228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/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4242" y="4751936"/>
                    <a:ext cx="2302271" cy="8146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8F847CD0-7C0D-C142-A18F-7E4CC55A0BB1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3679CC7D-BF2B-1D43-8499-FF4AB2CD6B4A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841C8E2A-6D39-BF4A-A7A6-86DEB08F25E2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32">
                <a:extLst>
                  <a:ext uri="{FF2B5EF4-FFF2-40B4-BE49-F238E27FC236}">
                    <a16:creationId xmlns:a16="http://schemas.microsoft.com/office/drawing/2014/main" id="{14B3E9CD-9E9E-C945-8282-E5CE126DF66F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8" name="TextBox 33">
                <a:extLst>
                  <a:ext uri="{FF2B5EF4-FFF2-40B4-BE49-F238E27FC236}">
                    <a16:creationId xmlns:a16="http://schemas.microsoft.com/office/drawing/2014/main" id="{F8F1E26D-3E79-5344-863C-166934F6142D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9" name="TextBox 34">
                <a:extLst>
                  <a:ext uri="{FF2B5EF4-FFF2-40B4-BE49-F238E27FC236}">
                    <a16:creationId xmlns:a16="http://schemas.microsoft.com/office/drawing/2014/main" id="{B4E3597F-FAF8-5944-B1BA-44E31DC9B912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E0639FB-788D-C74A-8942-C7DF40CEF357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BF71AF-9A46-2B47-9D1D-C8BFDF4F7CDE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7958F984-031D-4C4C-B7CD-44579923CFCE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2C821B2-2CDC-5C45-9072-D9EDBE096E5E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5821FF3-B315-3541-955A-738CE165ECB8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5A0472F-8EBB-6549-9D01-75936BFA6ED5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043D7921-9B39-9846-AEDB-C1AF781E969B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BCAF0B16-3769-914D-9566-A71F049C4136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/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10" y="3569732"/>
                  <a:ext cx="2155309" cy="97808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D2DDC245-7272-E36D-8D0A-CCC28FB72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2701" y="840410"/>
            <a:ext cx="7303925" cy="111861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876C905-5AFA-3B79-E7D0-E7B2200031C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72031" y="2591372"/>
            <a:ext cx="4372247" cy="54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870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C7C58A5-C6DF-5140-B42C-771BB4BF5F67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temperature anomaly as a diagnostic variable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134C06-12DC-1C1F-C4CD-C3F7EFE4BC52}"/>
              </a:ext>
            </a:extLst>
          </p:cNvPr>
          <p:cNvGrpSpPr>
            <a:grpSpLocks noChangeAspect="1"/>
          </p:cNvGrpSpPr>
          <p:nvPr/>
        </p:nvGrpSpPr>
        <p:grpSpPr>
          <a:xfrm>
            <a:off x="245217" y="1134738"/>
            <a:ext cx="9207393" cy="5331375"/>
            <a:chOff x="610977" y="584200"/>
            <a:chExt cx="10834981" cy="62738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93D28A-C48F-1B46-B9AC-91814114A164}"/>
                </a:ext>
              </a:extLst>
            </p:cNvPr>
            <p:cNvSpPr txBox="1"/>
            <p:nvPr/>
          </p:nvSpPr>
          <p:spPr>
            <a:xfrm>
              <a:off x="6779660" y="5997039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112246C-F1E4-9B4D-9BA6-904EDBEA354B}"/>
                </a:ext>
              </a:extLst>
            </p:cNvPr>
            <p:cNvGrpSpPr/>
            <p:nvPr/>
          </p:nvGrpSpPr>
          <p:grpSpPr>
            <a:xfrm>
              <a:off x="610977" y="584200"/>
              <a:ext cx="10834981" cy="6273800"/>
              <a:chOff x="610977" y="584200"/>
              <a:chExt cx="10834981" cy="627380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36E9971-22CA-0545-9B08-B95E1ADA6B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8519"/>
              <a:stretch/>
            </p:blipFill>
            <p:spPr>
              <a:xfrm>
                <a:off x="746042" y="584200"/>
                <a:ext cx="10699916" cy="6273800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61A32B-6EF8-F248-AF60-46981D0CFB52}"/>
                  </a:ext>
                </a:extLst>
              </p:cNvPr>
              <p:cNvSpPr txBox="1"/>
              <p:nvPr/>
            </p:nvSpPr>
            <p:spPr>
              <a:xfrm rot="16200000">
                <a:off x="-965389" y="2693967"/>
                <a:ext cx="361439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 (relative to 1960)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400071-091C-094C-8A43-2155362BB97D}"/>
                </a:ext>
              </a:extLst>
            </p:cNvPr>
            <p:cNvGrpSpPr/>
            <p:nvPr/>
          </p:nvGrpSpPr>
          <p:grpSpPr>
            <a:xfrm>
              <a:off x="2258243" y="1678691"/>
              <a:ext cx="3049112" cy="1639808"/>
              <a:chOff x="1966143" y="1551691"/>
              <a:chExt cx="3049112" cy="1639808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A4CCB3AD-CD51-DC42-B1EF-3AA0552CB60C}"/>
                  </a:ext>
                </a:extLst>
              </p:cNvPr>
              <p:cNvSpPr/>
              <p:nvPr/>
            </p:nvSpPr>
            <p:spPr>
              <a:xfrm rot="5400000">
                <a:off x="3357350" y="1673849"/>
                <a:ext cx="266700" cy="276860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million years CS (slope) was more than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  </a:t>
                    </a: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4B92C70-4748-B749-8050-98466FF35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6143" y="1551691"/>
                    <a:ext cx="3049112" cy="127020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51" t="-2326" b="-34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12BEC49-E646-8A46-A544-1E7C55E5C86B}"/>
                </a:ext>
              </a:extLst>
            </p:cNvPr>
            <p:cNvGrpSpPr/>
            <p:nvPr/>
          </p:nvGrpSpPr>
          <p:grpSpPr>
            <a:xfrm>
              <a:off x="4571999" y="4185369"/>
              <a:ext cx="4103161" cy="1311056"/>
              <a:chOff x="1803399" y="1325382"/>
              <a:chExt cx="4103161" cy="1311056"/>
            </a:xfrm>
          </p:grpSpPr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DDACCEE-6974-7E4D-98B1-861D6D92F388}"/>
                  </a:ext>
                </a:extLst>
              </p:cNvPr>
              <p:cNvSpPr/>
              <p:nvPr/>
            </p:nvSpPr>
            <p:spPr>
              <a:xfrm rot="5400000" flipH="1">
                <a:off x="3459344" y="-330563"/>
                <a:ext cx="266701" cy="3578591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Over the last 150 years, CS has been about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2.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290 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𝑝𝑝𝑚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8929FCF-126D-9042-BDAA-EBF78B8872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3399" y="1694990"/>
                    <a:ext cx="4103161" cy="9414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55" t="-4688"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560F60-B4D1-2245-8A35-82DB2A86A279}"/>
                </a:ext>
              </a:extLst>
            </p:cNvPr>
            <p:cNvSpPr txBox="1"/>
            <p:nvPr/>
          </p:nvSpPr>
          <p:spPr>
            <a:xfrm>
              <a:off x="7549701" y="6348448"/>
              <a:ext cx="3896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Courtesy Penny Rowe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C36EBC-300F-909C-44FB-75B94D5F4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376" y="2549275"/>
            <a:ext cx="5612631" cy="77602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A66362-0F07-0B61-3C79-F3B55A058B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285" y="3580616"/>
            <a:ext cx="2512295" cy="614338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62A51F-BA9D-AFA4-5EBB-F0990C304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502" y="4475845"/>
            <a:ext cx="4372247" cy="54535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6127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400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28</cp:revision>
  <dcterms:created xsi:type="dcterms:W3CDTF">2021-10-22T17:10:02Z</dcterms:created>
  <dcterms:modified xsi:type="dcterms:W3CDTF">2022-10-21T17:48:29Z</dcterms:modified>
</cp:coreProperties>
</file>