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76" r:id="rId8"/>
    <p:sldId id="279" r:id="rId9"/>
    <p:sldId id="280" r:id="rId10"/>
    <p:sldId id="272" r:id="rId11"/>
    <p:sldId id="277" r:id="rId12"/>
    <p:sldId id="278" r:id="rId13"/>
    <p:sldId id="28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26D-EA01-0046-AA88-2C5D246E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BB33-B080-B940-9EA3-9F46AC78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821E-ECB7-064C-BA4F-F217C97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D31A-9DD8-EA45-9F6F-36C8BACD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23A4-6D48-E442-94F9-1D460051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B11-87F0-034A-975C-ACB34BDA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B5B5-D62B-854C-904B-28E0CB503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020E-C83D-2B4F-9A2C-35B4A90E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A763-ADD9-3F4D-9044-A6FDCA8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7E49-B4D2-6242-8839-7903311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4418B-ED25-C24F-9F85-589DF0917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A930-8F16-F848-BE88-55EDCF54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9F6C-1BB0-0C43-9344-DB026DDA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A26-9E86-2F4C-9A18-1E879F83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FF91-2172-124D-8E7F-B61C114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A3FA-3BB8-5F41-8C99-E419974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EB9A-3775-E24B-9A1E-3D33970D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E7FD-B74A-4B48-9B0A-B7A1460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CEED-9551-B74A-AB33-BB9476C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7FDD-0BBC-CA4B-B4AE-3ED2B8A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168A-3439-8240-A595-90B69D4F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EA7B-3DF4-E84E-AB17-FD49C15F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4FD1-E34A-C14D-B574-6815316F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6A47-8B45-B544-98AB-E9600AD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E117-1109-E045-B8BB-7FB6AB3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12DA-DC8D-ED4C-92C2-258D8C2D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93FD-45FF-1C4A-891E-5AD48615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04FD3-5135-744A-98AE-4B03AC81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3555D-D021-C842-B8CC-D288786A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70D55-D66B-9942-B5B0-69E0B5A9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EFEE-6B5A-AD40-A52E-A5463A3A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807-9CBC-8146-AE2B-C7DAF4FE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CDD-C4B1-A143-8A1D-CEF943AB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54A4-3896-8F4E-AA70-F7DE1A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29FC-C958-FF40-9CBF-10C51A69F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67BC-B558-154C-8B62-D3591C38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A8050-FF90-F946-8A96-6084E03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645F-EE92-C24E-920C-5D34FDD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3C2A-1068-CE40-93B9-93E4E324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8668-919E-9344-86FE-0FA137F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2266B-20B6-0C49-BB19-893986C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60D91-6DFA-1A41-A8E8-F618139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85AAA-2155-3A41-A8C6-680B86E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2FF50-4235-6646-97F3-F620DF79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F5200-A500-194A-B22C-7111140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0395-92C7-424B-97E1-F155691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9-0502-D34D-8318-2BAA85EA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C37B-5FAC-2F4B-85A9-675CD53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86DA-E17C-9949-A4B4-6C609636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4C8D-CF24-7C41-86FD-DBB4C70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8431-C18E-2E49-9886-BB0BFB0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1FAB-5514-1947-9AB2-DD6BE51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8021-1119-A441-AA5A-C62C9A7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B2FC-C4B8-6246-9B41-3B6712634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5E407-39D7-8645-B114-67BC9135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6946-2D5D-CA4C-9317-BAB23535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B442-1BAC-854B-ACB6-591F31ED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706E-389B-C647-B90B-637CE44C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B7AEF-CEFB-A844-B033-3713361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2DFB-5ED0-9D4C-A583-49F4A631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C6A5-ABCB-3043-A8D0-387DEB7C5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E48D-33A2-D448-9847-C6846CBA070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D09-CA65-1A45-B25B-C26D539BB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6BA3-90D8-3341-A25E-43811B084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84B534-D33F-494C-B61A-7D3C7EB39F02}"/>
              </a:ext>
            </a:extLst>
          </p:cNvPr>
          <p:cNvSpPr txBox="1"/>
          <p:nvPr/>
        </p:nvSpPr>
        <p:spPr>
          <a:xfrm>
            <a:off x="1699708" y="2067276"/>
            <a:ext cx="2140772" cy="461665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ClimateParams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038DE-7411-6A47-9412-CED4EF85E2E0}"/>
              </a:ext>
            </a:extLst>
          </p:cNvPr>
          <p:cNvSpPr txBox="1"/>
          <p:nvPr/>
        </p:nvSpPr>
        <p:spPr>
          <a:xfrm>
            <a:off x="5392181" y="2814850"/>
            <a:ext cx="1879506" cy="461665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ClimateState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91D7E-074E-BA4D-8B96-5621B7EDBB82}"/>
              </a:ext>
            </a:extLst>
          </p:cNvPr>
          <p:cNvGrpSpPr/>
          <p:nvPr/>
        </p:nvGrpSpPr>
        <p:grpSpPr>
          <a:xfrm>
            <a:off x="4442376" y="4695019"/>
            <a:ext cx="4129059" cy="1226373"/>
            <a:chOff x="2226832" y="3311337"/>
            <a:chExt cx="4129059" cy="12263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EDDBD-5F76-654C-92D4-0CDB16678451}"/>
                </a:ext>
              </a:extLst>
            </p:cNvPr>
            <p:cNvSpPr txBox="1"/>
            <p:nvPr/>
          </p:nvSpPr>
          <p:spPr>
            <a:xfrm>
              <a:off x="2727350" y="3497016"/>
              <a:ext cx="32067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Collect Climate</a:t>
              </a:r>
            </a:p>
            <a:p>
              <a:pPr algn="ctr"/>
              <a:r>
                <a:rPr lang="en-US" sz="2400" dirty="0" err="1"/>
                <a:t>TimeSeries</a:t>
              </a:r>
              <a:endParaRPr lang="en-US" sz="2400" dirty="0"/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EB5B3C4A-4BA2-494C-BE6E-EF4877108029}"/>
                </a:ext>
              </a:extLst>
            </p:cNvPr>
            <p:cNvSpPr/>
            <p:nvPr/>
          </p:nvSpPr>
          <p:spPr>
            <a:xfrm>
              <a:off x="2226832" y="3311337"/>
              <a:ext cx="4129059" cy="122637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C36266-A255-0449-B7B5-2651BAC022AA}"/>
              </a:ext>
            </a:extLst>
          </p:cNvPr>
          <p:cNvCxnSpPr>
            <a:cxnSpLocks/>
          </p:cNvCxnSpPr>
          <p:nvPr/>
        </p:nvCxnSpPr>
        <p:spPr>
          <a:xfrm>
            <a:off x="6489518" y="3553256"/>
            <a:ext cx="0" cy="10104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A127A0-F347-8C4B-BF62-31D9DAF9832B}"/>
              </a:ext>
            </a:extLst>
          </p:cNvPr>
          <p:cNvCxnSpPr>
            <a:cxnSpLocks/>
          </p:cNvCxnSpPr>
          <p:nvPr/>
        </p:nvCxnSpPr>
        <p:spPr>
          <a:xfrm flipH="1">
            <a:off x="3063240" y="5489108"/>
            <a:ext cx="1257300" cy="4322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5C4D12-4C60-A942-996E-760482982ECB}"/>
              </a:ext>
            </a:extLst>
          </p:cNvPr>
          <p:cNvSpPr txBox="1"/>
          <p:nvPr/>
        </p:nvSpPr>
        <p:spPr>
          <a:xfrm>
            <a:off x="655838" y="5744021"/>
            <a:ext cx="2258033" cy="830997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series (</a:t>
            </a:r>
            <a:r>
              <a:rPr lang="en-US" sz="2400" dirty="0" err="1"/>
              <a:t>numpy</a:t>
            </a:r>
            <a:r>
              <a:rPr lang="en-US" sz="2400" dirty="0"/>
              <a:t> arrays)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6C671D-95D6-FC40-A734-508AA825BEAD}"/>
              </a:ext>
            </a:extLst>
          </p:cNvPr>
          <p:cNvGrpSpPr/>
          <p:nvPr/>
        </p:nvGrpSpPr>
        <p:grpSpPr>
          <a:xfrm>
            <a:off x="4590261" y="545557"/>
            <a:ext cx="2848929" cy="1226373"/>
            <a:chOff x="2226832" y="3345627"/>
            <a:chExt cx="4129059" cy="12263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BAD434-996F-484C-B641-92E27DB14C1B}"/>
                </a:ext>
              </a:extLst>
            </p:cNvPr>
            <p:cNvSpPr txBox="1"/>
            <p:nvPr/>
          </p:nvSpPr>
          <p:spPr>
            <a:xfrm>
              <a:off x="2293815" y="3559465"/>
              <a:ext cx="3725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Diagnostic functions</a:t>
              </a:r>
            </a:p>
          </p:txBody>
        </p:sp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5CD9A13E-1F71-5C4B-8425-51B65F96D34E}"/>
                </a:ext>
              </a:extLst>
            </p:cNvPr>
            <p:cNvSpPr/>
            <p:nvPr/>
          </p:nvSpPr>
          <p:spPr>
            <a:xfrm>
              <a:off x="2226832" y="3345627"/>
              <a:ext cx="4129059" cy="122637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E6A331-CB6F-F546-BD52-9D4B50D4F481}"/>
              </a:ext>
            </a:extLst>
          </p:cNvPr>
          <p:cNvCxnSpPr>
            <a:cxnSpLocks/>
          </p:cNvCxnSpPr>
          <p:nvPr/>
        </p:nvCxnSpPr>
        <p:spPr>
          <a:xfrm flipH="1">
            <a:off x="7439190" y="2307511"/>
            <a:ext cx="1368387" cy="464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43E00A-9847-BE4F-9715-ABDA9BA6EF51}"/>
              </a:ext>
            </a:extLst>
          </p:cNvPr>
          <p:cNvSpPr txBox="1"/>
          <p:nvPr/>
        </p:nvSpPr>
        <p:spPr>
          <a:xfrm rot="900905">
            <a:off x="7752902" y="830288"/>
            <a:ext cx="14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variables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C8E7CD-D057-4D49-9C7C-195FED165B42}"/>
              </a:ext>
            </a:extLst>
          </p:cNvPr>
          <p:cNvGrpSpPr/>
          <p:nvPr/>
        </p:nvGrpSpPr>
        <p:grpSpPr>
          <a:xfrm>
            <a:off x="8881134" y="1123368"/>
            <a:ext cx="2570587" cy="1701804"/>
            <a:chOff x="389698" y="2527202"/>
            <a:chExt cx="3725648" cy="183001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B052E-7331-B541-A084-AE2B16334079}"/>
                </a:ext>
              </a:extLst>
            </p:cNvPr>
            <p:cNvSpPr txBox="1"/>
            <p:nvPr/>
          </p:nvSpPr>
          <p:spPr>
            <a:xfrm>
              <a:off x="389698" y="2989653"/>
              <a:ext cx="3725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Propagate</a:t>
              </a:r>
            </a:p>
            <a:p>
              <a:pPr algn="ctr"/>
              <a:r>
                <a:rPr lang="en-US" sz="2400" dirty="0" err="1"/>
                <a:t>ClimateState</a:t>
              </a:r>
              <a:endParaRPr lang="en-US" sz="2400" dirty="0"/>
            </a:p>
          </p:txBody>
        </p:sp>
        <p:sp>
          <p:nvSpPr>
            <p:cNvPr id="41" name="Donut 40">
              <a:extLst>
                <a:ext uri="{FF2B5EF4-FFF2-40B4-BE49-F238E27FC236}">
                  <a16:creationId xmlns:a16="http://schemas.microsoft.com/office/drawing/2014/main" id="{5594A36B-701B-DC4B-9DDA-DFDA4B59E76F}"/>
                </a:ext>
              </a:extLst>
            </p:cNvPr>
            <p:cNvSpPr/>
            <p:nvPr/>
          </p:nvSpPr>
          <p:spPr>
            <a:xfrm>
              <a:off x="483746" y="2527202"/>
              <a:ext cx="3430944" cy="183001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D60580-5B0A-F240-B052-62D4FF2EBA95}"/>
              </a:ext>
            </a:extLst>
          </p:cNvPr>
          <p:cNvCxnSpPr>
            <a:cxnSpLocks/>
          </p:cNvCxnSpPr>
          <p:nvPr/>
        </p:nvCxnSpPr>
        <p:spPr>
          <a:xfrm flipV="1">
            <a:off x="3924533" y="1405488"/>
            <a:ext cx="646429" cy="5343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E5C020-BA2D-0F4B-E5BB-A9508D28955B}"/>
              </a:ext>
            </a:extLst>
          </p:cNvPr>
          <p:cNvSpPr txBox="1"/>
          <p:nvPr/>
        </p:nvSpPr>
        <p:spPr>
          <a:xfrm rot="21442208">
            <a:off x="3950619" y="1713725"/>
            <a:ext cx="3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0E411-D04C-4943-7B91-03A606BFE4FA}"/>
              </a:ext>
            </a:extLst>
          </p:cNvPr>
          <p:cNvSpPr txBox="1"/>
          <p:nvPr/>
        </p:nvSpPr>
        <p:spPr>
          <a:xfrm rot="20547719">
            <a:off x="7752901" y="2491684"/>
            <a:ext cx="14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Prognostic variables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D8FEC5-31BF-E3AE-B8B8-E9FE35C9212F}"/>
              </a:ext>
            </a:extLst>
          </p:cNvPr>
          <p:cNvCxnSpPr>
            <a:cxnSpLocks/>
          </p:cNvCxnSpPr>
          <p:nvPr/>
        </p:nvCxnSpPr>
        <p:spPr>
          <a:xfrm rot="18124942">
            <a:off x="7972691" y="1149183"/>
            <a:ext cx="173441" cy="6003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EA802-A6CD-F851-9726-0EF97C8C665D}"/>
              </a:ext>
            </a:extLst>
          </p:cNvPr>
          <p:cNvCxnSpPr>
            <a:cxnSpLocks/>
          </p:cNvCxnSpPr>
          <p:nvPr/>
        </p:nvCxnSpPr>
        <p:spPr>
          <a:xfrm flipV="1">
            <a:off x="4076933" y="1903213"/>
            <a:ext cx="4231533" cy="188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FD02AE-2D44-FCA8-EFD7-3BC7931C6123}"/>
              </a:ext>
            </a:extLst>
          </p:cNvPr>
          <p:cNvSpPr txBox="1"/>
          <p:nvPr/>
        </p:nvSpPr>
        <p:spPr>
          <a:xfrm>
            <a:off x="1" y="0"/>
            <a:ext cx="169970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Cambio2.0</a:t>
            </a:r>
          </a:p>
        </p:txBody>
      </p:sp>
    </p:spTree>
    <p:extLst>
      <p:ext uri="{BB962C8B-B14F-4D97-AF65-F5344CB8AC3E}">
        <p14:creationId xmlns:p14="http://schemas.microsoft.com/office/powerpoint/2010/main" val="298605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5777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2AF31A-61AD-4D14-5481-E17921F2EC06}"/>
              </a:ext>
            </a:extLst>
          </p:cNvPr>
          <p:cNvSpPr/>
          <p:nvPr/>
        </p:nvSpPr>
        <p:spPr>
          <a:xfrm>
            <a:off x="6889750" y="1366890"/>
            <a:ext cx="1259840" cy="221880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MuliMIX Electric Apple Grinder (0.8 Ton)">
            <a:extLst>
              <a:ext uri="{FF2B5EF4-FFF2-40B4-BE49-F238E27FC236}">
                <a16:creationId xmlns:a16="http://schemas.microsoft.com/office/drawing/2014/main" id="{8D5032F1-D28F-2C5D-9FCD-03A460CB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" y="3429000"/>
            <a:ext cx="3196590" cy="319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9A86CC-5153-E047-B14B-13F0BADBCB79}"/>
              </a:ext>
            </a:extLst>
          </p:cNvPr>
          <p:cNvCxnSpPr>
            <a:cxnSpLocks/>
          </p:cNvCxnSpPr>
          <p:nvPr/>
        </p:nvCxnSpPr>
        <p:spPr>
          <a:xfrm flipV="1">
            <a:off x="2731770" y="1588770"/>
            <a:ext cx="4157980" cy="1954530"/>
          </a:xfrm>
          <a:prstGeom prst="straightConnector1">
            <a:avLst/>
          </a:prstGeom>
          <a:ln w="63500">
            <a:solidFill>
              <a:srgbClr val="C00000">
                <a:alpha val="5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FCACE1-31CD-B13F-C11C-03E3F2D42C94}"/>
              </a:ext>
            </a:extLst>
          </p:cNvPr>
          <p:cNvSpPr/>
          <p:nvPr/>
        </p:nvSpPr>
        <p:spPr>
          <a:xfrm>
            <a:off x="5722717" y="6469380"/>
            <a:ext cx="1189893" cy="22723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MuliMIX Electric Apple Grinder (0.8 Ton)">
            <a:extLst>
              <a:ext uri="{FF2B5EF4-FFF2-40B4-BE49-F238E27FC236}">
                <a16:creationId xmlns:a16="http://schemas.microsoft.com/office/drawing/2014/main" id="{8D5032F1-D28F-2C5D-9FCD-03A460CB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" y="3429000"/>
            <a:ext cx="3196590" cy="319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FD90E-8D28-0DBD-FF69-D65049FD575F}"/>
              </a:ext>
            </a:extLst>
          </p:cNvPr>
          <p:cNvCxnSpPr>
            <a:cxnSpLocks/>
          </p:cNvCxnSpPr>
          <p:nvPr/>
        </p:nvCxnSpPr>
        <p:spPr>
          <a:xfrm>
            <a:off x="2594610" y="5772150"/>
            <a:ext cx="3028950" cy="697230"/>
          </a:xfrm>
          <a:prstGeom prst="straightConnector1">
            <a:avLst/>
          </a:prstGeom>
          <a:ln w="63500">
            <a:solidFill>
              <a:schemeClr val="accent1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2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EAE95-B4AE-52F4-62DA-F7DA6335CD5B}"/>
              </a:ext>
            </a:extLst>
          </p:cNvPr>
          <p:cNvSpPr/>
          <p:nvPr/>
        </p:nvSpPr>
        <p:spPr>
          <a:xfrm>
            <a:off x="4743450" y="1912292"/>
            <a:ext cx="6195060" cy="4335208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A92890-1815-A2A3-82D8-122FFBEB513E}"/>
              </a:ext>
            </a:extLst>
          </p:cNvPr>
          <p:cNvGrpSpPr/>
          <p:nvPr/>
        </p:nvGrpSpPr>
        <p:grpSpPr>
          <a:xfrm>
            <a:off x="232410" y="1558625"/>
            <a:ext cx="4819650" cy="830997"/>
            <a:chOff x="232410" y="1558625"/>
            <a:chExt cx="4819650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CFF719-C245-77A9-FDDC-2AA66501D158}"/>
                </a:ext>
              </a:extLst>
            </p:cNvPr>
            <p:cNvSpPr txBox="1"/>
            <p:nvPr/>
          </p:nvSpPr>
          <p:spPr>
            <a:xfrm>
              <a:off x="232410" y="1558625"/>
              <a:ext cx="426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Here we’re </a:t>
              </a:r>
              <a:r>
                <a:rPr lang="en-US" sz="2400" b="1" dirty="0"/>
                <a:t>creating </a:t>
              </a:r>
              <a:r>
                <a:rPr lang="en-US" sz="2400" dirty="0"/>
                <a:t>at new dictionary (called </a:t>
              </a:r>
              <a:r>
                <a:rPr lang="en-US" sz="2400" dirty="0" err="1"/>
                <a:t>ClimateState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AC5E17-C5A7-07C4-D0BB-1AC0815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230" y="1912292"/>
              <a:ext cx="925830" cy="359823"/>
            </a:xfrm>
            <a:prstGeom prst="straightConnector1">
              <a:avLst/>
            </a:prstGeom>
            <a:ln w="63500">
              <a:solidFill>
                <a:schemeClr val="accent1"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00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EAE95-B4AE-52F4-62DA-F7DA6335CD5B}"/>
              </a:ext>
            </a:extLst>
          </p:cNvPr>
          <p:cNvSpPr/>
          <p:nvPr/>
        </p:nvSpPr>
        <p:spPr>
          <a:xfrm>
            <a:off x="4743450" y="1912292"/>
            <a:ext cx="6195060" cy="4335208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1A9852-47D1-D2D2-4F26-E9750F6D931A}"/>
              </a:ext>
            </a:extLst>
          </p:cNvPr>
          <p:cNvGrpSpPr/>
          <p:nvPr/>
        </p:nvGrpSpPr>
        <p:grpSpPr>
          <a:xfrm>
            <a:off x="123824" y="2950689"/>
            <a:ext cx="7271386" cy="1469380"/>
            <a:chOff x="123824" y="2950689"/>
            <a:chExt cx="7271386" cy="14693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CFF719-C245-77A9-FDDC-2AA66501D158}"/>
                </a:ext>
              </a:extLst>
            </p:cNvPr>
            <p:cNvSpPr txBox="1"/>
            <p:nvPr/>
          </p:nvSpPr>
          <p:spPr>
            <a:xfrm>
              <a:off x="123824" y="3219740"/>
              <a:ext cx="4265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Here we’re </a:t>
              </a:r>
              <a:r>
                <a:rPr lang="en-US" sz="2400" b="1" dirty="0"/>
                <a:t>extracting a value </a:t>
              </a:r>
              <a:r>
                <a:rPr lang="en-US" sz="2400" dirty="0"/>
                <a:t>from the </a:t>
              </a:r>
              <a:r>
                <a:rPr lang="en-US" sz="2400" dirty="0" err="1"/>
                <a:t>ClimateParams</a:t>
              </a:r>
              <a:r>
                <a:rPr lang="en-US" sz="2400" dirty="0"/>
                <a:t> dictionary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AC5E17-C5A7-07C4-D0BB-1AC081588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125" y="2950689"/>
              <a:ext cx="3347085" cy="564036"/>
            </a:xfrm>
            <a:prstGeom prst="straightConnector1">
              <a:avLst/>
            </a:prstGeom>
            <a:ln w="63500">
              <a:solidFill>
                <a:schemeClr val="accent1"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25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EAE95-B4AE-52F4-62DA-F7DA6335CD5B}"/>
              </a:ext>
            </a:extLst>
          </p:cNvPr>
          <p:cNvSpPr/>
          <p:nvPr/>
        </p:nvSpPr>
        <p:spPr>
          <a:xfrm>
            <a:off x="4743450" y="1912292"/>
            <a:ext cx="6195060" cy="4335208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A8D88-EC95-3FCB-9D17-622F0A6FB8EA}"/>
              </a:ext>
            </a:extLst>
          </p:cNvPr>
          <p:cNvGrpSpPr/>
          <p:nvPr/>
        </p:nvGrpSpPr>
        <p:grpSpPr>
          <a:xfrm>
            <a:off x="72390" y="2955904"/>
            <a:ext cx="6156960" cy="2992747"/>
            <a:chOff x="72390" y="2955904"/>
            <a:chExt cx="6156960" cy="29927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CFF719-C245-77A9-FDDC-2AA66501D158}"/>
                </a:ext>
              </a:extLst>
            </p:cNvPr>
            <p:cNvSpPr txBox="1"/>
            <p:nvPr/>
          </p:nvSpPr>
          <p:spPr>
            <a:xfrm>
              <a:off x="72390" y="4748322"/>
              <a:ext cx="4175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Here we’re </a:t>
              </a:r>
              <a:r>
                <a:rPr lang="en-US" sz="2400" b="1" dirty="0"/>
                <a:t>putting</a:t>
              </a:r>
              <a:r>
                <a:rPr lang="en-US" sz="2400" dirty="0"/>
                <a:t> </a:t>
              </a:r>
              <a:r>
                <a:rPr lang="en-US" sz="2400" b="1" dirty="0"/>
                <a:t>that value into</a:t>
              </a:r>
              <a:r>
                <a:rPr lang="en-US" sz="2400" dirty="0"/>
                <a:t> the (new) </a:t>
              </a:r>
              <a:r>
                <a:rPr lang="en-US" sz="2400" dirty="0" err="1"/>
                <a:t>ClimateState</a:t>
              </a:r>
              <a:r>
                <a:rPr lang="en-US" sz="2400" dirty="0"/>
                <a:t> dictionary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AC5E17-C5A7-07C4-D0BB-1AC081588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6210" y="2955904"/>
              <a:ext cx="2263140" cy="1901846"/>
            </a:xfrm>
            <a:prstGeom prst="straightConnector1">
              <a:avLst/>
            </a:prstGeom>
            <a:ln w="63500">
              <a:solidFill>
                <a:schemeClr val="accent1"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13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1919C-E93D-92E4-39DB-F801100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1366890"/>
            <a:ext cx="7136130" cy="533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8F81-B38A-5F44-2BC8-2E7E19665A84}"/>
              </a:ext>
            </a:extLst>
          </p:cNvPr>
          <p:cNvSpPr txBox="1"/>
          <p:nvPr/>
        </p:nvSpPr>
        <p:spPr>
          <a:xfrm>
            <a:off x="4514850" y="905225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</a:t>
            </a:r>
            <a:r>
              <a:rPr lang="en-US" sz="2400" b="1" dirty="0"/>
              <a:t>function</a:t>
            </a:r>
            <a:r>
              <a:rPr lang="en-US" sz="2400" dirty="0"/>
              <a:t> that creates a </a:t>
            </a:r>
            <a:r>
              <a:rPr lang="en-US" sz="2400" b="1" dirty="0"/>
              <a:t>dictionary</a:t>
            </a:r>
            <a:r>
              <a:rPr lang="en-US" sz="2400" dirty="0"/>
              <a:t>!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2AF31A-61AD-4D14-5481-E17921F2EC06}"/>
              </a:ext>
            </a:extLst>
          </p:cNvPr>
          <p:cNvSpPr/>
          <p:nvPr/>
        </p:nvSpPr>
        <p:spPr>
          <a:xfrm>
            <a:off x="6889750" y="1366890"/>
            <a:ext cx="1259840" cy="221880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FCACE1-31CD-B13F-C11C-03E3F2D42C94}"/>
              </a:ext>
            </a:extLst>
          </p:cNvPr>
          <p:cNvSpPr/>
          <p:nvPr/>
        </p:nvSpPr>
        <p:spPr>
          <a:xfrm>
            <a:off x="5722717" y="6469380"/>
            <a:ext cx="1189893" cy="22723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7EAE95-B4AE-52F4-62DA-F7DA6335CD5B}"/>
              </a:ext>
            </a:extLst>
          </p:cNvPr>
          <p:cNvSpPr/>
          <p:nvPr/>
        </p:nvSpPr>
        <p:spPr>
          <a:xfrm>
            <a:off x="4743450" y="1912292"/>
            <a:ext cx="6195060" cy="4335208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04E15-6EBE-33F5-4A98-0B2BE0F07322}"/>
              </a:ext>
            </a:extLst>
          </p:cNvPr>
          <p:cNvGrpSpPr/>
          <p:nvPr/>
        </p:nvGrpSpPr>
        <p:grpSpPr>
          <a:xfrm>
            <a:off x="123824" y="859415"/>
            <a:ext cx="4893310" cy="1345960"/>
            <a:chOff x="232410" y="1558625"/>
            <a:chExt cx="4893310" cy="1345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3C8C55-CD3F-91D1-6506-0FB62EA40D98}"/>
                </a:ext>
              </a:extLst>
            </p:cNvPr>
            <p:cNvSpPr txBox="1"/>
            <p:nvPr/>
          </p:nvSpPr>
          <p:spPr>
            <a:xfrm>
              <a:off x="232410" y="1558625"/>
              <a:ext cx="426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Here we’re </a:t>
              </a:r>
              <a:r>
                <a:rPr lang="en-US" sz="2400" b="1" dirty="0"/>
                <a:t>creating </a:t>
              </a:r>
              <a:r>
                <a:rPr lang="en-US" sz="2400" dirty="0"/>
                <a:t>at new dictionary (called </a:t>
              </a:r>
              <a:r>
                <a:rPr lang="en-US" sz="2400" dirty="0" err="1"/>
                <a:t>ClimateState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492BBE-9B46-0DE5-5B53-155E5D378856}"/>
                </a:ext>
              </a:extLst>
            </p:cNvPr>
            <p:cNvCxnSpPr>
              <a:cxnSpLocks/>
            </p:cNvCxnSpPr>
            <p:nvPr/>
          </p:nvCxnSpPr>
          <p:spPr>
            <a:xfrm>
              <a:off x="4257041" y="2306874"/>
              <a:ext cx="868679" cy="597711"/>
            </a:xfrm>
            <a:prstGeom prst="straightConnector1">
              <a:avLst/>
            </a:prstGeom>
            <a:ln w="63500">
              <a:solidFill>
                <a:schemeClr val="accent1"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339AFC-FBB0-A3AF-4299-6A04ED34086A}"/>
              </a:ext>
            </a:extLst>
          </p:cNvPr>
          <p:cNvGrpSpPr/>
          <p:nvPr/>
        </p:nvGrpSpPr>
        <p:grpSpPr>
          <a:xfrm>
            <a:off x="123824" y="1910271"/>
            <a:ext cx="7299326" cy="1200329"/>
            <a:chOff x="123824" y="3219740"/>
            <a:chExt cx="7299326" cy="12003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DF31A5-3173-B82C-9B45-D4D07275CFDD}"/>
                </a:ext>
              </a:extLst>
            </p:cNvPr>
            <p:cNvSpPr txBox="1"/>
            <p:nvPr/>
          </p:nvSpPr>
          <p:spPr>
            <a:xfrm>
              <a:off x="123824" y="3219740"/>
              <a:ext cx="4265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Here we’re </a:t>
              </a:r>
              <a:r>
                <a:rPr lang="en-US" sz="2400" b="1" dirty="0"/>
                <a:t>extracting a value </a:t>
              </a:r>
              <a:r>
                <a:rPr lang="en-US" sz="2400" dirty="0"/>
                <a:t>from the </a:t>
              </a:r>
              <a:r>
                <a:rPr lang="en-US" sz="2400" dirty="0" err="1"/>
                <a:t>ClimateParams</a:t>
              </a:r>
              <a:r>
                <a:rPr lang="en-US" sz="2400" dirty="0"/>
                <a:t> dictionary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FBDEC1-E51D-263E-341E-5BE0A3C23CB3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5" y="3514725"/>
              <a:ext cx="3375025" cy="628023"/>
            </a:xfrm>
            <a:prstGeom prst="straightConnector1">
              <a:avLst/>
            </a:prstGeom>
            <a:ln w="63500">
              <a:solidFill>
                <a:schemeClr val="accent1"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F0BB2-F134-4952-B470-14AE414DB87F}"/>
              </a:ext>
            </a:extLst>
          </p:cNvPr>
          <p:cNvGrpSpPr/>
          <p:nvPr/>
        </p:nvGrpSpPr>
        <p:grpSpPr>
          <a:xfrm>
            <a:off x="72390" y="2955904"/>
            <a:ext cx="6156960" cy="2992747"/>
            <a:chOff x="72390" y="2955904"/>
            <a:chExt cx="6156960" cy="29927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419094-A465-8587-79F8-B076300D7319}"/>
                </a:ext>
              </a:extLst>
            </p:cNvPr>
            <p:cNvSpPr txBox="1"/>
            <p:nvPr/>
          </p:nvSpPr>
          <p:spPr>
            <a:xfrm>
              <a:off x="72390" y="4748322"/>
              <a:ext cx="4175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Here we’re </a:t>
              </a:r>
              <a:r>
                <a:rPr lang="en-US" sz="2400" b="1" dirty="0"/>
                <a:t>putting</a:t>
              </a:r>
              <a:r>
                <a:rPr lang="en-US" sz="2400" dirty="0"/>
                <a:t> </a:t>
              </a:r>
              <a:r>
                <a:rPr lang="en-US" sz="2400" b="1" dirty="0"/>
                <a:t>that value into</a:t>
              </a:r>
              <a:r>
                <a:rPr lang="en-US" sz="2400" dirty="0"/>
                <a:t> the (new) </a:t>
              </a:r>
              <a:r>
                <a:rPr lang="en-US" sz="2400" dirty="0" err="1"/>
                <a:t>ClimateState</a:t>
              </a:r>
              <a:r>
                <a:rPr lang="en-US" sz="2400" dirty="0"/>
                <a:t> dictionary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15A649-BBBA-B676-67A6-2D1A74AE8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6210" y="2955904"/>
              <a:ext cx="2263140" cy="1901846"/>
            </a:xfrm>
            <a:prstGeom prst="straightConnector1">
              <a:avLst/>
            </a:prstGeom>
            <a:ln w="63500">
              <a:solidFill>
                <a:schemeClr val="accent1"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8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38235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DEE27-C5EF-F653-8EBA-8C03E3B1E5DA}"/>
              </a:ext>
            </a:extLst>
          </p:cNvPr>
          <p:cNvCxnSpPr>
            <a:cxnSpLocks/>
          </p:cNvCxnSpPr>
          <p:nvPr/>
        </p:nvCxnSpPr>
        <p:spPr>
          <a:xfrm>
            <a:off x="3441603" y="889000"/>
            <a:ext cx="5519517" cy="151130"/>
          </a:xfrm>
          <a:prstGeom prst="straightConnector1">
            <a:avLst/>
          </a:prstGeom>
          <a:ln w="63500">
            <a:solidFill>
              <a:srgbClr val="C00000">
                <a:alpha val="5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E55795-FC98-E7AA-4932-9E511B7AE0C2}"/>
              </a:ext>
            </a:extLst>
          </p:cNvPr>
          <p:cNvSpPr/>
          <p:nvPr/>
        </p:nvSpPr>
        <p:spPr>
          <a:xfrm>
            <a:off x="2251710" y="760195"/>
            <a:ext cx="1189893" cy="227230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40739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B027AB-80A1-6CF5-C380-03C42333E6F7}"/>
              </a:ext>
            </a:extLst>
          </p:cNvPr>
          <p:cNvSpPr/>
          <p:nvPr/>
        </p:nvSpPr>
        <p:spPr>
          <a:xfrm>
            <a:off x="1135380" y="5462371"/>
            <a:ext cx="1189893" cy="22723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B8E55-C2C9-2BDE-AEE9-24B8D32653EE}"/>
              </a:ext>
            </a:extLst>
          </p:cNvPr>
          <p:cNvCxnSpPr>
            <a:cxnSpLocks/>
          </p:cNvCxnSpPr>
          <p:nvPr/>
        </p:nvCxnSpPr>
        <p:spPr>
          <a:xfrm flipV="1">
            <a:off x="2488027" y="4583430"/>
            <a:ext cx="7090313" cy="1015416"/>
          </a:xfrm>
          <a:prstGeom prst="straightConnector1">
            <a:avLst/>
          </a:prstGeom>
          <a:ln w="63500">
            <a:solidFill>
              <a:schemeClr val="accent1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36538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016BFCD-A494-7AE5-5A7A-340150876590}"/>
              </a:ext>
            </a:extLst>
          </p:cNvPr>
          <p:cNvSpPr/>
          <p:nvPr/>
        </p:nvSpPr>
        <p:spPr>
          <a:xfrm>
            <a:off x="274320" y="1268730"/>
            <a:ext cx="6195060" cy="4046220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DDCDD3-1BB7-ED5E-C6E8-8CB8125AE986}"/>
              </a:ext>
            </a:extLst>
          </p:cNvPr>
          <p:cNvCxnSpPr>
            <a:cxnSpLocks/>
          </p:cNvCxnSpPr>
          <p:nvPr/>
        </p:nvCxnSpPr>
        <p:spPr>
          <a:xfrm>
            <a:off x="6469380" y="3360420"/>
            <a:ext cx="1200150" cy="0"/>
          </a:xfrm>
          <a:prstGeom prst="straightConnector1">
            <a:avLst/>
          </a:prstGeom>
          <a:ln w="63500">
            <a:solidFill>
              <a:schemeClr val="accent3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A530D5B-0DF8-EC6C-D5D9-1A6B5683C01D}"/>
              </a:ext>
            </a:extLst>
          </p:cNvPr>
          <p:cNvSpPr/>
          <p:nvPr/>
        </p:nvSpPr>
        <p:spPr>
          <a:xfrm>
            <a:off x="7802686" y="2400300"/>
            <a:ext cx="365760" cy="2183130"/>
          </a:xfrm>
          <a:prstGeom prst="leftBrace">
            <a:avLst/>
          </a:prstGeom>
          <a:ln w="63500">
            <a:solidFill>
              <a:schemeClr val="accent3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32177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AB680-51AB-A443-006E-44C59E2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737335"/>
            <a:ext cx="6624126" cy="4977666"/>
          </a:xfrm>
          <a:prstGeom prst="rect">
            <a:avLst/>
          </a:prstGeom>
        </p:spPr>
      </p:pic>
      <p:pic>
        <p:nvPicPr>
          <p:cNvPr id="1026" name="Picture 2" descr="MuliMIX Electric Apple Grinder (0.8 Ton)">
            <a:extLst>
              <a:ext uri="{FF2B5EF4-FFF2-40B4-BE49-F238E27FC236}">
                <a16:creationId xmlns:a16="http://schemas.microsoft.com/office/drawing/2014/main" id="{DCF49829-9D85-10FF-020D-A361F82C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DEE27-C5EF-F653-8EBA-8C03E3B1E5DA}"/>
              </a:ext>
            </a:extLst>
          </p:cNvPr>
          <p:cNvCxnSpPr>
            <a:cxnSpLocks/>
          </p:cNvCxnSpPr>
          <p:nvPr/>
        </p:nvCxnSpPr>
        <p:spPr>
          <a:xfrm>
            <a:off x="3441603" y="889000"/>
            <a:ext cx="5519517" cy="151130"/>
          </a:xfrm>
          <a:prstGeom prst="straightConnector1">
            <a:avLst/>
          </a:prstGeom>
          <a:ln w="63500">
            <a:solidFill>
              <a:srgbClr val="C00000">
                <a:alpha val="5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E55795-FC98-E7AA-4932-9E511B7AE0C2}"/>
              </a:ext>
            </a:extLst>
          </p:cNvPr>
          <p:cNvSpPr/>
          <p:nvPr/>
        </p:nvSpPr>
        <p:spPr>
          <a:xfrm>
            <a:off x="2251710" y="760195"/>
            <a:ext cx="1189893" cy="227230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B027AB-80A1-6CF5-C380-03C42333E6F7}"/>
              </a:ext>
            </a:extLst>
          </p:cNvPr>
          <p:cNvSpPr/>
          <p:nvPr/>
        </p:nvSpPr>
        <p:spPr>
          <a:xfrm>
            <a:off x="1135380" y="5462371"/>
            <a:ext cx="1189893" cy="22723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B8E55-C2C9-2BDE-AEE9-24B8D32653EE}"/>
              </a:ext>
            </a:extLst>
          </p:cNvPr>
          <p:cNvCxnSpPr>
            <a:cxnSpLocks/>
          </p:cNvCxnSpPr>
          <p:nvPr/>
        </p:nvCxnSpPr>
        <p:spPr>
          <a:xfrm flipV="1">
            <a:off x="2488027" y="4583430"/>
            <a:ext cx="7090313" cy="1015416"/>
          </a:xfrm>
          <a:prstGeom prst="straightConnector1">
            <a:avLst/>
          </a:prstGeom>
          <a:ln w="63500">
            <a:solidFill>
              <a:schemeClr val="accent1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016BFCD-A494-7AE5-5A7A-340150876590}"/>
              </a:ext>
            </a:extLst>
          </p:cNvPr>
          <p:cNvSpPr/>
          <p:nvPr/>
        </p:nvSpPr>
        <p:spPr>
          <a:xfrm>
            <a:off x="274320" y="1268730"/>
            <a:ext cx="6195060" cy="4046220"/>
          </a:xfrm>
          <a:prstGeom prst="round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DDCDD3-1BB7-ED5E-C6E8-8CB8125AE986}"/>
              </a:ext>
            </a:extLst>
          </p:cNvPr>
          <p:cNvCxnSpPr>
            <a:cxnSpLocks/>
          </p:cNvCxnSpPr>
          <p:nvPr/>
        </p:nvCxnSpPr>
        <p:spPr>
          <a:xfrm>
            <a:off x="6469380" y="3360420"/>
            <a:ext cx="1200150" cy="0"/>
          </a:xfrm>
          <a:prstGeom prst="straightConnector1">
            <a:avLst/>
          </a:prstGeom>
          <a:ln w="63500">
            <a:solidFill>
              <a:schemeClr val="accent3">
                <a:alpha val="5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A530D5B-0DF8-EC6C-D5D9-1A6B5683C01D}"/>
              </a:ext>
            </a:extLst>
          </p:cNvPr>
          <p:cNvSpPr/>
          <p:nvPr/>
        </p:nvSpPr>
        <p:spPr>
          <a:xfrm>
            <a:off x="7802686" y="2400300"/>
            <a:ext cx="365760" cy="2183130"/>
          </a:xfrm>
          <a:prstGeom prst="leftBrace">
            <a:avLst/>
          </a:prstGeom>
          <a:ln w="63500">
            <a:solidFill>
              <a:schemeClr val="accent3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functions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1E3304-5587-66AA-D738-3C0D6490A50D}"/>
                  </a:ext>
                </a:extLst>
              </p:cNvPr>
              <p:cNvSpPr txBox="1"/>
              <p:nvPr/>
            </p:nvSpPr>
            <p:spPr>
              <a:xfrm>
                <a:off x="2980373" y="3221474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𝜿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1E3304-5587-66AA-D738-3C0D6490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73" y="3221474"/>
                <a:ext cx="61436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50131-AF2A-D593-D161-E626FA4AD95C}"/>
              </a:ext>
            </a:extLst>
          </p:cNvPr>
          <p:cNvGrpSpPr/>
          <p:nvPr/>
        </p:nvGrpSpPr>
        <p:grpSpPr>
          <a:xfrm>
            <a:off x="3737610" y="1394460"/>
            <a:ext cx="5816600" cy="941041"/>
            <a:chOff x="160020" y="514350"/>
            <a:chExt cx="5816600" cy="9410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5E9E3D-0162-8E25-47C6-4BCE1C181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684"/>
            <a:stretch/>
          </p:blipFill>
          <p:spPr>
            <a:xfrm>
              <a:off x="224790" y="971550"/>
              <a:ext cx="4290060" cy="483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826B-5B10-3A29-2304-F7F27AB7805A}"/>
                </a:ext>
              </a:extLst>
            </p:cNvPr>
            <p:cNvSpPr txBox="1"/>
            <p:nvPr/>
          </p:nvSpPr>
          <p:spPr>
            <a:xfrm>
              <a:off x="160020" y="514350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Creating</a:t>
              </a:r>
              <a:r>
                <a:rPr lang="en-US" sz="2400" dirty="0"/>
                <a:t> a 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7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50131-AF2A-D593-D161-E626FA4AD95C}"/>
              </a:ext>
            </a:extLst>
          </p:cNvPr>
          <p:cNvGrpSpPr/>
          <p:nvPr/>
        </p:nvGrpSpPr>
        <p:grpSpPr>
          <a:xfrm>
            <a:off x="3737610" y="1394460"/>
            <a:ext cx="5816600" cy="941041"/>
            <a:chOff x="160020" y="514350"/>
            <a:chExt cx="5816600" cy="9410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5E9E3D-0162-8E25-47C6-4BCE1C181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684"/>
            <a:stretch/>
          </p:blipFill>
          <p:spPr>
            <a:xfrm>
              <a:off x="224790" y="971550"/>
              <a:ext cx="4290060" cy="483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826B-5B10-3A29-2304-F7F27AB7805A}"/>
                </a:ext>
              </a:extLst>
            </p:cNvPr>
            <p:cNvSpPr txBox="1"/>
            <p:nvPr/>
          </p:nvSpPr>
          <p:spPr>
            <a:xfrm>
              <a:off x="160020" y="514350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Creating</a:t>
              </a:r>
              <a:r>
                <a:rPr lang="en-US" sz="2400" dirty="0"/>
                <a:t> a dictionary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2D5E3-DB03-5347-1F86-170631457DA9}"/>
              </a:ext>
            </a:extLst>
          </p:cNvPr>
          <p:cNvGrpSpPr/>
          <p:nvPr/>
        </p:nvGrpSpPr>
        <p:grpSpPr>
          <a:xfrm>
            <a:off x="3733800" y="2438072"/>
            <a:ext cx="5816600" cy="1620576"/>
            <a:chOff x="167640" y="1683692"/>
            <a:chExt cx="5816600" cy="1620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39DA88-62EE-A5DC-384C-1DF40CBE6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790"/>
            <a:stretch/>
          </p:blipFill>
          <p:spPr>
            <a:xfrm>
              <a:off x="224790" y="2155149"/>
              <a:ext cx="4175760" cy="11491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32F687-2E0D-AE40-1613-230B3C27D410}"/>
                </a:ext>
              </a:extLst>
            </p:cNvPr>
            <p:cNvSpPr txBox="1"/>
            <p:nvPr/>
          </p:nvSpPr>
          <p:spPr>
            <a:xfrm>
              <a:off x="167640" y="1683692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Adding values to </a:t>
              </a:r>
              <a:r>
                <a:rPr lang="en-US" sz="2400" dirty="0"/>
                <a:t>a 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14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dictionaries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50131-AF2A-D593-D161-E626FA4AD95C}"/>
              </a:ext>
            </a:extLst>
          </p:cNvPr>
          <p:cNvGrpSpPr/>
          <p:nvPr/>
        </p:nvGrpSpPr>
        <p:grpSpPr>
          <a:xfrm>
            <a:off x="3737610" y="1394460"/>
            <a:ext cx="5816600" cy="941041"/>
            <a:chOff x="160020" y="514350"/>
            <a:chExt cx="5816600" cy="9410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5E9E3D-0162-8E25-47C6-4BCE1C181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684"/>
            <a:stretch/>
          </p:blipFill>
          <p:spPr>
            <a:xfrm>
              <a:off x="224790" y="971550"/>
              <a:ext cx="4290060" cy="483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826B-5B10-3A29-2304-F7F27AB7805A}"/>
                </a:ext>
              </a:extLst>
            </p:cNvPr>
            <p:cNvSpPr txBox="1"/>
            <p:nvPr/>
          </p:nvSpPr>
          <p:spPr>
            <a:xfrm>
              <a:off x="160020" y="514350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Creating</a:t>
              </a:r>
              <a:r>
                <a:rPr lang="en-US" sz="2400" dirty="0"/>
                <a:t> a dictionary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2D5E3-DB03-5347-1F86-170631457DA9}"/>
              </a:ext>
            </a:extLst>
          </p:cNvPr>
          <p:cNvGrpSpPr/>
          <p:nvPr/>
        </p:nvGrpSpPr>
        <p:grpSpPr>
          <a:xfrm>
            <a:off x="3733800" y="2438072"/>
            <a:ext cx="5816600" cy="1620576"/>
            <a:chOff x="167640" y="1683692"/>
            <a:chExt cx="5816600" cy="1620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39DA88-62EE-A5DC-384C-1DF40CBE6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790"/>
            <a:stretch/>
          </p:blipFill>
          <p:spPr>
            <a:xfrm>
              <a:off x="224790" y="2155149"/>
              <a:ext cx="4175760" cy="11491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32F687-2E0D-AE40-1613-230B3C27D410}"/>
                </a:ext>
              </a:extLst>
            </p:cNvPr>
            <p:cNvSpPr txBox="1"/>
            <p:nvPr/>
          </p:nvSpPr>
          <p:spPr>
            <a:xfrm>
              <a:off x="167640" y="1683692"/>
              <a:ext cx="58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Adding values to </a:t>
              </a:r>
              <a:r>
                <a:rPr lang="en-US" sz="2400" dirty="0"/>
                <a:t>a dictionary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91A256-7F4F-4F97-D80D-2F4EFBF5E9CD}"/>
              </a:ext>
            </a:extLst>
          </p:cNvPr>
          <p:cNvGrpSpPr/>
          <p:nvPr/>
        </p:nvGrpSpPr>
        <p:grpSpPr>
          <a:xfrm>
            <a:off x="3733800" y="4477143"/>
            <a:ext cx="5124450" cy="1432686"/>
            <a:chOff x="156210" y="3517023"/>
            <a:chExt cx="5124450" cy="14326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F3EF97-C4F1-49BF-D996-D943A42C5A95}"/>
                </a:ext>
              </a:extLst>
            </p:cNvPr>
            <p:cNvSpPr txBox="1"/>
            <p:nvPr/>
          </p:nvSpPr>
          <p:spPr>
            <a:xfrm>
              <a:off x="156210" y="3517023"/>
              <a:ext cx="512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Displaying contents </a:t>
              </a:r>
              <a:r>
                <a:rPr lang="en-US" sz="2400" dirty="0"/>
                <a:t>of dictionaries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482115-AA36-F1F0-917E-59078ED56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895"/>
            <a:stretch/>
          </p:blipFill>
          <p:spPr>
            <a:xfrm>
              <a:off x="213360" y="4036446"/>
              <a:ext cx="3223273" cy="913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28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216</Words>
  <Application>Microsoft Macintosh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2021-10-25T17:45:21Z</dcterms:created>
  <dcterms:modified xsi:type="dcterms:W3CDTF">2022-10-28T17:31:16Z</dcterms:modified>
</cp:coreProperties>
</file>