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howGuides="1">
      <p:cViewPr>
        <p:scale>
          <a:sx n="99" d="100"/>
          <a:sy n="99" d="100"/>
        </p:scale>
        <p:origin x="9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4D6B-E6E1-872F-D1F1-45CE7503B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68FCE-070E-D06E-E983-F9EA53E5A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99E5-A5A9-E28B-B7BD-57237082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3307-E0B1-F40D-570F-8F8BD851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79883-92AE-9764-44E2-E40F7DAB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6548-07B6-DAB1-B0C2-4E3F4893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0AE3F-6FFE-0F07-27B6-41E14A7F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E434-0396-D786-D3E1-A7AF2B5C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F73B-70A2-C292-FBB9-56231497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D5CF-90AC-766A-C66E-CC2A5A4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8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EF415-385F-A812-5C1E-6DDC93E9E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10185-2B87-8D35-4DC0-EC93FC7AE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D821-182B-57E5-4BBC-B34EDB28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D213-C7D2-68A9-8430-0CFF6573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F046-295C-3AA3-0E75-C39FA2F3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C558-0913-5691-2C93-406A96E5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07A2-AB29-0E19-0787-E1141123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EDE1-B575-67FE-3A77-F97EA594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9EE4-704E-83FF-09CD-458EFE57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5164-CA48-D9A6-5A23-9A1557F4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0A64-6EA5-545E-FBA3-0A21DA7B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F60C-AAFF-D35D-4F00-FF957BB5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06A2-DA6D-96F6-FC21-B1E4CAF4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2119-B4AC-5498-67C3-F8F1D5DD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8F291-0184-EF59-0B6E-50875616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57A0-E313-7763-EB4D-8A6C7F70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9400-E7AF-BB53-AB41-D9E6EE1F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6B481-CB64-E9F9-D051-541ADE25C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8A0E-78D9-C034-46F0-77E9EA56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59B1-7739-0A03-A379-047FCD47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CF354-5579-B61B-6EA2-00D3BF4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FCDC-1856-DE54-400C-2CD4C871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5CC6-66EA-CB95-F67A-B1576D6E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8B5D5-69CD-12F6-3130-7CDEF2CE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88268-2206-B1CC-E5FF-BA3D108A0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37AA6-98A7-9EFC-BA8E-D2773167D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F1159-6820-F32B-8D80-B6274668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CFAE3-D5C2-036C-D926-4DDB59F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B04B9-92B6-A684-1FB2-0A3124A4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D868-2DDD-CAA0-3BA4-1D04B8A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BA4DC-FC9D-5F65-6F38-8156F6AA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99BCB-4C74-AF3C-60B7-B4CA9A38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277F5-F474-AEEF-466A-DFB1163A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85279-1C23-6BD0-5C7A-EB78E6B6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1FF5C-569F-E5F3-F25B-C2E0A04E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8DE77-B3B7-A3C3-09B2-57DDCC90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E37-A888-6FDD-3DA1-4E3132D9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7B58-4A9F-FCE5-D1B2-E2CACD23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71C7-50AA-93F8-BAA2-1E8B75230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441D-51A9-469B-C3F9-94099E5E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DA6B-74E3-0CE1-6383-E3EC0A1B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5EE5-66A0-54F3-C5DB-C9977451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2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740A-3604-6594-4023-C47DF192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D186F-A627-7E86-03AB-A92DE714B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CC738-9799-C715-EB7F-8B2584D5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D6499-92E1-8319-58FE-EC4E05BD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BE71C-677F-FE49-8683-579A4FD4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D577E-7B3B-5D90-2E59-CB213241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4DA2E-770A-5F34-40D0-63F06543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E0BBB-74B6-C8C5-BF24-34D68A86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03B7-EB46-E1C8-1F0A-4457C91A1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9524-B288-DC11-36C5-BE59C2E14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7209-8044-FF29-9178-6646410D3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83C056-12BC-E5A9-B50F-D29E3EDA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99" y="916112"/>
            <a:ext cx="7375525" cy="55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966C2F-7B4D-FB6F-09E7-3035AF019C8F}"/>
              </a:ext>
            </a:extLst>
          </p:cNvPr>
          <p:cNvSpPr txBox="1"/>
          <p:nvPr/>
        </p:nvSpPr>
        <p:spPr>
          <a:xfrm>
            <a:off x="9156700" y="262890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B-detector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15F3B-7F00-C4ED-BE6F-4364B3885039}"/>
              </a:ext>
            </a:extLst>
          </p:cNvPr>
          <p:cNvSpPr txBox="1"/>
          <p:nvPr/>
        </p:nvSpPr>
        <p:spPr>
          <a:xfrm>
            <a:off x="5554135" y="1930079"/>
            <a:ext cx="3190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7792C-EAC2-6BE9-910A-B6D1C9B078BA}"/>
              </a:ext>
            </a:extLst>
          </p:cNvPr>
          <p:cNvSpPr txBox="1"/>
          <p:nvPr/>
        </p:nvSpPr>
        <p:spPr>
          <a:xfrm>
            <a:off x="4316411" y="3150800"/>
            <a:ext cx="3190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A1FEC-6F80-5155-5643-A0215E3579AE}"/>
              </a:ext>
            </a:extLst>
          </p:cNvPr>
          <p:cNvSpPr txBox="1"/>
          <p:nvPr/>
        </p:nvSpPr>
        <p:spPr>
          <a:xfrm>
            <a:off x="5566091" y="4484300"/>
            <a:ext cx="3190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A93D3-2259-BA06-F0D0-97C629A35DA5}"/>
              </a:ext>
            </a:extLst>
          </p:cNvPr>
          <p:cNvSpPr txBox="1"/>
          <p:nvPr/>
        </p:nvSpPr>
        <p:spPr>
          <a:xfrm>
            <a:off x="6781903" y="3160117"/>
            <a:ext cx="3190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1508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AD3E84-0CD6-2973-5A4F-1A6C6AE17047}"/>
              </a:ext>
            </a:extLst>
          </p:cNvPr>
          <p:cNvSpPr txBox="1"/>
          <p:nvPr/>
        </p:nvSpPr>
        <p:spPr>
          <a:xfrm>
            <a:off x="4035580" y="3429000"/>
            <a:ext cx="80474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of </a:t>
            </a:r>
            <a:r>
              <a:rPr lang="en-US" b="1" dirty="0"/>
              <a:t>ABT=17</a:t>
            </a:r>
            <a:r>
              <a:rPr lang="en-US" b="1" baseline="30000" dirty="0"/>
              <a:t>o</a:t>
            </a:r>
            <a:r>
              <a:rPr lang="en-US" b="1" dirty="0"/>
              <a:t> </a:t>
            </a:r>
            <a:r>
              <a:rPr lang="en-US" dirty="0"/>
              <a:t>(“Angle Between Detectors”), as specified in GNBF_2_calibrate_from_Xtlvecs, produced a more accurate retrieved basal-to-pyramidal angle (57.4</a:t>
            </a:r>
            <a:r>
              <a:rPr lang="en-US" baseline="30000" dirty="0"/>
              <a:t>o</a:t>
            </a:r>
            <a:r>
              <a:rPr lang="en-US" dirty="0"/>
              <a:t>) than produced by </a:t>
            </a:r>
            <a:r>
              <a:rPr lang="en-US" b="1" dirty="0"/>
              <a:t>ABT=15</a:t>
            </a:r>
            <a:r>
              <a:rPr lang="en-US" b="1" baseline="30000" dirty="0"/>
              <a:t>o </a:t>
            </a:r>
            <a:r>
              <a:rPr lang="en-US" dirty="0"/>
              <a:t>(54.6</a:t>
            </a:r>
            <a:r>
              <a:rPr lang="en-US" baseline="30000" dirty="0"/>
              <a:t>o</a:t>
            </a:r>
            <a:r>
              <a:rPr lang="en-US" dirty="0"/>
              <a:t>). There’s an upper limit, however: when I tried </a:t>
            </a:r>
            <a:r>
              <a:rPr lang="en-US" b="1" dirty="0"/>
              <a:t>ABT=20</a:t>
            </a:r>
            <a:r>
              <a:rPr lang="en-US" b="1" baseline="30000" dirty="0"/>
              <a:t>o</a:t>
            </a:r>
            <a:r>
              <a:rPr lang="en-US" dirty="0"/>
              <a:t>, the retrieval algorithm failed in segment 5.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the other hand, </a:t>
            </a:r>
            <a:r>
              <a:rPr lang="en-US" b="1" dirty="0"/>
              <a:t>smaller ABT values </a:t>
            </a:r>
            <a:r>
              <a:rPr lang="en-US" dirty="0"/>
              <a:t>produce </a:t>
            </a:r>
            <a:r>
              <a:rPr lang="en-US" b="1" dirty="0"/>
              <a:t>smaller retrieved angles</a:t>
            </a:r>
            <a:r>
              <a:rPr lang="en-US" dirty="0"/>
              <a:t>, so  I don’t want to go that direction.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apparent </a:t>
            </a:r>
            <a:r>
              <a:rPr lang="en-US" dirty="0" err="1"/>
              <a:t>cocave</a:t>
            </a:r>
            <a:r>
              <a:rPr lang="en-US" dirty="0"/>
              <a:t> curvature of the center of the basal facet (see next slide) increases with ADA. Therefore, using the more accurate </a:t>
            </a:r>
            <a:r>
              <a:rPr lang="en-US" b="1" dirty="0"/>
              <a:t>ADA=17</a:t>
            </a:r>
            <a:r>
              <a:rPr lang="en-US" b="1" baseline="30000" dirty="0"/>
              <a:t>o</a:t>
            </a:r>
            <a:r>
              <a:rPr lang="en-US" dirty="0"/>
              <a:t> will produce a slightly more concave surface. We conclude that the concavity is “real” (i.e., not an artifact of a </a:t>
            </a:r>
            <a:r>
              <a:rPr lang="en-US"/>
              <a:t>bad value of ADA).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291C2D-3799-768F-6D0D-5F0F4609D2EE}"/>
              </a:ext>
            </a:extLst>
          </p:cNvPr>
          <p:cNvGrpSpPr/>
          <p:nvPr/>
        </p:nvGrpSpPr>
        <p:grpSpPr>
          <a:xfrm>
            <a:off x="144046" y="524811"/>
            <a:ext cx="4000500" cy="2245968"/>
            <a:chOff x="277368" y="3183282"/>
            <a:chExt cx="4000500" cy="224596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7734B0-2989-A3A1-A2ED-01D9CB0111D6}"/>
                </a:ext>
              </a:extLst>
            </p:cNvPr>
            <p:cNvGrpSpPr/>
            <p:nvPr/>
          </p:nvGrpSpPr>
          <p:grpSpPr>
            <a:xfrm>
              <a:off x="277368" y="3582416"/>
              <a:ext cx="4000500" cy="1846834"/>
              <a:chOff x="7344918" y="841649"/>
              <a:chExt cx="4000500" cy="184683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1595FE8-7706-72BF-3AD4-E66946335D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42748"/>
              <a:stretch/>
            </p:blipFill>
            <p:spPr>
              <a:xfrm>
                <a:off x="7344918" y="841649"/>
                <a:ext cx="4000500" cy="1846834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9E952-3549-13E2-FE8B-EB783D25F53F}"/>
                  </a:ext>
                </a:extLst>
              </p:cNvPr>
              <p:cNvSpPr/>
              <p:nvPr/>
            </p:nvSpPr>
            <p:spPr>
              <a:xfrm>
                <a:off x="7426452" y="2181499"/>
                <a:ext cx="3659632" cy="190500"/>
              </a:xfrm>
              <a:prstGeom prst="rect">
                <a:avLst/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FC66B0-289A-CD7A-2888-8918105049AD}"/>
                </a:ext>
              </a:extLst>
            </p:cNvPr>
            <p:cNvSpPr txBox="1"/>
            <p:nvPr/>
          </p:nvSpPr>
          <p:spPr>
            <a:xfrm>
              <a:off x="358902" y="3183282"/>
              <a:ext cx="30175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Using ADA=17</a:t>
              </a:r>
              <a:r>
                <a:rPr lang="en-US" sz="2400" baseline="30000" dirty="0"/>
                <a:t>o</a:t>
              </a:r>
              <a:endParaRPr lang="en-US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B92FB3-69F9-9C4F-A648-16888B9A4915}"/>
              </a:ext>
            </a:extLst>
          </p:cNvPr>
          <p:cNvGrpSpPr/>
          <p:nvPr/>
        </p:nvGrpSpPr>
        <p:grpSpPr>
          <a:xfrm>
            <a:off x="225580" y="3521295"/>
            <a:ext cx="3810000" cy="2257485"/>
            <a:chOff x="277368" y="-80356"/>
            <a:chExt cx="3810000" cy="22574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FDE65A-B514-A188-2CD4-B6C8F30BA25B}"/>
                </a:ext>
              </a:extLst>
            </p:cNvPr>
            <p:cNvGrpSpPr/>
            <p:nvPr/>
          </p:nvGrpSpPr>
          <p:grpSpPr>
            <a:xfrm>
              <a:off x="277368" y="437481"/>
              <a:ext cx="3810000" cy="1739648"/>
              <a:chOff x="1229868" y="917849"/>
              <a:chExt cx="3810000" cy="173964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6B5F3A2-8C90-B2BA-5B90-7FE99E343F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44766"/>
              <a:stretch/>
            </p:blipFill>
            <p:spPr>
              <a:xfrm>
                <a:off x="1229868" y="917849"/>
                <a:ext cx="3810000" cy="173964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A6B014-9D70-14BE-7F99-F0DF6758EBE8}"/>
                  </a:ext>
                </a:extLst>
              </p:cNvPr>
              <p:cNvSpPr/>
              <p:nvPr/>
            </p:nvSpPr>
            <p:spPr>
              <a:xfrm>
                <a:off x="1229868" y="2133600"/>
                <a:ext cx="3659632" cy="190500"/>
              </a:xfrm>
              <a:prstGeom prst="rect">
                <a:avLst/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92847A-E112-643C-0843-9D64AD7FD9B8}"/>
                </a:ext>
              </a:extLst>
            </p:cNvPr>
            <p:cNvSpPr txBox="1"/>
            <p:nvPr/>
          </p:nvSpPr>
          <p:spPr>
            <a:xfrm>
              <a:off x="277368" y="-80356"/>
              <a:ext cx="30175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Using ADA=15</a:t>
              </a:r>
              <a:r>
                <a:rPr lang="en-US" sz="2400" baseline="30000" dirty="0"/>
                <a:t>o</a:t>
              </a:r>
              <a:endParaRPr lang="en-US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76A1F1-748F-E68A-F8E9-1829EF0F8329}"/>
              </a:ext>
            </a:extLst>
          </p:cNvPr>
          <p:cNvGrpSpPr>
            <a:grpSpLocks noChangeAspect="1"/>
          </p:cNvGrpSpPr>
          <p:nvPr/>
        </p:nvGrpSpPr>
        <p:grpSpPr>
          <a:xfrm>
            <a:off x="4714242" y="526327"/>
            <a:ext cx="3191451" cy="2774608"/>
            <a:chOff x="4759369" y="370184"/>
            <a:chExt cx="4435431" cy="385610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FE00BF-B67D-8F49-3475-24063525B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9369" y="370184"/>
              <a:ext cx="4435431" cy="385610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C1E113-C5D6-7FB1-0E4D-66B5F90384C9}"/>
                </a:ext>
              </a:extLst>
            </p:cNvPr>
            <p:cNvSpPr txBox="1"/>
            <p:nvPr/>
          </p:nvSpPr>
          <p:spPr>
            <a:xfrm>
              <a:off x="6452972" y="1751273"/>
              <a:ext cx="330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77F65D-B203-CDB3-30B5-0F0350657060}"/>
                </a:ext>
              </a:extLst>
            </p:cNvPr>
            <p:cNvSpPr txBox="1"/>
            <p:nvPr/>
          </p:nvSpPr>
          <p:spPr>
            <a:xfrm>
              <a:off x="6462257" y="3338487"/>
              <a:ext cx="330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F21AFFC-8100-2E31-A65C-5AE70406C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709" y="472126"/>
            <a:ext cx="3170116" cy="26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9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52DAA6-BDE4-14A2-9A89-613182AB4287}"/>
              </a:ext>
            </a:extLst>
          </p:cNvPr>
          <p:cNvGrpSpPr>
            <a:grpSpLocks noChangeAspect="1"/>
          </p:cNvGrpSpPr>
          <p:nvPr/>
        </p:nvGrpSpPr>
        <p:grpSpPr>
          <a:xfrm>
            <a:off x="743326" y="74710"/>
            <a:ext cx="9825235" cy="2127081"/>
            <a:chOff x="-646835" y="1044147"/>
            <a:chExt cx="22031837" cy="47697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99C26EC-3F55-971E-348C-B5F2F675A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46835" y="1044147"/>
              <a:ext cx="7772402" cy="4769707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AF5BC4-7756-F774-860B-E106C7A16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45170" y="1929539"/>
              <a:ext cx="7090474" cy="212326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11AA40-6C85-C843-94B8-962D5C9F653C}"/>
                </a:ext>
              </a:extLst>
            </p:cNvPr>
            <p:cNvSpPr txBox="1"/>
            <p:nvPr/>
          </p:nvSpPr>
          <p:spPr>
            <a:xfrm>
              <a:off x="9723212" y="2651816"/>
              <a:ext cx="11661790" cy="103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is segments4, using ADA=25</a:t>
              </a:r>
              <a:r>
                <a:rPr lang="en-US" sz="2400" baseline="30000" dirty="0"/>
                <a:t>o</a:t>
              </a:r>
              <a:endParaRPr lang="en-US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9D0753-18C5-03B1-DB19-EA94DB2CE7AB}"/>
              </a:ext>
            </a:extLst>
          </p:cNvPr>
          <p:cNvGrpSpPr>
            <a:grpSpLocks noChangeAspect="1"/>
          </p:cNvGrpSpPr>
          <p:nvPr/>
        </p:nvGrpSpPr>
        <p:grpSpPr>
          <a:xfrm>
            <a:off x="743330" y="2253961"/>
            <a:ext cx="9615108" cy="1921553"/>
            <a:chOff x="2356104" y="739648"/>
            <a:chExt cx="21606508" cy="431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3954E0-2BBE-9856-AD0F-A42740E0B1E3}"/>
                </a:ext>
              </a:extLst>
            </p:cNvPr>
            <p:cNvGrpSpPr/>
            <p:nvPr/>
          </p:nvGrpSpPr>
          <p:grpSpPr>
            <a:xfrm>
              <a:off x="2356104" y="739648"/>
              <a:ext cx="7772400" cy="4318000"/>
              <a:chOff x="2209800" y="1270000"/>
              <a:chExt cx="7772400" cy="431800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D2A4D24-8BB6-FD13-C975-992BC97C0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800" y="1270000"/>
                <a:ext cx="7772400" cy="4318000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FEB09E1-9F59-8D27-F900-99839E275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3784" y="2635135"/>
                <a:ext cx="6915358" cy="87616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E16D11-A6DE-8934-15A4-97ADB1A0454A}"/>
                </a:ext>
              </a:extLst>
            </p:cNvPr>
            <p:cNvSpPr txBox="1"/>
            <p:nvPr/>
          </p:nvSpPr>
          <p:spPr>
            <a:xfrm>
              <a:off x="12748196" y="2342700"/>
              <a:ext cx="11214416" cy="1037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is segments4, using ADA=15</a:t>
              </a:r>
              <a:r>
                <a:rPr lang="en-US" sz="2400" baseline="30000" dirty="0"/>
                <a:t>o</a:t>
              </a:r>
              <a:endParaRPr lang="en-US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1AEAC8-BCA3-D6CB-92A5-69B61ACE3E51}"/>
              </a:ext>
            </a:extLst>
          </p:cNvPr>
          <p:cNvGrpSpPr>
            <a:grpSpLocks noChangeAspect="1"/>
          </p:cNvGrpSpPr>
          <p:nvPr/>
        </p:nvGrpSpPr>
        <p:grpSpPr>
          <a:xfrm>
            <a:off x="922451" y="4781434"/>
            <a:ext cx="9969046" cy="1013456"/>
            <a:chOff x="2002536" y="2333290"/>
            <a:chExt cx="21556298" cy="21914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741440-AEA1-5CDA-08E0-D4EA0FC87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2333290"/>
              <a:ext cx="7772400" cy="219141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B86335-EF5A-57B3-0C87-4C905A1D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2536" y="3388386"/>
              <a:ext cx="7837708" cy="33322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C5D910-A32E-2339-9565-6A24D2D6C0BD}"/>
                </a:ext>
              </a:extLst>
            </p:cNvPr>
            <p:cNvSpPr txBox="1"/>
            <p:nvPr/>
          </p:nvSpPr>
          <p:spPr>
            <a:xfrm>
              <a:off x="11615061" y="3055863"/>
              <a:ext cx="11943773" cy="998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is segments4, using ADA=5</a:t>
              </a:r>
              <a:r>
                <a:rPr lang="en-US" sz="2400" baseline="30000" dirty="0"/>
                <a:t>o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55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189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</cp:revision>
  <dcterms:created xsi:type="dcterms:W3CDTF">2024-05-23T16:21:56Z</dcterms:created>
  <dcterms:modified xsi:type="dcterms:W3CDTF">2024-05-24T00:56:58Z</dcterms:modified>
</cp:coreProperties>
</file>