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970" r:id="rId2"/>
    <p:sldId id="1972" r:id="rId3"/>
    <p:sldId id="1999" r:id="rId4"/>
    <p:sldId id="1885" r:id="rId5"/>
    <p:sldId id="1884" r:id="rId6"/>
    <p:sldId id="465" r:id="rId7"/>
    <p:sldId id="385" r:id="rId8"/>
    <p:sldId id="462" r:id="rId9"/>
    <p:sldId id="469" r:id="rId10"/>
    <p:sldId id="464" r:id="rId11"/>
    <p:sldId id="4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71AC1-A3C4-8E4E-8E50-57A80C3D17B1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DAFAA-996F-2043-A3FC-AD0DD902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3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02F5-B80C-BF7C-646C-D09A9C6B1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9FE0B-41B1-29D1-2B65-C9092A31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0260-7500-3B58-6105-6403E174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190B-F20A-E6C7-3D2B-9117ED52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280A-C61A-7472-77EB-94401048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3410-F96A-AD9C-042E-D252B074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7F23-3AA9-FE3B-3452-FDD11AB1C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3C3-77FA-6623-C427-EDE52214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5C72-963E-B7A1-1AAB-83E28229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4240-3F05-F250-46F8-B636BD70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C2812-5376-FFB1-B995-28D3DB730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657DB-40FD-7DF7-D791-1F95EBC0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579-5322-B5E2-66F1-8E60CB4A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B2F2-1030-09BC-FD89-A394D9C1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3C93-89DE-2FB8-CB94-BA36E62C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7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A551-04CB-0730-C818-1804CAA1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6BB9-2745-780B-69CC-D962091F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31B0-671C-1794-C388-9D6450A2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325E-AB88-BD9C-51BA-5C0FFB3B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EA79-5CE9-B88C-B3F8-01D2668C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FA9E-8C38-1E5D-799D-10D26AAC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D1B5A-B5CA-6402-D605-BCA12B476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F9C5-82DA-2703-6A6A-DF6230BD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1442-4CBD-1EA1-8040-E4712D68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20B3-222F-54B4-6CA9-AA2162E1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7DBD-E367-949A-AA8D-C8C7B862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ECE3-BADD-243A-E6C5-CA7226925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4801-A357-FC10-7DEA-8312B7BC6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69F10-8709-6B15-09F6-F6376B96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BAA5-D3CC-19E8-C701-5120C94F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9BCF-065A-F510-F4F0-7B3DC89C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338F-BD28-1B7A-77BB-534D5651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71806-8C6B-079E-C2BF-A7EE68A2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FBB9D-6986-3799-2B32-4356EA4C7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682DE-B92D-766B-FC39-74E874B91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B5D53-3402-3699-A673-20B67E5BE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E18CB-50E4-649E-ABD7-0944F1A2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E4245-D44E-5C8C-60BF-E5BF94A6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4BF68-68E6-FF82-C856-447D3B68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569D-A3E7-9249-A811-A72A2990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1CBDC-8319-145D-B2CB-8FF7CBF8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C00BB-56EB-7BDA-AC59-77FC9810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240BF-6980-EEFA-1635-D7AC34E6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5176-5580-A949-AA7A-17CFFB9E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536BC-7EA3-8F26-0DCF-1A980B4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809A5-F106-B582-0252-F2FCC959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FC9B-A790-AA49-158E-39FE963A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7B1B-8E0A-4914-1971-D0195F0B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86311-222B-9BB3-5A12-FE5F942C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44DE-90A4-336C-482D-E7E46678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291E-C6FB-D914-F4F9-5EDE2E76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FDD6-E7EB-201B-C36D-4A662DBC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A8E0-6691-5035-1977-47C144D2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53A74-A0B4-AED2-C7F3-F79226315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B9AF-1F79-DE17-4B94-29C6E7886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DE162-5566-2EC3-E7E7-73951A20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A1102-3CAD-96FC-A295-C04B2D77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AD02-4361-8C6C-0D59-95B06A1B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00D2D-DACC-1F1A-13E2-423F0443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8F2E5-E8B5-B2A3-2067-2DEF3A512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DE5E1-D25E-63EB-62E1-8F039C572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93C5-7EDD-5E4D-8661-D3321A6B58F5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8C79-8056-D87D-7081-51AF2641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3F72-6484-3C30-D8CD-AC7BE730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C3F4-7521-1E43-B5A4-1C57BD22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444D756-86E0-E2D2-95A1-801953B310FE}"/>
              </a:ext>
            </a:extLst>
          </p:cNvPr>
          <p:cNvGrpSpPr>
            <a:grpSpLocks noChangeAspect="1"/>
          </p:cNvGrpSpPr>
          <p:nvPr/>
        </p:nvGrpSpPr>
        <p:grpSpPr>
          <a:xfrm>
            <a:off x="3592635" y="4298370"/>
            <a:ext cx="2395235" cy="1811264"/>
            <a:chOff x="2841845" y="4097790"/>
            <a:chExt cx="2519150" cy="18821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991D31-F10D-1C1B-247C-6B89C4627CF6}"/>
                </a:ext>
              </a:extLst>
            </p:cNvPr>
            <p:cNvSpPr/>
            <p:nvPr/>
          </p:nvSpPr>
          <p:spPr>
            <a:xfrm>
              <a:off x="2841845" y="5806919"/>
              <a:ext cx="172995" cy="17299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CB8079-C14C-986A-CFE1-407118CFA174}"/>
                </a:ext>
              </a:extLst>
            </p:cNvPr>
            <p:cNvSpPr/>
            <p:nvPr/>
          </p:nvSpPr>
          <p:spPr>
            <a:xfrm>
              <a:off x="5188001" y="4097790"/>
              <a:ext cx="172994" cy="1729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9D19D07-B582-0505-48FD-658504D2599A}"/>
              </a:ext>
            </a:extLst>
          </p:cNvPr>
          <p:cNvGrpSpPr/>
          <p:nvPr/>
        </p:nvGrpSpPr>
        <p:grpSpPr>
          <a:xfrm>
            <a:off x="293636" y="506531"/>
            <a:ext cx="7935964" cy="5954040"/>
            <a:chOff x="293636" y="506531"/>
            <a:chExt cx="7935964" cy="595404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FCF33BF-11B5-DE9C-9662-1395BBBB4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636" y="506531"/>
              <a:ext cx="7935964" cy="5954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5A15B94-3035-AFCA-CEFA-AA81A861F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0964" b="-14845"/>
            <a:stretch/>
          </p:blipFill>
          <p:spPr>
            <a:xfrm>
              <a:off x="1323008" y="1293372"/>
              <a:ext cx="4103235" cy="689432"/>
            </a:xfrm>
            <a:prstGeom prst="rect">
              <a:avLst/>
            </a:prstGeom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C49EC10-68CA-E9D8-98B1-C7480D0399E9}"/>
              </a:ext>
            </a:extLst>
          </p:cNvPr>
          <p:cNvSpPr txBox="1">
            <a:spLocks/>
          </p:cNvSpPr>
          <p:nvPr/>
        </p:nvSpPr>
        <p:spPr>
          <a:xfrm>
            <a:off x="0" y="-12434"/>
            <a:ext cx="12192000" cy="51896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In AdaptiveFlows, we figured out how to represent temperature-dependent atm-&gt;land flux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CAACD5-40FC-63FB-AE07-48DB4E4F51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356"/>
          <a:stretch/>
        </p:blipFill>
        <p:spPr>
          <a:xfrm>
            <a:off x="1638929" y="1468429"/>
            <a:ext cx="1595649" cy="622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61E960-A9E2-2C4A-102F-D322247F32F7}"/>
                  </a:ext>
                </a:extLst>
              </p:cNvPr>
              <p:cNvSpPr txBox="1"/>
              <p:nvPr/>
            </p:nvSpPr>
            <p:spPr>
              <a:xfrm>
                <a:off x="4387965" y="1548746"/>
                <a:ext cx="3881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fertilization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61E960-A9E2-2C4A-102F-D322247F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65" y="1548746"/>
                <a:ext cx="3881890" cy="461665"/>
              </a:xfrm>
              <a:prstGeom prst="rect">
                <a:avLst/>
              </a:prstGeom>
              <a:blipFill>
                <a:blip r:embed="rId6"/>
                <a:stretch>
                  <a:fillRect l="-32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E1A67F-9196-D32B-A12F-EF20B4078B4F}"/>
                  </a:ext>
                </a:extLst>
              </p:cNvPr>
              <p:cNvSpPr txBox="1"/>
              <p:nvPr/>
            </p:nvSpPr>
            <p:spPr>
              <a:xfrm>
                <a:off x="7519914" y="1894944"/>
                <a:ext cx="3881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fertilization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 temperature feedback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E1A67F-9196-D32B-A12F-EF20B407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14" y="1894944"/>
                <a:ext cx="3881890" cy="830997"/>
              </a:xfrm>
              <a:prstGeom prst="rect">
                <a:avLst/>
              </a:prstGeom>
              <a:blipFill>
                <a:blip r:embed="rId7"/>
                <a:stretch>
                  <a:fillRect l="-2614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74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64FD5E-DF70-6448-83DD-E9D1EB490E17}"/>
              </a:ext>
            </a:extLst>
          </p:cNvPr>
          <p:cNvGrpSpPr/>
          <p:nvPr/>
        </p:nvGrpSpPr>
        <p:grpSpPr>
          <a:xfrm>
            <a:off x="5292090" y="2065393"/>
            <a:ext cx="6324600" cy="4743450"/>
            <a:chOff x="5292090" y="1150993"/>
            <a:chExt cx="6324600" cy="474345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73558064-A2E1-7045-BE5A-B9F0B8620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90" y="1150993"/>
              <a:ext cx="6324600" cy="474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5FD41C-7E10-0F40-B3D6-86EDFE1AB365}"/>
                </a:ext>
              </a:extLst>
            </p:cNvPr>
            <p:cNvSpPr txBox="1"/>
            <p:nvPr/>
          </p:nvSpPr>
          <p:spPr>
            <a:xfrm>
              <a:off x="6867893" y="1743678"/>
              <a:ext cx="2418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Temperature is high when albedo is low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52EA1A-A06A-D043-B57D-19DA513E0E1F}"/>
                </a:ext>
              </a:extLst>
            </p:cNvPr>
            <p:cNvSpPr txBox="1"/>
            <p:nvPr/>
          </p:nvSpPr>
          <p:spPr>
            <a:xfrm>
              <a:off x="7808963" y="4542889"/>
              <a:ext cx="2418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Temperature is low when albedo is high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8400BF-70EF-1143-9971-E39AB747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07205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400" b="1" dirty="0" err="1">
                <a:latin typeface="+mn-lt"/>
              </a:rPr>
              <a:t>Diagnose_Delta_T_from_albedo</a:t>
            </a:r>
            <a:endParaRPr lang="en-US" altLang="en-US" sz="2400" b="1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4DAC9E-4384-CC54-E64E-FC9A4A4480B9}"/>
              </a:ext>
            </a:extLst>
          </p:cNvPr>
          <p:cNvGrpSpPr/>
          <p:nvPr/>
        </p:nvGrpSpPr>
        <p:grpSpPr>
          <a:xfrm>
            <a:off x="91442" y="1668780"/>
            <a:ext cx="4148402" cy="2858616"/>
            <a:chOff x="91442" y="1668780"/>
            <a:chExt cx="4148402" cy="28586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F62475-E598-5D79-04ED-1BE5D7254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74"/>
            <a:stretch/>
          </p:blipFill>
          <p:spPr bwMode="auto">
            <a:xfrm>
              <a:off x="91442" y="1668780"/>
              <a:ext cx="4148402" cy="285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2442710-5882-C04C-87EF-9D04BC1A3234}"/>
                </a:ext>
              </a:extLst>
            </p:cNvPr>
            <p:cNvSpPr/>
            <p:nvPr/>
          </p:nvSpPr>
          <p:spPr>
            <a:xfrm>
              <a:off x="983984" y="2330608"/>
              <a:ext cx="2274569" cy="1688782"/>
            </a:xfrm>
            <a:prstGeom prst="arc">
              <a:avLst>
                <a:gd name="adj1" fmla="val 8248730"/>
                <a:gd name="adj2" fmla="val 13924779"/>
              </a:avLst>
            </a:prstGeom>
            <a:ln w="127000">
              <a:solidFill>
                <a:schemeClr val="accent2">
                  <a:alpha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1646FB-A278-6A4F-9D3D-FB1E31B5D858}"/>
              </a:ext>
            </a:extLst>
          </p:cNvPr>
          <p:cNvSpPr txBox="1"/>
          <p:nvPr/>
        </p:nvSpPr>
        <p:spPr>
          <a:xfrm>
            <a:off x="91441" y="573822"/>
            <a:ext cx="3074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Albedo reduction =&gt; </a:t>
            </a:r>
            <a:r>
              <a:rPr lang="en-US" sz="2400" b="1" dirty="0" err="1"/>
              <a:t>T_anomaly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518F0-3CB3-C7DE-A90A-E92D86ECC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58" y="156865"/>
            <a:ext cx="7772400" cy="16495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97F8A8-C5D7-06A5-69E4-7C6B365BE487}"/>
              </a:ext>
            </a:extLst>
          </p:cNvPr>
          <p:cNvSpPr txBox="1"/>
          <p:nvPr/>
        </p:nvSpPr>
        <p:spPr>
          <a:xfrm>
            <a:off x="86361" y="5051630"/>
            <a:ext cx="4892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radiative balance modeling earlier said every reduction of 0.01 in albedo will lead to +1</a:t>
            </a:r>
            <a:r>
              <a:rPr lang="en-US" baseline="30000" dirty="0"/>
              <a:t>o</a:t>
            </a:r>
            <a:r>
              <a:rPr lang="en-US" dirty="0"/>
              <a:t>C. </a:t>
            </a:r>
          </a:p>
        </p:txBody>
      </p:sp>
    </p:spTree>
    <p:extLst>
      <p:ext uri="{BB962C8B-B14F-4D97-AF65-F5344CB8AC3E}">
        <p14:creationId xmlns:p14="http://schemas.microsoft.com/office/powerpoint/2010/main" val="350037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8400BF-70EF-1143-9971-E39AB747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269793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Taken together, this constitutes a feedback loop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E632B-2D13-874C-9F7E-9D74393319A1}"/>
              </a:ext>
            </a:extLst>
          </p:cNvPr>
          <p:cNvSpPr/>
          <p:nvPr/>
        </p:nvSpPr>
        <p:spPr>
          <a:xfrm>
            <a:off x="2121268" y="7944719"/>
            <a:ext cx="5916344" cy="46355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solidFill>
              <a:schemeClr val="accent1">
                <a:shade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A2035D-543D-454A-B997-B0D63DBF9054}"/>
              </a:ext>
            </a:extLst>
          </p:cNvPr>
          <p:cNvSpPr/>
          <p:nvPr/>
        </p:nvSpPr>
        <p:spPr>
          <a:xfrm>
            <a:off x="1680210" y="10354442"/>
            <a:ext cx="5817870" cy="17288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solidFill>
              <a:schemeClr val="accent1">
                <a:shade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08A9-4B02-B146-91B4-5B6281A186EA}"/>
              </a:ext>
            </a:extLst>
          </p:cNvPr>
          <p:cNvSpPr txBox="1"/>
          <p:nvPr/>
        </p:nvSpPr>
        <p:spPr>
          <a:xfrm>
            <a:off x="3967223" y="485385"/>
            <a:ext cx="666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implemented in </a:t>
            </a:r>
            <a:r>
              <a:rPr lang="en-US" sz="2400" b="1" dirty="0" err="1"/>
              <a:t>PropagateClimateState</a:t>
            </a:r>
            <a:endParaRPr lang="en-US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3C61D7-2F76-7F48-6D67-F63A2B4BF000}"/>
              </a:ext>
            </a:extLst>
          </p:cNvPr>
          <p:cNvGrpSpPr/>
          <p:nvPr/>
        </p:nvGrpSpPr>
        <p:grpSpPr>
          <a:xfrm>
            <a:off x="91442" y="1668780"/>
            <a:ext cx="4148402" cy="2858616"/>
            <a:chOff x="91442" y="1668780"/>
            <a:chExt cx="4148402" cy="28586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7769D7-6D33-BB50-E1F2-505F600EF033}"/>
                </a:ext>
              </a:extLst>
            </p:cNvPr>
            <p:cNvGrpSpPr/>
            <p:nvPr/>
          </p:nvGrpSpPr>
          <p:grpSpPr>
            <a:xfrm>
              <a:off x="91442" y="1668780"/>
              <a:ext cx="4148402" cy="2858616"/>
              <a:chOff x="91442" y="1668780"/>
              <a:chExt cx="4148402" cy="28586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1A0C0F2-4237-33B4-931A-13BD9C4672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474"/>
              <a:stretch/>
            </p:blipFill>
            <p:spPr bwMode="auto">
              <a:xfrm>
                <a:off x="91442" y="1668780"/>
                <a:ext cx="4148402" cy="2858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F1A5B6A0-A8DC-BAE8-914F-CF57A304400A}"/>
                  </a:ext>
                </a:extLst>
              </p:cNvPr>
              <p:cNvSpPr/>
              <p:nvPr/>
            </p:nvSpPr>
            <p:spPr>
              <a:xfrm>
                <a:off x="983984" y="2330608"/>
                <a:ext cx="2274569" cy="1688782"/>
              </a:xfrm>
              <a:prstGeom prst="arc">
                <a:avLst>
                  <a:gd name="adj1" fmla="val 8248730"/>
                  <a:gd name="adj2" fmla="val 13924779"/>
                </a:avLst>
              </a:prstGeom>
              <a:ln w="127000">
                <a:solidFill>
                  <a:schemeClr val="accent2">
                    <a:alpha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25B71D80-802D-EB40-CDED-A139D5693951}"/>
                </a:ext>
              </a:extLst>
            </p:cNvPr>
            <p:cNvSpPr/>
            <p:nvPr/>
          </p:nvSpPr>
          <p:spPr>
            <a:xfrm>
              <a:off x="1216660" y="2268220"/>
              <a:ext cx="2274569" cy="1688782"/>
            </a:xfrm>
            <a:prstGeom prst="arc">
              <a:avLst>
                <a:gd name="adj1" fmla="val 19547425"/>
                <a:gd name="adj2" fmla="val 6275628"/>
              </a:avLst>
            </a:prstGeom>
            <a:ln w="127000">
              <a:solidFill>
                <a:srgbClr val="FF0000">
                  <a:alpha val="53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93F5B33-2AFF-0A67-3D1C-B0177D77E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48" b="36319"/>
          <a:stretch/>
        </p:blipFill>
        <p:spPr>
          <a:xfrm>
            <a:off x="4039716" y="923266"/>
            <a:ext cx="7995791" cy="8832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E0330B-D552-2931-83D4-ECE67E44D813}"/>
              </a:ext>
            </a:extLst>
          </p:cNvPr>
          <p:cNvSpPr txBox="1"/>
          <p:nvPr/>
        </p:nvSpPr>
        <p:spPr>
          <a:xfrm>
            <a:off x="5725555" y="1806539"/>
            <a:ext cx="325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21DD85-2588-0D1E-4269-B389A139E381}"/>
              </a:ext>
            </a:extLst>
          </p:cNvPr>
          <p:cNvSpPr txBox="1"/>
          <p:nvPr/>
        </p:nvSpPr>
        <p:spPr>
          <a:xfrm>
            <a:off x="5640629" y="2798545"/>
            <a:ext cx="325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DA0D46-96A7-3F19-DF7A-024A90F92421}"/>
              </a:ext>
            </a:extLst>
          </p:cNvPr>
          <p:cNvGrpSpPr/>
          <p:nvPr/>
        </p:nvGrpSpPr>
        <p:grpSpPr>
          <a:xfrm>
            <a:off x="4383770" y="2163550"/>
            <a:ext cx="5941805" cy="590772"/>
            <a:chOff x="4297781" y="1997790"/>
            <a:chExt cx="5941805" cy="5907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1C1977-3477-1D99-B2FE-CBC27827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7781" y="1997790"/>
              <a:ext cx="5941805" cy="59077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D12049-11B2-BE2E-2C0B-D2C42163A61F}"/>
                </a:ext>
              </a:extLst>
            </p:cNvPr>
            <p:cNvSpPr/>
            <p:nvPr/>
          </p:nvSpPr>
          <p:spPr>
            <a:xfrm>
              <a:off x="4297781" y="2028214"/>
              <a:ext cx="5941805" cy="528801"/>
            </a:xfrm>
            <a:prstGeom prst="rect">
              <a:avLst/>
            </a:prstGeom>
            <a:solidFill>
              <a:schemeClr val="accent2">
                <a:alpha val="46000"/>
              </a:schemeClr>
            </a:solidFill>
            <a:ln>
              <a:solidFill>
                <a:schemeClr val="accent1">
                  <a:shade val="50000"/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466D36-040A-66EC-47C1-38C2D2C125D1}"/>
              </a:ext>
            </a:extLst>
          </p:cNvPr>
          <p:cNvGrpSpPr/>
          <p:nvPr/>
        </p:nvGrpSpPr>
        <p:grpSpPr>
          <a:xfrm>
            <a:off x="4383770" y="3367583"/>
            <a:ext cx="7772400" cy="645082"/>
            <a:chOff x="4267202" y="2818053"/>
            <a:chExt cx="7772400" cy="64508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786CA35-5983-8309-6274-A03FA02E8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7202" y="2902996"/>
              <a:ext cx="7772400" cy="51591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C658C6-5320-A976-0FD4-3767AD881564}"/>
                </a:ext>
              </a:extLst>
            </p:cNvPr>
            <p:cNvSpPr/>
            <p:nvPr/>
          </p:nvSpPr>
          <p:spPr>
            <a:xfrm>
              <a:off x="4293788" y="2818053"/>
              <a:ext cx="7687774" cy="645082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>
              <a:solidFill>
                <a:schemeClr val="accent1">
                  <a:shade val="50000"/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631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In </a:t>
            </a:r>
            <a:r>
              <a:rPr lang="en-US" sz="2400" b="1" dirty="0" err="1">
                <a:latin typeface="+mn-lt"/>
              </a:rPr>
              <a:t>AdaptiveFlows</a:t>
            </a:r>
            <a:r>
              <a:rPr lang="en-US" sz="2400" b="1" dirty="0">
                <a:latin typeface="+mn-lt"/>
              </a:rPr>
              <a:t>, we figured out how to represent temperature-dependent atm-&gt;land flux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9F2083BC-7B8A-5D0F-5257-C6CF1E81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4" y="1317245"/>
            <a:ext cx="7739820" cy="51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8F9B70-4E9E-524B-1EB0-9BE46BA11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04" b="-9306"/>
          <a:stretch/>
        </p:blipFill>
        <p:spPr>
          <a:xfrm>
            <a:off x="448304" y="534979"/>
            <a:ext cx="4472612" cy="6802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E419EE6-031D-B387-EB00-153FBE945290}"/>
              </a:ext>
            </a:extLst>
          </p:cNvPr>
          <p:cNvSpPr/>
          <p:nvPr/>
        </p:nvSpPr>
        <p:spPr>
          <a:xfrm>
            <a:off x="926432" y="1365374"/>
            <a:ext cx="733926" cy="41530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0474FD-515C-11D8-09BE-76B4319D55FD}"/>
              </a:ext>
            </a:extLst>
          </p:cNvPr>
          <p:cNvCxnSpPr/>
          <p:nvPr/>
        </p:nvCxnSpPr>
        <p:spPr>
          <a:xfrm>
            <a:off x="448304" y="534979"/>
            <a:ext cx="4027443" cy="595989"/>
          </a:xfrm>
          <a:prstGeom prst="line">
            <a:avLst/>
          </a:prstGeom>
          <a:ln w="63500"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9835E-DFAF-5219-AC67-F4C1573C547A}"/>
              </a:ext>
            </a:extLst>
          </p:cNvPr>
          <p:cNvCxnSpPr>
            <a:cxnSpLocks/>
          </p:cNvCxnSpPr>
          <p:nvPr/>
        </p:nvCxnSpPr>
        <p:spPr>
          <a:xfrm flipV="1">
            <a:off x="600704" y="603158"/>
            <a:ext cx="4027443" cy="527810"/>
          </a:xfrm>
          <a:prstGeom prst="line">
            <a:avLst/>
          </a:prstGeom>
          <a:ln w="63500">
            <a:solidFill>
              <a:schemeClr val="tx1"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6AB63-4531-57B7-5BBC-834BB259F4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606"/>
          <a:stretch/>
        </p:blipFill>
        <p:spPr>
          <a:xfrm>
            <a:off x="5594976" y="534979"/>
            <a:ext cx="5437982" cy="69851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E5CDE8-529B-C21F-82D1-BEF1DA3151D9}"/>
              </a:ext>
            </a:extLst>
          </p:cNvPr>
          <p:cNvSpPr txBox="1"/>
          <p:nvPr/>
        </p:nvSpPr>
        <p:spPr>
          <a:xfrm>
            <a:off x="8792570" y="3066188"/>
            <a:ext cx="311737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So … that’ll be a Cambio2.0 innovation!</a:t>
            </a:r>
          </a:p>
        </p:txBody>
      </p:sp>
    </p:spTree>
    <p:extLst>
      <p:ext uri="{BB962C8B-B14F-4D97-AF65-F5344CB8AC3E}">
        <p14:creationId xmlns:p14="http://schemas.microsoft.com/office/powerpoint/2010/main" val="246345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Another limitation: temperature dependence of the ocean-&gt;atmosphere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57A5E-AAD4-8F8F-13CA-9F19B95AAF30}"/>
                  </a:ext>
                </a:extLst>
              </p:cNvPr>
              <p:cNvSpPr txBox="1"/>
              <p:nvPr/>
            </p:nvSpPr>
            <p:spPr>
              <a:xfrm>
                <a:off x="7051994" y="682253"/>
                <a:ext cx="5140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carbon dioxide leaves warm water faster than it leaves cold water, even when the concentration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𝑜𝑐𝑒𝑎𝑛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is the same. So that means Eq. 3 can’t be quite right.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E57A5E-AAD4-8F8F-13CA-9F19B95A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994" y="682253"/>
                <a:ext cx="5140006" cy="1938992"/>
              </a:xfrm>
              <a:prstGeom prst="rect">
                <a:avLst/>
              </a:prstGeom>
              <a:blipFill>
                <a:blip r:embed="rId2"/>
                <a:stretch>
                  <a:fillRect l="-1970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29A5E5C-5FE2-308C-12FC-537726018494}"/>
              </a:ext>
            </a:extLst>
          </p:cNvPr>
          <p:cNvGrpSpPr>
            <a:grpSpLocks noChangeAspect="1"/>
          </p:cNvGrpSpPr>
          <p:nvPr/>
        </p:nvGrpSpPr>
        <p:grpSpPr>
          <a:xfrm>
            <a:off x="314768" y="748533"/>
            <a:ext cx="6384174" cy="4256116"/>
            <a:chOff x="279002" y="814200"/>
            <a:chExt cx="7739820" cy="5159880"/>
          </a:xfrm>
        </p:grpSpPr>
        <p:pic>
          <p:nvPicPr>
            <p:cNvPr id="3" name="Picture 2" descr="Draft diagram of the carbon cycle.">
              <a:extLst>
                <a:ext uri="{FF2B5EF4-FFF2-40B4-BE49-F238E27FC236}">
                  <a16:creationId xmlns:a16="http://schemas.microsoft.com/office/drawing/2014/main" id="{9F2083BC-7B8A-5D0F-5257-C6CF1E81B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02" y="814200"/>
              <a:ext cx="7739820" cy="515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FE66E050-A33E-09BC-B7FA-4F155836106F}"/>
                </a:ext>
              </a:extLst>
            </p:cNvPr>
            <p:cNvSpPr/>
            <p:nvPr/>
          </p:nvSpPr>
          <p:spPr>
            <a:xfrm>
              <a:off x="6509084" y="2123364"/>
              <a:ext cx="733926" cy="415302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484ED2-B77E-3A3C-9D1A-71304257A3D9}"/>
              </a:ext>
            </a:extLst>
          </p:cNvPr>
          <p:cNvGrpSpPr>
            <a:grpSpLocks noChangeAspect="1"/>
          </p:cNvGrpSpPr>
          <p:nvPr/>
        </p:nvGrpSpPr>
        <p:grpSpPr>
          <a:xfrm>
            <a:off x="7693428" y="2876591"/>
            <a:ext cx="4050268" cy="2794340"/>
            <a:chOff x="371474" y="1402078"/>
            <a:chExt cx="6400801" cy="42605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73D60B-1473-7920-C412-A124B32438EC}"/>
                </a:ext>
              </a:extLst>
            </p:cNvPr>
            <p:cNvGrpSpPr/>
            <p:nvPr/>
          </p:nvGrpSpPr>
          <p:grpSpPr>
            <a:xfrm>
              <a:off x="371474" y="1402078"/>
              <a:ext cx="6400801" cy="4260533"/>
              <a:chOff x="2771774" y="2230753"/>
              <a:chExt cx="6400801" cy="426053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DB3F713F-1D2B-48A9-7140-44ED1AE576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774" y="2230753"/>
                <a:ext cx="6400801" cy="426053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Up Arrow 11">
                <a:extLst>
                  <a:ext uri="{FF2B5EF4-FFF2-40B4-BE49-F238E27FC236}">
                    <a16:creationId xmlns:a16="http://schemas.microsoft.com/office/drawing/2014/main" id="{2910E6E2-107E-3C41-C6FC-CFBF3BD5C3A6}"/>
                  </a:ext>
                </a:extLst>
              </p:cNvPr>
              <p:cNvSpPr/>
              <p:nvPr/>
            </p:nvSpPr>
            <p:spPr>
              <a:xfrm>
                <a:off x="6443663" y="2386013"/>
                <a:ext cx="528637" cy="2043113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Up Arrow 12">
                <a:extLst>
                  <a:ext uri="{FF2B5EF4-FFF2-40B4-BE49-F238E27FC236}">
                    <a16:creationId xmlns:a16="http://schemas.microsoft.com/office/drawing/2014/main" id="{2F8EE8CD-DDB8-0DAD-9A26-CE4BC6FB08C0}"/>
                  </a:ext>
                </a:extLst>
              </p:cNvPr>
              <p:cNvSpPr/>
              <p:nvPr/>
            </p:nvSpPr>
            <p:spPr>
              <a:xfrm>
                <a:off x="4343400" y="3095625"/>
                <a:ext cx="528637" cy="1081088"/>
              </a:xfrm>
              <a:prstGeom prst="upArrow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CCCFBF-8BA9-2FE9-9507-8036FC076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097" t="56698" r="35555" b="33092"/>
            <a:stretch/>
          </p:blipFill>
          <p:spPr>
            <a:xfrm>
              <a:off x="2085971" y="1510572"/>
              <a:ext cx="1762124" cy="5607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8D7817-6A57-9599-3693-9B428E646638}"/>
                </a:ext>
              </a:extLst>
            </p:cNvPr>
            <p:cNvSpPr txBox="1"/>
            <p:nvPr/>
          </p:nvSpPr>
          <p:spPr>
            <a:xfrm>
              <a:off x="1204911" y="3929063"/>
              <a:ext cx="1762123" cy="1267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Cold ocean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0C0187-3448-5AC9-039F-9E9B19320546}"/>
                </a:ext>
              </a:extLst>
            </p:cNvPr>
            <p:cNvSpPr txBox="1"/>
            <p:nvPr/>
          </p:nvSpPr>
          <p:spPr>
            <a:xfrm>
              <a:off x="3509323" y="4085465"/>
              <a:ext cx="2125350" cy="1267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Warm ocean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50A8D7-B097-A117-2DA3-0762EA21106D}"/>
              </a:ext>
            </a:extLst>
          </p:cNvPr>
          <p:cNvSpPr txBox="1"/>
          <p:nvPr/>
        </p:nvSpPr>
        <p:spPr>
          <a:xfrm>
            <a:off x="2630003" y="6107357"/>
            <a:ext cx="614831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So … that’ll be another Cambio2.0 innovation!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3786FE-1D20-4B1D-E0DD-DEA6CEA2E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610" y="3512605"/>
            <a:ext cx="4254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9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C991-33BF-D52B-A2F6-D866922A3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8B73C-A01F-7638-5509-8D77CC16C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Diagnostic variables can become prognostic if we code in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69EE8-83E3-03B8-22B7-CDD70F4D75CB}"/>
              </a:ext>
            </a:extLst>
          </p:cNvPr>
          <p:cNvSpPr txBox="1"/>
          <p:nvPr/>
        </p:nvSpPr>
        <p:spPr>
          <a:xfrm>
            <a:off x="132262" y="797510"/>
            <a:ext cx="59637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Parametric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Specified outside the Euler 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constant or time-dependent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left-hand-side </a:t>
            </a:r>
            <a:r>
              <a:rPr lang="en-US" sz="2400" i="1" dirty="0"/>
              <a:t>and</a:t>
            </a:r>
            <a:r>
              <a:rPr lang="en-US" sz="2400" dirty="0"/>
              <a:t> the right-hand-side of assignments in the loop (i.e., calculated and used to calculate other variables)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Diagnostic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left-hand-side of assignments in the loop, but not on the right-hand-side (i.e., they’re calculated, even graphed, but not otherwise used)</a:t>
            </a:r>
          </a:p>
        </p:txBody>
      </p:sp>
      <p:pic>
        <p:nvPicPr>
          <p:cNvPr id="1026" name="Picture 2" descr="ESSENTIAL GLOBAL WARMING GLOSSARY AND DEFINITIONS | Universe Spirit">
            <a:extLst>
              <a:ext uri="{FF2B5EF4-FFF2-40B4-BE49-F238E27FC236}">
                <a16:creationId xmlns:a16="http://schemas.microsoft.com/office/drawing/2014/main" id="{D46E30E5-65F0-1845-1CBF-161E4556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30" y="3990766"/>
            <a:ext cx="2913003" cy="27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Cooling Feedback Loop - TLOBAG">
            <a:extLst>
              <a:ext uri="{FF2B5EF4-FFF2-40B4-BE49-F238E27FC236}">
                <a16:creationId xmlns:a16="http://schemas.microsoft.com/office/drawing/2014/main" id="{C53010A4-E27A-1987-C6FF-98F6BAD5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300" y="755359"/>
            <a:ext cx="3601720" cy="26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A2CF55-1814-8855-8C48-009B9C4AE7E0}"/>
              </a:ext>
            </a:extLst>
          </p:cNvPr>
          <p:cNvSpPr txBox="1"/>
          <p:nvPr/>
        </p:nvSpPr>
        <p:spPr>
          <a:xfrm>
            <a:off x="9332020" y="1258905"/>
            <a:ext cx="2859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Temperature</a:t>
            </a:r>
            <a:r>
              <a:rPr lang="en-US" sz="2200" dirty="0"/>
              <a:t> &lt;-&gt; </a:t>
            </a:r>
            <a:r>
              <a:rPr lang="en-US" sz="2200" b="1" dirty="0"/>
              <a:t>cloud-albedo feedback</a:t>
            </a:r>
            <a:r>
              <a:rPr lang="en-US" sz="2200" dirty="0"/>
              <a:t> was wishful thinking  -- it’s not happening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A27F3-622D-1A7A-7952-7CC71DBAF8A9}"/>
              </a:ext>
            </a:extLst>
          </p:cNvPr>
          <p:cNvSpPr txBox="1"/>
          <p:nvPr/>
        </p:nvSpPr>
        <p:spPr>
          <a:xfrm>
            <a:off x="8892540" y="4728451"/>
            <a:ext cx="32994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Temperature</a:t>
            </a:r>
            <a:r>
              <a:rPr lang="en-US" sz="2200" dirty="0"/>
              <a:t> &lt;-&gt; </a:t>
            </a:r>
          </a:p>
          <a:p>
            <a:r>
              <a:rPr lang="en-US" sz="2200" b="1" dirty="0"/>
              <a:t>ice-albedo feedback</a:t>
            </a:r>
          </a:p>
          <a:p>
            <a:r>
              <a:rPr lang="en-US" sz="2200" dirty="0"/>
              <a:t>really is happening in real life (although not in Cambio1.1)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7C8984FE-A7F4-1255-FCD7-C9B399D9E12F}"/>
              </a:ext>
            </a:extLst>
          </p:cNvPr>
          <p:cNvSpPr/>
          <p:nvPr/>
        </p:nvSpPr>
        <p:spPr>
          <a:xfrm>
            <a:off x="1863090" y="4126230"/>
            <a:ext cx="502920" cy="46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0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9EA31B9-2716-9E4C-8223-365C592B47A9}"/>
              </a:ext>
            </a:extLst>
          </p:cNvPr>
          <p:cNvGrpSpPr/>
          <p:nvPr/>
        </p:nvGrpSpPr>
        <p:grpSpPr>
          <a:xfrm>
            <a:off x="6096000" y="984405"/>
            <a:ext cx="5832739" cy="4374554"/>
            <a:chOff x="6096000" y="1064415"/>
            <a:chExt cx="5832739" cy="437455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EEE496-6D3B-AA4C-931C-ACDBE83617C6}"/>
                </a:ext>
              </a:extLst>
            </p:cNvPr>
            <p:cNvGrpSpPr/>
            <p:nvPr/>
          </p:nvGrpSpPr>
          <p:grpSpPr>
            <a:xfrm>
              <a:off x="6096000" y="1064415"/>
              <a:ext cx="5832739" cy="4374554"/>
              <a:chOff x="6004560" y="1798795"/>
              <a:chExt cx="5832739" cy="4374554"/>
            </a:xfrm>
          </p:grpSpPr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CDE2DFA0-8DBE-D84B-992C-5FADCC1D1B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4560" y="1798795"/>
                <a:ext cx="5832739" cy="437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191BA7D-16C0-814F-A976-7B52A9A9DD1E}"/>
                  </a:ext>
                </a:extLst>
              </p:cNvPr>
              <p:cNvSpPr txBox="1"/>
              <p:nvPr/>
            </p:nvSpPr>
            <p:spPr>
              <a:xfrm>
                <a:off x="7710550" y="5155995"/>
                <a:ext cx="3883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Bottoms out at 0.27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31A9311-38AE-EF4A-899A-1E82B89A2974}"/>
                  </a:ext>
                </a:extLst>
              </p:cNvPr>
              <p:cNvSpPr txBox="1"/>
              <p:nvPr/>
            </p:nvSpPr>
            <p:spPr>
              <a:xfrm>
                <a:off x="8229600" y="2262825"/>
                <a:ext cx="3204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Preindustrial albedo is 0.3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178A64-A394-E043-8DA8-7CA35A646CE0}"/>
                </a:ext>
              </a:extLst>
            </p:cNvPr>
            <p:cNvSpPr txBox="1"/>
            <p:nvPr/>
          </p:nvSpPr>
          <p:spPr>
            <a:xfrm>
              <a:off x="9500170" y="2493713"/>
              <a:ext cx="231134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Albedo can’t drop faster than 0.0005/year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92E07-0097-2343-B703-EAC7638752C1}"/>
              </a:ext>
            </a:extLst>
          </p:cNvPr>
          <p:cNvGrpSpPr/>
          <p:nvPr/>
        </p:nvGrpSpPr>
        <p:grpSpPr>
          <a:xfrm>
            <a:off x="6096000" y="984405"/>
            <a:ext cx="5832739" cy="4374554"/>
            <a:chOff x="6096000" y="1064415"/>
            <a:chExt cx="5832739" cy="43745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44D2C9-4BA8-CA44-A2E9-2074D15FB2BD}"/>
                </a:ext>
              </a:extLst>
            </p:cNvPr>
            <p:cNvGrpSpPr/>
            <p:nvPr/>
          </p:nvGrpSpPr>
          <p:grpSpPr>
            <a:xfrm>
              <a:off x="6096000" y="1064415"/>
              <a:ext cx="5832739" cy="4374554"/>
              <a:chOff x="6004560" y="1798795"/>
              <a:chExt cx="5832739" cy="4374554"/>
            </a:xfrm>
          </p:grpSpPr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0BF50F54-E80D-3944-803B-E1B29E011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4560" y="1798795"/>
                <a:ext cx="5832739" cy="437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F2ACFE-084F-DA49-82BD-ABA7E3FD389F}"/>
                  </a:ext>
                </a:extLst>
              </p:cNvPr>
              <p:cNvSpPr txBox="1"/>
              <p:nvPr/>
            </p:nvSpPr>
            <p:spPr>
              <a:xfrm>
                <a:off x="7710550" y="5155995"/>
                <a:ext cx="3883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Bottoms out at 0.27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BF7D14-0F6A-3A4E-8BB0-75983F298101}"/>
                  </a:ext>
                </a:extLst>
              </p:cNvPr>
              <p:cNvSpPr txBox="1"/>
              <p:nvPr/>
            </p:nvSpPr>
            <p:spPr>
              <a:xfrm>
                <a:off x="8229600" y="2262825"/>
                <a:ext cx="3204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Preindustrial albedo is 0.3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0C2CB-3784-2E47-B455-7075ADC14013}"/>
                </a:ext>
              </a:extLst>
            </p:cNvPr>
            <p:cNvSpPr txBox="1"/>
            <p:nvPr/>
          </p:nvSpPr>
          <p:spPr>
            <a:xfrm>
              <a:off x="9500170" y="2493713"/>
              <a:ext cx="231134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Albedo can’t drop faster than 0.0005/year </a:t>
              </a:r>
            </a:p>
          </p:txBody>
        </p:sp>
      </p:grpSp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4"/>
          <a:stretch/>
        </p:blipFill>
        <p:spPr bwMode="auto">
          <a:xfrm>
            <a:off x="91441" y="1668779"/>
            <a:ext cx="5108837" cy="352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54A0F8EA-25CD-D340-80B8-C2169E4F0ADB}"/>
              </a:ext>
            </a:extLst>
          </p:cNvPr>
          <p:cNvSpPr/>
          <p:nvPr/>
        </p:nvSpPr>
        <p:spPr>
          <a:xfrm>
            <a:off x="1623060" y="2674620"/>
            <a:ext cx="2274569" cy="1688782"/>
          </a:xfrm>
          <a:prstGeom prst="arc">
            <a:avLst>
              <a:gd name="adj1" fmla="val 19547425"/>
              <a:gd name="adj2" fmla="val 6275628"/>
            </a:avLst>
          </a:prstGeom>
          <a:ln w="127000">
            <a:solidFill>
              <a:srgbClr val="FF0000">
                <a:alpha val="8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B47DD-87B2-3341-B464-A03265D6E007}"/>
              </a:ext>
            </a:extLst>
          </p:cNvPr>
          <p:cNvSpPr txBox="1"/>
          <p:nvPr/>
        </p:nvSpPr>
        <p:spPr>
          <a:xfrm>
            <a:off x="0" y="5336589"/>
            <a:ext cx="121005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2005, the CERES Science Team reported Earth’s shortwave albedo had been steadily declining at a rate of </a:t>
            </a:r>
            <a:r>
              <a:rPr lang="en-US" b="1" dirty="0"/>
              <a:t>0.0006/year</a:t>
            </a:r>
            <a:r>
              <a:rPr lang="en-US" dirty="0"/>
              <a:t>, based on four years of measurement (</a:t>
            </a:r>
            <a:r>
              <a:rPr lang="en-US" dirty="0" err="1"/>
              <a:t>earthobservatory.nasa.gov</a:t>
            </a:r>
            <a:r>
              <a:rPr lang="en-US" dirty="0"/>
              <a:t>/images/5484/earths-albedo-in-decline). In comparison,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maximum of </a:t>
            </a:r>
            <a:r>
              <a:rPr lang="en-US" b="1" dirty="0"/>
              <a:t>0.0005/year </a:t>
            </a:r>
            <a:r>
              <a:rPr lang="en-US" dirty="0"/>
              <a:t>is more conservative than </a:t>
            </a:r>
            <a:r>
              <a:rPr lang="en-US" b="1" dirty="0"/>
              <a:t>0.0006/year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0.0006/year </a:t>
            </a:r>
            <a:r>
              <a:rPr lang="en-US" dirty="0"/>
              <a:t>would lower albedo to 0.27 by </a:t>
            </a:r>
            <a:r>
              <a:rPr lang="en-US" b="1" dirty="0"/>
              <a:t>2050 </a:t>
            </a:r>
            <a:r>
              <a:rPr lang="en-US" dirty="0"/>
              <a:t>or so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A67295D-5969-4B43-BC30-3E36FD335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276" y="684379"/>
            <a:ext cx="7490893" cy="732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E294090-CE9A-464D-A989-0512693D69C2}"/>
              </a:ext>
            </a:extLst>
          </p:cNvPr>
          <p:cNvSpPr txBox="1"/>
          <p:nvPr/>
        </p:nvSpPr>
        <p:spPr>
          <a:xfrm>
            <a:off x="91441" y="561893"/>
            <a:ext cx="6143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n-lt"/>
              </a:rPr>
              <a:t>T_anomaly</a:t>
            </a:r>
            <a:r>
              <a:rPr lang="en-US" sz="2400" b="1" dirty="0">
                <a:latin typeface="+mn-lt"/>
              </a:rPr>
              <a:t> =&gt; </a:t>
            </a:r>
          </a:p>
          <a:p>
            <a:r>
              <a:rPr lang="en-US" sz="2400" b="1" dirty="0">
                <a:latin typeface="+mn-lt"/>
              </a:rPr>
              <a:t>albedo reduction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F3EF61-A07C-5DD4-095E-82ECD718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393604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 err="1">
                <a:latin typeface="+mn-lt"/>
              </a:rPr>
              <a:t>Diagnose_albedo</a:t>
            </a:r>
            <a:endParaRPr lang="en-US" alt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7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4"/>
          <a:stretch/>
        </p:blipFill>
        <p:spPr bwMode="auto">
          <a:xfrm>
            <a:off x="91442" y="1668780"/>
            <a:ext cx="4148402" cy="285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8400BF-70EF-1143-9971-E39AB747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390276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Do we have the right amplification mechanisms?</a:t>
            </a:r>
          </a:p>
        </p:txBody>
      </p:sp>
      <p:pic>
        <p:nvPicPr>
          <p:cNvPr id="11" name="Picture 2" descr="Schematic for a Climate Model">
            <a:extLst>
              <a:ext uri="{FF2B5EF4-FFF2-40B4-BE49-F238E27FC236}">
                <a16:creationId xmlns:a16="http://schemas.microsoft.com/office/drawing/2014/main" id="{A26AFC1D-CCD1-0941-9B42-5D137888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4399"/>
            <a:ext cx="530423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782F63C-133B-AD42-BC5C-F5E3B54CE232}"/>
              </a:ext>
            </a:extLst>
          </p:cNvPr>
          <p:cNvGrpSpPr/>
          <p:nvPr/>
        </p:nvGrpSpPr>
        <p:grpSpPr>
          <a:xfrm>
            <a:off x="5939883" y="2483446"/>
            <a:ext cx="6252117" cy="4374554"/>
            <a:chOff x="6096000" y="1064415"/>
            <a:chExt cx="6252117" cy="43745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37132C-F673-0E49-A204-E47B3C59B9A3}"/>
                </a:ext>
              </a:extLst>
            </p:cNvPr>
            <p:cNvGrpSpPr/>
            <p:nvPr/>
          </p:nvGrpSpPr>
          <p:grpSpPr>
            <a:xfrm>
              <a:off x="6096000" y="1064415"/>
              <a:ext cx="5832739" cy="4374554"/>
              <a:chOff x="6004560" y="1798795"/>
              <a:chExt cx="5832739" cy="4374554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DDF2FB03-75BE-F44A-811B-7DAA2EB26A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4560" y="1798795"/>
                <a:ext cx="5832739" cy="437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68667-6781-124F-9B3D-CD87EF0C68FB}"/>
                  </a:ext>
                </a:extLst>
              </p:cNvPr>
              <p:cNvSpPr txBox="1"/>
              <p:nvPr/>
            </p:nvSpPr>
            <p:spPr>
              <a:xfrm>
                <a:off x="7710550" y="5155995"/>
                <a:ext cx="3883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Floor</a:t>
                </a:r>
                <a:r>
                  <a:rPr lang="en-US" sz="2000" dirty="0"/>
                  <a:t>: bottoms out at 0.27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3DFD85-904E-3249-9A73-5D2BD3AAA975}"/>
                  </a:ext>
                </a:extLst>
              </p:cNvPr>
              <p:cNvSpPr txBox="1"/>
              <p:nvPr/>
            </p:nvSpPr>
            <p:spPr>
              <a:xfrm>
                <a:off x="8229600" y="2262825"/>
                <a:ext cx="3204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Preindustrial albedo is 0.3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9051D9-8152-F34B-97F4-DBFA50590635}"/>
                </a:ext>
              </a:extLst>
            </p:cNvPr>
            <p:cNvSpPr txBox="1"/>
            <p:nvPr/>
          </p:nvSpPr>
          <p:spPr>
            <a:xfrm>
              <a:off x="9476715" y="2332963"/>
              <a:ext cx="287140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Transition temperature: </a:t>
              </a:r>
            </a:p>
            <a:p>
              <a:r>
                <a:rPr lang="en-US" sz="2000" dirty="0"/>
                <a:t>½ -complete when </a:t>
              </a:r>
              <a:r>
                <a:rPr lang="en-US" sz="2000" dirty="0" err="1"/>
                <a:t>T_anomaly</a:t>
              </a:r>
              <a:r>
                <a:rPr lang="en-US" sz="2000" dirty="0"/>
                <a:t> is +3</a:t>
              </a:r>
              <a:r>
                <a:rPr lang="en-US" sz="2000" baseline="30000" dirty="0"/>
                <a:t>o</a:t>
              </a:r>
              <a:r>
                <a:rPr lang="en-US" sz="2000" dirty="0"/>
                <a:t>C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8400BF-70EF-1143-9971-E39AB747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393604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 err="1">
                <a:latin typeface="+mn-lt"/>
              </a:rPr>
              <a:t>Diagnose_albedo</a:t>
            </a:r>
            <a:endParaRPr lang="en-US" altLang="en-US" sz="2400" b="1" dirty="0">
              <a:latin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5EA237-425F-2C28-8D2D-DD898651DDD7}"/>
              </a:ext>
            </a:extLst>
          </p:cNvPr>
          <p:cNvGrpSpPr/>
          <p:nvPr/>
        </p:nvGrpSpPr>
        <p:grpSpPr>
          <a:xfrm>
            <a:off x="91442" y="1668780"/>
            <a:ext cx="4148402" cy="2858616"/>
            <a:chOff x="91442" y="1668780"/>
            <a:chExt cx="4148402" cy="2858616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4CD3429-C8D8-4480-1911-6E87207CF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74"/>
            <a:stretch/>
          </p:blipFill>
          <p:spPr bwMode="auto">
            <a:xfrm>
              <a:off x="91442" y="1668780"/>
              <a:ext cx="4148402" cy="285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54A0F8EA-25CD-D340-80B8-C2169E4F0ADB}"/>
                </a:ext>
              </a:extLst>
            </p:cNvPr>
            <p:cNvSpPr/>
            <p:nvPr/>
          </p:nvSpPr>
          <p:spPr>
            <a:xfrm>
              <a:off x="1216660" y="2268220"/>
              <a:ext cx="2274569" cy="1688782"/>
            </a:xfrm>
            <a:prstGeom prst="arc">
              <a:avLst>
                <a:gd name="adj1" fmla="val 19547425"/>
                <a:gd name="adj2" fmla="val 6275628"/>
              </a:avLst>
            </a:prstGeom>
            <a:ln w="127000">
              <a:solidFill>
                <a:srgbClr val="FF0000">
                  <a:alpha val="53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3849C2-DC5A-9348-95EA-9D636E8EE9F4}"/>
              </a:ext>
            </a:extLst>
          </p:cNvPr>
          <p:cNvSpPr txBox="1"/>
          <p:nvPr/>
        </p:nvSpPr>
        <p:spPr>
          <a:xfrm>
            <a:off x="91441" y="561893"/>
            <a:ext cx="6143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n-lt"/>
              </a:rPr>
              <a:t>T_anomaly</a:t>
            </a:r>
            <a:r>
              <a:rPr lang="en-US" sz="2400" b="1" dirty="0">
                <a:latin typeface="+mn-lt"/>
              </a:rPr>
              <a:t> =&gt; </a:t>
            </a:r>
          </a:p>
          <a:p>
            <a:r>
              <a:rPr lang="en-US" sz="2400" b="1" dirty="0">
                <a:latin typeface="+mn-lt"/>
              </a:rPr>
              <a:t>albedo reduction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C1DC1-B1CB-180A-1F86-621096D7C556}"/>
              </a:ext>
            </a:extLst>
          </p:cNvPr>
          <p:cNvSpPr txBox="1"/>
          <p:nvPr/>
        </p:nvSpPr>
        <p:spPr>
          <a:xfrm>
            <a:off x="7009249" y="3932396"/>
            <a:ext cx="2311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Transition Interval: about 1</a:t>
            </a:r>
            <a:r>
              <a:rPr lang="en-US" sz="2000" baseline="30000" dirty="0"/>
              <a:t>o</a:t>
            </a:r>
            <a:r>
              <a:rPr lang="en-US" sz="2000" dirty="0"/>
              <a:t>C to go from 80% to 20%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8B1EE6-C49A-3DC0-24FD-D73E076F5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025" y="114655"/>
            <a:ext cx="8294371" cy="23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782F63C-133B-AD42-BC5C-F5E3B54CE232}"/>
              </a:ext>
            </a:extLst>
          </p:cNvPr>
          <p:cNvGrpSpPr/>
          <p:nvPr/>
        </p:nvGrpSpPr>
        <p:grpSpPr>
          <a:xfrm>
            <a:off x="5939883" y="2483446"/>
            <a:ext cx="6252117" cy="4374554"/>
            <a:chOff x="6096000" y="1064415"/>
            <a:chExt cx="6252117" cy="43745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37132C-F673-0E49-A204-E47B3C59B9A3}"/>
                </a:ext>
              </a:extLst>
            </p:cNvPr>
            <p:cNvGrpSpPr/>
            <p:nvPr/>
          </p:nvGrpSpPr>
          <p:grpSpPr>
            <a:xfrm>
              <a:off x="6096000" y="1064415"/>
              <a:ext cx="5832739" cy="4374554"/>
              <a:chOff x="6004560" y="1798795"/>
              <a:chExt cx="5832739" cy="4374554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DDF2FB03-75BE-F44A-811B-7DAA2EB26A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4560" y="1798795"/>
                <a:ext cx="5832739" cy="4374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68667-6781-124F-9B3D-CD87EF0C68FB}"/>
                  </a:ext>
                </a:extLst>
              </p:cNvPr>
              <p:cNvSpPr txBox="1"/>
              <p:nvPr/>
            </p:nvSpPr>
            <p:spPr>
              <a:xfrm>
                <a:off x="7710550" y="5155995"/>
                <a:ext cx="38837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Floor</a:t>
                </a:r>
                <a:r>
                  <a:rPr lang="en-US" sz="2000" dirty="0"/>
                  <a:t>: bottoms out at 0.27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3DFD85-904E-3249-9A73-5D2BD3AAA975}"/>
                  </a:ext>
                </a:extLst>
              </p:cNvPr>
              <p:cNvSpPr txBox="1"/>
              <p:nvPr/>
            </p:nvSpPr>
            <p:spPr>
              <a:xfrm>
                <a:off x="8229600" y="2262825"/>
                <a:ext cx="32047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Preindustrial albedo is 0.3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9051D9-8152-F34B-97F4-DBFA50590635}"/>
                </a:ext>
              </a:extLst>
            </p:cNvPr>
            <p:cNvSpPr txBox="1"/>
            <p:nvPr/>
          </p:nvSpPr>
          <p:spPr>
            <a:xfrm>
              <a:off x="9476715" y="2332963"/>
              <a:ext cx="287140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Transition temperature: </a:t>
              </a:r>
            </a:p>
            <a:p>
              <a:r>
                <a:rPr lang="en-US" sz="2000" dirty="0"/>
                <a:t>½ -complete when </a:t>
              </a:r>
              <a:r>
                <a:rPr lang="en-US" sz="2000" dirty="0" err="1"/>
                <a:t>T_anomaly</a:t>
              </a:r>
              <a:r>
                <a:rPr lang="en-US" sz="2000" dirty="0"/>
                <a:t> is +3</a:t>
              </a:r>
              <a:r>
                <a:rPr lang="en-US" sz="2000" baseline="30000" dirty="0"/>
                <a:t>o</a:t>
              </a:r>
              <a:r>
                <a:rPr lang="en-US" sz="2000" dirty="0"/>
                <a:t>C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78400BF-70EF-1143-9971-E39AB747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393604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 err="1">
                <a:latin typeface="+mn-lt"/>
              </a:rPr>
              <a:t>Diagnose_albedo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849C2-DC5A-9348-95EA-9D636E8EE9F4}"/>
              </a:ext>
            </a:extLst>
          </p:cNvPr>
          <p:cNvSpPr txBox="1"/>
          <p:nvPr/>
        </p:nvSpPr>
        <p:spPr>
          <a:xfrm>
            <a:off x="91441" y="561893"/>
            <a:ext cx="6143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+mn-lt"/>
              </a:rPr>
              <a:t>T_anomaly</a:t>
            </a:r>
            <a:r>
              <a:rPr lang="en-US" sz="2400" b="1" dirty="0">
                <a:latin typeface="+mn-lt"/>
              </a:rPr>
              <a:t> =&gt; </a:t>
            </a:r>
          </a:p>
          <a:p>
            <a:r>
              <a:rPr lang="en-US" sz="2400" b="1" dirty="0">
                <a:latin typeface="+mn-lt"/>
              </a:rPr>
              <a:t>albedo reduction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C1DC1-B1CB-180A-1F86-621096D7C556}"/>
              </a:ext>
            </a:extLst>
          </p:cNvPr>
          <p:cNvSpPr txBox="1"/>
          <p:nvPr/>
        </p:nvSpPr>
        <p:spPr>
          <a:xfrm>
            <a:off x="7009249" y="3932396"/>
            <a:ext cx="2311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Transition Interval: about 1</a:t>
            </a:r>
            <a:r>
              <a:rPr lang="en-US" sz="2000" baseline="30000" dirty="0"/>
              <a:t>o</a:t>
            </a:r>
            <a:r>
              <a:rPr lang="en-US" sz="2000" dirty="0"/>
              <a:t>C to go from 80% to 20%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AE6F1-2A7C-7E1E-A415-B64F23B7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025" y="114655"/>
            <a:ext cx="8294371" cy="2325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2956F-1FC5-8C67-B6F2-8BA949AF8135}"/>
              </a:ext>
            </a:extLst>
          </p:cNvPr>
          <p:cNvSpPr txBox="1"/>
          <p:nvPr/>
        </p:nvSpPr>
        <p:spPr>
          <a:xfrm>
            <a:off x="9863" y="4493225"/>
            <a:ext cx="5947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2005, the CERES Science Team reported Earth’s shortwave albedo had been steadily declining at a rate of </a:t>
            </a:r>
            <a:r>
              <a:rPr lang="en-US" b="1" dirty="0"/>
              <a:t>0.0006/year</a:t>
            </a:r>
            <a:r>
              <a:rPr lang="en-US" dirty="0"/>
              <a:t>, a rate that would lower albedo to </a:t>
            </a:r>
            <a:r>
              <a:rPr lang="en-US" b="1" dirty="0"/>
              <a:t>0.27</a:t>
            </a:r>
            <a:r>
              <a:rPr lang="en-US" dirty="0"/>
              <a:t> by </a:t>
            </a:r>
            <a:r>
              <a:rPr lang="en-US" b="1" dirty="0"/>
              <a:t>2050 </a:t>
            </a:r>
            <a:r>
              <a:rPr lang="en-US" dirty="0"/>
              <a:t>or so.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1A72A-0697-9B22-D152-D48B7438F2A9}"/>
              </a:ext>
            </a:extLst>
          </p:cNvPr>
          <p:cNvSpPr txBox="1"/>
          <p:nvPr/>
        </p:nvSpPr>
        <p:spPr>
          <a:xfrm>
            <a:off x="625858" y="6497124"/>
            <a:ext cx="37018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earthobservatory.nasa.gov</a:t>
            </a:r>
            <a:r>
              <a:rPr lang="en-US" sz="1000" dirty="0"/>
              <a:t>/images/5484/earths-albedo-in-decline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EC4929-75AC-20C2-B2B1-AA0B8B3E9251}"/>
              </a:ext>
            </a:extLst>
          </p:cNvPr>
          <p:cNvGrpSpPr/>
          <p:nvPr/>
        </p:nvGrpSpPr>
        <p:grpSpPr>
          <a:xfrm>
            <a:off x="91442" y="1668780"/>
            <a:ext cx="4148402" cy="2858616"/>
            <a:chOff x="91442" y="1668780"/>
            <a:chExt cx="4148402" cy="2858616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8074DFBF-9EE5-355C-C5B6-B7175C61B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74"/>
            <a:stretch/>
          </p:blipFill>
          <p:spPr bwMode="auto">
            <a:xfrm>
              <a:off x="91442" y="1668780"/>
              <a:ext cx="4148402" cy="2858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2CDC93E-F1DF-D249-3D78-CA64ED4A5042}"/>
                </a:ext>
              </a:extLst>
            </p:cNvPr>
            <p:cNvSpPr/>
            <p:nvPr/>
          </p:nvSpPr>
          <p:spPr>
            <a:xfrm>
              <a:off x="1216660" y="2268220"/>
              <a:ext cx="2274569" cy="1688782"/>
            </a:xfrm>
            <a:prstGeom prst="arc">
              <a:avLst>
                <a:gd name="adj1" fmla="val 19547425"/>
                <a:gd name="adj2" fmla="val 6275628"/>
              </a:avLst>
            </a:prstGeom>
            <a:ln w="127000">
              <a:solidFill>
                <a:srgbClr val="FF0000">
                  <a:alpha val="53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94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Macintosh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</cp:revision>
  <dcterms:created xsi:type="dcterms:W3CDTF">2023-10-23T01:43:07Z</dcterms:created>
  <dcterms:modified xsi:type="dcterms:W3CDTF">2024-10-06T04:51:53Z</dcterms:modified>
</cp:coreProperties>
</file>