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>
      <p:cViewPr varScale="1">
        <p:scale>
          <a:sx n="121" d="100"/>
          <a:sy n="121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6EE36-4A8E-797F-5467-3BA468D77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64042-F065-FF13-7C06-3654D7A5E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27203-F445-8847-8FF2-7A8E6D2C6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7E02-B777-BC4B-AC8E-2139177B09B8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64C0E-A4A9-63F1-204C-34523DCD5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36CA8-01B1-404A-9810-D320545B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3F6-F566-4149-8554-BF2B8756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6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EFE6C-3AA6-034C-D777-437B35C49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DE47B-AEA9-55C0-8B7B-62EC44C26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780E4-4281-5060-8E51-87E7AFD7A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7E02-B777-BC4B-AC8E-2139177B09B8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8737F-3660-A7F9-9C7B-D09ED97BA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1D521-457C-7294-8163-7946F043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3F6-F566-4149-8554-BF2B8756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2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60E65-9E89-9CC6-27BE-EE99B5136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7C4A6-95C3-5C51-C2A5-C88D2EE30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50BD2-C091-1438-0FD5-5D1493BA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7E02-B777-BC4B-AC8E-2139177B09B8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D54D9-3B55-2F74-0875-F3020E65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6AC59-E84F-9581-2E3A-9E8CDFADF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3F6-F566-4149-8554-BF2B8756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62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38D1-1B57-67FE-6311-BAADB8CF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8E06B-2192-00E5-2AF4-FD269932B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637BB-61B0-9620-68F3-FF8F14BD0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7E02-B777-BC4B-AC8E-2139177B09B8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EE7B8-5CD2-193F-DC1B-629C1E9E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42DE8-2056-66E5-B2F0-3308A254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3F6-F566-4149-8554-BF2B8756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1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87FB-CAA0-DF2E-A0C0-BDF6D662E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E45E8-B12E-4296-42E1-B82F20C2F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EA429-483B-E7A3-1DC4-3C6C15DF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7E02-B777-BC4B-AC8E-2139177B09B8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CB0F9-5B7B-8678-5A29-F345CCF0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6A6BE-7D53-0A66-3015-29D7A013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3F6-F566-4149-8554-BF2B8756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59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7CF3-DD62-681A-DAD0-F7138AA3D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A3BDA-CBEB-B39F-C4B0-E33CD6B6E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13FA2-355B-FA50-6871-AEEFC8F8C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2FDD6-60C4-F811-3F2A-0FCDF9CD2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7E02-B777-BC4B-AC8E-2139177B09B8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33023-CBC3-8D15-8802-5329DA111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B2A6B-D8D8-2333-CBCF-6E9C7E6D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3F6-F566-4149-8554-BF2B8756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0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D722A-741F-8684-4814-6DF80F5FD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E02AD-8F3A-4722-A5C0-0BF43CE87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43BBD-F6CB-804D-D434-24E90FF0F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D3B9D7-113A-5C7E-0579-9E0C17046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DE757-D6BE-C4E0-E020-72BE42DB4A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8382FC-614F-CEF7-CCF1-3EC801E66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7E02-B777-BC4B-AC8E-2139177B09B8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9A8DE-31BA-5934-453E-A1CCA6ECC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6603A8-8BCB-FEC6-DDD3-386BEE6DF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3F6-F566-4149-8554-BF2B8756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8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8922-F769-BECA-EA80-72DE368D4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09E1F2-658C-C93E-2FF4-51CDADF51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7E02-B777-BC4B-AC8E-2139177B09B8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22173-8056-D9C6-D92A-45408DC9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5B98D-259D-A8AC-51DA-56D0D51F4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3F6-F566-4149-8554-BF2B8756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9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83CA5-830E-83F6-3FBB-757FFEFC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7E02-B777-BC4B-AC8E-2139177B09B8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0368F8-5473-8BFF-4E3F-53CECBE0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F61B7-FA7B-B1E4-7AEB-2808AE40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3F6-F566-4149-8554-BF2B8756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02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7B0ED-4710-F03B-C7CA-9691C5A28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E8DA5-D1F9-5AEC-F96C-CFCD87465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EC37E-AE72-D61B-9EF8-62D897BCA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5B10A-5077-A1D5-946A-49B5E03B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7E02-B777-BC4B-AC8E-2139177B09B8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1AEB5-262C-788C-2CD1-69F03236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2D000-40AC-1AA8-5EB2-22ADD001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3F6-F566-4149-8554-BF2B8756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3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DFB61-4B05-2915-3186-378470D8E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91C1B5-3DB3-9A32-D819-1F90178CF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F2E30-A303-4EB2-F7CB-5481BE4F3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71415-E299-9DBA-DDB4-0A566D7C7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7E02-B777-BC4B-AC8E-2139177B09B8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C2D3A-B10A-C18B-34E0-2A81BD083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FCCDB-FE90-4763-0D27-06C7C76A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C3F6-F566-4149-8554-BF2B8756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0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F8E12A-893A-E570-C381-4BF99E798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552FF-D959-04BC-7106-BE5754A74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EDC15-C5CB-3A87-8EF4-63F1A6842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E7E02-B777-BC4B-AC8E-2139177B09B8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58AEC-4741-C8F3-618C-CA51B8BD6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52D66-1651-41C8-C94D-B0B984CB0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C3F6-F566-4149-8554-BF2B8756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2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.png"/><Relationship Id="rId5" Type="http://schemas.openxmlformats.org/officeDocument/2006/relationships/image" Target="../media/image40.png"/><Relationship Id="rId10" Type="http://schemas.openxmlformats.org/officeDocument/2006/relationships/image" Target="../media/image9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C99F264-3717-3C6A-0CF2-688331DE38BE}"/>
                  </a:ext>
                </a:extLst>
              </p:cNvPr>
              <p:cNvSpPr txBox="1"/>
              <p:nvPr/>
            </p:nvSpPr>
            <p:spPr>
              <a:xfrm>
                <a:off x="1310739" y="5036893"/>
                <a:ext cx="10557185" cy="1754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Key equations: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Mass of the Arctic Ocean’s photic layer: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𝒎𝒂𝒔𝒔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𝑨𝒓𝒆𝒂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𝑫𝒆𝒑𝒕𝒉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𝑫𝒆𝒏𝒔𝒊𝒕𝒚</m:t>
                    </m:r>
                  </m:oMath>
                </a14:m>
                <a:endParaRPr lang="en-US" i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Heat capacity of the ocean’s photic layer: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𝑪𝒔</m:t>
                    </m:r>
                    <m:r>
                      <a:rPr lang="en-US" b="1" i="1" baseline="-250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𝒎𝒂𝒔𝒔</m:t>
                    </m:r>
                  </m:oMath>
                </a14:m>
                <a:endParaRPr lang="en-US" b="1" i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Solar insolation difference after Arctic sea ice is gone: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𝒊𝒄𝒆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𝒐𝒄𝒆𝒂𝒏</m:t>
                            </m:r>
                          </m:sub>
                        </m:sSub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𝑨𝒓𝒆𝒂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</m:oMath>
                </a14:m>
                <a:endParaRPr lang="en-US" b="1" i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Energy difference: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=∆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∆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Temperature difference: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=∆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C99F264-3717-3C6A-0CF2-688331DE3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739" y="5036893"/>
                <a:ext cx="10557185" cy="1754326"/>
              </a:xfrm>
              <a:prstGeom prst="rect">
                <a:avLst/>
              </a:prstGeom>
              <a:blipFill>
                <a:blip r:embed="rId2"/>
                <a:stretch>
                  <a:fillRect l="-481" t="-1439" b="-50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475A5F2-94F6-10D7-A974-F6BFF3FE9719}"/>
              </a:ext>
            </a:extLst>
          </p:cNvPr>
          <p:cNvGrpSpPr/>
          <p:nvPr/>
        </p:nvGrpSpPr>
        <p:grpSpPr>
          <a:xfrm>
            <a:off x="8494380" y="3193823"/>
            <a:ext cx="2785904" cy="983088"/>
            <a:chOff x="8927292" y="616204"/>
            <a:chExt cx="2785904" cy="983088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F04DAA9-5679-BB09-A7C1-6DD032AE895F}"/>
                </a:ext>
              </a:extLst>
            </p:cNvPr>
            <p:cNvSpPr/>
            <p:nvPr/>
          </p:nvSpPr>
          <p:spPr>
            <a:xfrm>
              <a:off x="8949228" y="616204"/>
              <a:ext cx="2763968" cy="983088"/>
            </a:xfrm>
            <a:prstGeom prst="rect">
              <a:avLst/>
            </a:prstGeom>
            <a:solidFill>
              <a:schemeClr val="accent1">
                <a:alpha val="4503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6A0E10AA-072F-7E12-5E39-5FCAC859E849}"/>
                    </a:ext>
                  </a:extLst>
                </p:cNvPr>
                <p:cNvSpPr txBox="1"/>
                <p:nvPr/>
              </p:nvSpPr>
              <p:spPr>
                <a:xfrm>
                  <a:off x="8927292" y="644966"/>
                  <a:ext cx="2763968" cy="9233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b="0" dirty="0"/>
                    <a:t>Seawater has a known </a:t>
                  </a:r>
                  <a14:m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𝑫𝒆𝒏𝒔𝒊𝒕𝒚</m:t>
                      </m:r>
                    </m:oMath>
                  </a14:m>
                  <a:r>
                    <a:rPr lang="en-US" b="0" dirty="0"/>
                    <a:t> and</a:t>
                  </a:r>
                </a:p>
                <a:p>
                  <a:pPr algn="ctr"/>
                  <a:r>
                    <a:rPr lang="en-US" i="1" dirty="0"/>
                    <a:t>specific heat capacity 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6A0E10AA-072F-7E12-5E39-5FCAC859E8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7292" y="644966"/>
                  <a:ext cx="2763968" cy="923330"/>
                </a:xfrm>
                <a:prstGeom prst="rect">
                  <a:avLst/>
                </a:prstGeom>
                <a:blipFill>
                  <a:blip r:embed="rId3"/>
                  <a:stretch>
                    <a:fillRect t="-2703" b="-94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D658D1B-4BD1-467B-43C3-D8B02BB09364}"/>
              </a:ext>
            </a:extLst>
          </p:cNvPr>
          <p:cNvGrpSpPr/>
          <p:nvPr/>
        </p:nvGrpSpPr>
        <p:grpSpPr>
          <a:xfrm>
            <a:off x="642134" y="88232"/>
            <a:ext cx="9179942" cy="10116709"/>
            <a:chOff x="642134" y="88232"/>
            <a:chExt cx="9179942" cy="10116709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FA98AF1-6745-A1D0-813A-13A2DFC1CD74}"/>
                </a:ext>
              </a:extLst>
            </p:cNvPr>
            <p:cNvGrpSpPr/>
            <p:nvPr/>
          </p:nvGrpSpPr>
          <p:grpSpPr>
            <a:xfrm>
              <a:off x="642134" y="88232"/>
              <a:ext cx="9179942" cy="10116709"/>
              <a:chOff x="2294474" y="49043"/>
              <a:chExt cx="9179942" cy="10116709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4B61FD46-3DF9-2150-9F21-692078140865}"/>
                  </a:ext>
                </a:extLst>
              </p:cNvPr>
              <p:cNvGrpSpPr/>
              <p:nvPr/>
            </p:nvGrpSpPr>
            <p:grpSpPr>
              <a:xfrm>
                <a:off x="2294474" y="49043"/>
                <a:ext cx="9179942" cy="10116709"/>
                <a:chOff x="431028" y="317035"/>
                <a:chExt cx="9179942" cy="10116709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506EF047-1B57-87F0-B326-2F6AB01D3F35}"/>
                    </a:ext>
                  </a:extLst>
                </p:cNvPr>
                <p:cNvGrpSpPr/>
                <p:nvPr/>
              </p:nvGrpSpPr>
              <p:grpSpPr>
                <a:xfrm>
                  <a:off x="431028" y="317035"/>
                  <a:ext cx="9179942" cy="10116709"/>
                  <a:chOff x="1975369" y="320937"/>
                  <a:chExt cx="9179942" cy="10116709"/>
                </a:xfrm>
              </p:grpSpPr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DAB512C0-6843-93D1-8EE1-CF02CAF476E7}"/>
                      </a:ext>
                    </a:extLst>
                  </p:cNvPr>
                  <p:cNvGrpSpPr/>
                  <p:nvPr/>
                </p:nvGrpSpPr>
                <p:grpSpPr>
                  <a:xfrm>
                    <a:off x="1975369" y="1575338"/>
                    <a:ext cx="9179942" cy="8862308"/>
                    <a:chOff x="1975369" y="-178123"/>
                    <a:chExt cx="9179942" cy="8862308"/>
                  </a:xfrm>
                </p:grpSpPr>
                <p:cxnSp>
                  <p:nvCxnSpPr>
                    <p:cNvPr id="58" name="Straight Arrow Connector 57">
                      <a:extLst>
                        <a:ext uri="{FF2B5EF4-FFF2-40B4-BE49-F238E27FC236}">
                          <a16:creationId xmlns:a16="http://schemas.microsoft.com/office/drawing/2014/main" id="{29786F77-6173-E5CF-C69E-3FEC4BCECC9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460296" y="1027095"/>
                      <a:ext cx="182004" cy="387767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0" name="Freeform 59">
                      <a:extLst>
                        <a:ext uri="{FF2B5EF4-FFF2-40B4-BE49-F238E27FC236}">
                          <a16:creationId xmlns:a16="http://schemas.microsoft.com/office/drawing/2014/main" id="{DE6E3EDF-0436-3A4E-98FD-E5BA3A1C7948}"/>
                        </a:ext>
                      </a:extLst>
                    </p:cNvPr>
                    <p:cNvSpPr/>
                    <p:nvPr/>
                  </p:nvSpPr>
                  <p:spPr>
                    <a:xfrm rot="20728458">
                      <a:off x="3253298" y="216982"/>
                      <a:ext cx="988756" cy="477026"/>
                    </a:xfrm>
                    <a:custGeom>
                      <a:avLst/>
                      <a:gdLst>
                        <a:gd name="connsiteX0" fmla="*/ 132598 w 988756"/>
                        <a:gd name="connsiteY0" fmla="*/ 406400 h 723900"/>
                        <a:gd name="connsiteX1" fmla="*/ 43698 w 988756"/>
                        <a:gd name="connsiteY1" fmla="*/ 419100 h 723900"/>
                        <a:gd name="connsiteX2" fmla="*/ 18298 w 988756"/>
                        <a:gd name="connsiteY2" fmla="*/ 266700 h 723900"/>
                        <a:gd name="connsiteX3" fmla="*/ 30998 w 988756"/>
                        <a:gd name="connsiteY3" fmla="*/ 228600 h 723900"/>
                        <a:gd name="connsiteX4" fmla="*/ 145298 w 988756"/>
                        <a:gd name="connsiteY4" fmla="*/ 165100 h 723900"/>
                        <a:gd name="connsiteX5" fmla="*/ 157998 w 988756"/>
                        <a:gd name="connsiteY5" fmla="*/ 76200 h 723900"/>
                        <a:gd name="connsiteX6" fmla="*/ 221498 w 988756"/>
                        <a:gd name="connsiteY6" fmla="*/ 12700 h 723900"/>
                        <a:gd name="connsiteX7" fmla="*/ 259598 w 988756"/>
                        <a:gd name="connsiteY7" fmla="*/ 0 h 723900"/>
                        <a:gd name="connsiteX8" fmla="*/ 348498 w 988756"/>
                        <a:gd name="connsiteY8" fmla="*/ 25400 h 723900"/>
                        <a:gd name="connsiteX9" fmla="*/ 437398 w 988756"/>
                        <a:gd name="connsiteY9" fmla="*/ 63500 h 723900"/>
                        <a:gd name="connsiteX10" fmla="*/ 513598 w 988756"/>
                        <a:gd name="connsiteY10" fmla="*/ 38100 h 723900"/>
                        <a:gd name="connsiteX11" fmla="*/ 551698 w 988756"/>
                        <a:gd name="connsiteY11" fmla="*/ 25400 h 723900"/>
                        <a:gd name="connsiteX12" fmla="*/ 615198 w 988756"/>
                        <a:gd name="connsiteY12" fmla="*/ 12700 h 723900"/>
                        <a:gd name="connsiteX13" fmla="*/ 691398 w 988756"/>
                        <a:gd name="connsiteY13" fmla="*/ 25400 h 723900"/>
                        <a:gd name="connsiteX14" fmla="*/ 742198 w 988756"/>
                        <a:gd name="connsiteY14" fmla="*/ 88900 h 723900"/>
                        <a:gd name="connsiteX15" fmla="*/ 767598 w 988756"/>
                        <a:gd name="connsiteY15" fmla="*/ 127000 h 723900"/>
                        <a:gd name="connsiteX16" fmla="*/ 780298 w 988756"/>
                        <a:gd name="connsiteY16" fmla="*/ 254000 h 723900"/>
                        <a:gd name="connsiteX17" fmla="*/ 881898 w 988756"/>
                        <a:gd name="connsiteY17" fmla="*/ 279400 h 723900"/>
                        <a:gd name="connsiteX18" fmla="*/ 919998 w 988756"/>
                        <a:gd name="connsiteY18" fmla="*/ 292100 h 723900"/>
                        <a:gd name="connsiteX19" fmla="*/ 932698 w 988756"/>
                        <a:gd name="connsiteY19" fmla="*/ 330200 h 723900"/>
                        <a:gd name="connsiteX20" fmla="*/ 932698 w 988756"/>
                        <a:gd name="connsiteY20" fmla="*/ 482600 h 723900"/>
                        <a:gd name="connsiteX21" fmla="*/ 970798 w 988756"/>
                        <a:gd name="connsiteY21" fmla="*/ 520700 h 723900"/>
                        <a:gd name="connsiteX22" fmla="*/ 970798 w 988756"/>
                        <a:gd name="connsiteY22" fmla="*/ 647700 h 723900"/>
                        <a:gd name="connsiteX23" fmla="*/ 894598 w 988756"/>
                        <a:gd name="connsiteY23" fmla="*/ 698500 h 723900"/>
                        <a:gd name="connsiteX24" fmla="*/ 856498 w 988756"/>
                        <a:gd name="connsiteY24" fmla="*/ 723900 h 723900"/>
                        <a:gd name="connsiteX25" fmla="*/ 818398 w 988756"/>
                        <a:gd name="connsiteY25" fmla="*/ 711200 h 723900"/>
                        <a:gd name="connsiteX26" fmla="*/ 792998 w 988756"/>
                        <a:gd name="connsiteY26" fmla="*/ 673100 h 723900"/>
                        <a:gd name="connsiteX27" fmla="*/ 754898 w 988756"/>
                        <a:gd name="connsiteY27" fmla="*/ 647700 h 723900"/>
                        <a:gd name="connsiteX28" fmla="*/ 450098 w 988756"/>
                        <a:gd name="connsiteY28" fmla="*/ 647700 h 723900"/>
                        <a:gd name="connsiteX29" fmla="*/ 424698 w 988756"/>
                        <a:gd name="connsiteY29" fmla="*/ 609600 h 723900"/>
                        <a:gd name="connsiteX30" fmla="*/ 386598 w 988756"/>
                        <a:gd name="connsiteY30" fmla="*/ 596900 h 723900"/>
                        <a:gd name="connsiteX31" fmla="*/ 272298 w 988756"/>
                        <a:gd name="connsiteY31" fmla="*/ 596900 h 723900"/>
                        <a:gd name="connsiteX32" fmla="*/ 259598 w 988756"/>
                        <a:gd name="connsiteY32" fmla="*/ 558800 h 723900"/>
                        <a:gd name="connsiteX33" fmla="*/ 119898 w 988756"/>
                        <a:gd name="connsiteY33" fmla="*/ 520700 h 723900"/>
                        <a:gd name="connsiteX34" fmla="*/ 81798 w 988756"/>
                        <a:gd name="connsiteY34" fmla="*/ 431800 h 7239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</a:cxnLst>
                      <a:rect l="l" t="t" r="r" b="b"/>
                      <a:pathLst>
                        <a:path w="988756" h="723900">
                          <a:moveTo>
                            <a:pt x="132598" y="406400"/>
                          </a:moveTo>
                          <a:cubicBezTo>
                            <a:pt x="102965" y="410633"/>
                            <a:pt x="73484" y="422079"/>
                            <a:pt x="43698" y="419100"/>
                          </a:cubicBezTo>
                          <a:cubicBezTo>
                            <a:pt x="-33406" y="411390"/>
                            <a:pt x="14129" y="293802"/>
                            <a:pt x="18298" y="266700"/>
                          </a:cubicBezTo>
                          <a:cubicBezTo>
                            <a:pt x="20334" y="253469"/>
                            <a:pt x="21532" y="238066"/>
                            <a:pt x="30998" y="228600"/>
                          </a:cubicBezTo>
                          <a:cubicBezTo>
                            <a:pt x="74667" y="184931"/>
                            <a:pt x="97388" y="181070"/>
                            <a:pt x="145298" y="165100"/>
                          </a:cubicBezTo>
                          <a:cubicBezTo>
                            <a:pt x="149531" y="135467"/>
                            <a:pt x="149396" y="104872"/>
                            <a:pt x="157998" y="76200"/>
                          </a:cubicBezTo>
                          <a:cubicBezTo>
                            <a:pt x="166963" y="46318"/>
                            <a:pt x="195600" y="25649"/>
                            <a:pt x="221498" y="12700"/>
                          </a:cubicBezTo>
                          <a:cubicBezTo>
                            <a:pt x="233472" y="6713"/>
                            <a:pt x="246898" y="4233"/>
                            <a:pt x="259598" y="0"/>
                          </a:cubicBezTo>
                          <a:cubicBezTo>
                            <a:pt x="275874" y="4069"/>
                            <a:pt x="330278" y="16290"/>
                            <a:pt x="348498" y="25400"/>
                          </a:cubicBezTo>
                          <a:cubicBezTo>
                            <a:pt x="436203" y="69253"/>
                            <a:pt x="331672" y="37069"/>
                            <a:pt x="437398" y="63500"/>
                          </a:cubicBezTo>
                          <a:lnTo>
                            <a:pt x="513598" y="38100"/>
                          </a:lnTo>
                          <a:cubicBezTo>
                            <a:pt x="526298" y="33867"/>
                            <a:pt x="538571" y="28025"/>
                            <a:pt x="551698" y="25400"/>
                          </a:cubicBezTo>
                          <a:lnTo>
                            <a:pt x="615198" y="12700"/>
                          </a:lnTo>
                          <a:cubicBezTo>
                            <a:pt x="640598" y="16933"/>
                            <a:pt x="666969" y="17257"/>
                            <a:pt x="691398" y="25400"/>
                          </a:cubicBezTo>
                          <a:cubicBezTo>
                            <a:pt x="742779" y="42527"/>
                            <a:pt x="722792" y="50088"/>
                            <a:pt x="742198" y="88900"/>
                          </a:cubicBezTo>
                          <a:cubicBezTo>
                            <a:pt x="749024" y="102552"/>
                            <a:pt x="759131" y="114300"/>
                            <a:pt x="767598" y="127000"/>
                          </a:cubicBezTo>
                          <a:cubicBezTo>
                            <a:pt x="771831" y="169333"/>
                            <a:pt x="754771" y="219964"/>
                            <a:pt x="780298" y="254000"/>
                          </a:cubicBezTo>
                          <a:cubicBezTo>
                            <a:pt x="801243" y="281927"/>
                            <a:pt x="848780" y="268361"/>
                            <a:pt x="881898" y="279400"/>
                          </a:cubicBezTo>
                          <a:lnTo>
                            <a:pt x="919998" y="292100"/>
                          </a:lnTo>
                          <a:cubicBezTo>
                            <a:pt x="924231" y="304800"/>
                            <a:pt x="932698" y="316813"/>
                            <a:pt x="932698" y="330200"/>
                          </a:cubicBezTo>
                          <a:cubicBezTo>
                            <a:pt x="932698" y="372452"/>
                            <a:pt x="902924" y="437939"/>
                            <a:pt x="932698" y="482600"/>
                          </a:cubicBezTo>
                          <a:cubicBezTo>
                            <a:pt x="942661" y="497544"/>
                            <a:pt x="958098" y="508000"/>
                            <a:pt x="970798" y="520700"/>
                          </a:cubicBezTo>
                          <a:cubicBezTo>
                            <a:pt x="985214" y="563948"/>
                            <a:pt x="1002721" y="597536"/>
                            <a:pt x="970798" y="647700"/>
                          </a:cubicBezTo>
                          <a:cubicBezTo>
                            <a:pt x="954409" y="673454"/>
                            <a:pt x="919998" y="681567"/>
                            <a:pt x="894598" y="698500"/>
                          </a:cubicBezTo>
                          <a:lnTo>
                            <a:pt x="856498" y="723900"/>
                          </a:lnTo>
                          <a:cubicBezTo>
                            <a:pt x="843798" y="719667"/>
                            <a:pt x="828851" y="719563"/>
                            <a:pt x="818398" y="711200"/>
                          </a:cubicBezTo>
                          <a:cubicBezTo>
                            <a:pt x="806479" y="701665"/>
                            <a:pt x="803791" y="683893"/>
                            <a:pt x="792998" y="673100"/>
                          </a:cubicBezTo>
                          <a:cubicBezTo>
                            <a:pt x="782205" y="662307"/>
                            <a:pt x="767598" y="656167"/>
                            <a:pt x="754898" y="647700"/>
                          </a:cubicBezTo>
                          <a:cubicBezTo>
                            <a:pt x="637222" y="667313"/>
                            <a:pt x="604226" y="678526"/>
                            <a:pt x="450098" y="647700"/>
                          </a:cubicBezTo>
                          <a:cubicBezTo>
                            <a:pt x="435131" y="644707"/>
                            <a:pt x="436617" y="619135"/>
                            <a:pt x="424698" y="609600"/>
                          </a:cubicBezTo>
                          <a:cubicBezTo>
                            <a:pt x="414245" y="601237"/>
                            <a:pt x="399298" y="601133"/>
                            <a:pt x="386598" y="596900"/>
                          </a:cubicBezTo>
                          <a:cubicBezTo>
                            <a:pt x="295918" y="627127"/>
                            <a:pt x="332675" y="637152"/>
                            <a:pt x="272298" y="596900"/>
                          </a:cubicBezTo>
                          <a:cubicBezTo>
                            <a:pt x="268065" y="584200"/>
                            <a:pt x="267961" y="569253"/>
                            <a:pt x="259598" y="558800"/>
                          </a:cubicBezTo>
                          <a:cubicBezTo>
                            <a:pt x="227580" y="518778"/>
                            <a:pt x="159543" y="525656"/>
                            <a:pt x="119898" y="520700"/>
                          </a:cubicBezTo>
                          <a:cubicBezTo>
                            <a:pt x="64186" y="483559"/>
                            <a:pt x="81798" y="510564"/>
                            <a:pt x="81798" y="431800"/>
                          </a:cubicBezTo>
                        </a:path>
                      </a:pathLst>
                    </a:custGeom>
                    <a:solidFill>
                      <a:schemeClr val="bg2">
                        <a:alpha val="68679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55" name="Group 54">
                      <a:extLst>
                        <a:ext uri="{FF2B5EF4-FFF2-40B4-BE49-F238E27FC236}">
                          <a16:creationId xmlns:a16="http://schemas.microsoft.com/office/drawing/2014/main" id="{937ACD00-BA19-678C-A3F5-E02C2AD052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75369" y="-178123"/>
                      <a:ext cx="9179942" cy="8862308"/>
                      <a:chOff x="908569" y="944460"/>
                      <a:chExt cx="9179942" cy="8862308"/>
                    </a:xfrm>
                  </p:grpSpPr>
                  <p:grpSp>
                    <p:nvGrpSpPr>
                      <p:cNvPr id="20" name="Group 19">
                        <a:extLst>
                          <a:ext uri="{FF2B5EF4-FFF2-40B4-BE49-F238E27FC236}">
                            <a16:creationId xmlns:a16="http://schemas.microsoft.com/office/drawing/2014/main" id="{9615FC8A-EE23-0E52-4CA1-B25BF549840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08569" y="1730678"/>
                        <a:ext cx="9179942" cy="8076090"/>
                        <a:chOff x="-50800" y="666378"/>
                        <a:chExt cx="9179942" cy="8076090"/>
                      </a:xfrm>
                    </p:grpSpPr>
                    <p:grpSp>
                      <p:nvGrpSpPr>
                        <p:cNvPr id="6" name="Group 5">
                          <a:extLst>
                            <a:ext uri="{FF2B5EF4-FFF2-40B4-BE49-F238E27FC236}">
                              <a16:creationId xmlns:a16="http://schemas.microsoft.com/office/drawing/2014/main" id="{F638B816-AD1F-8F6F-BB05-CAF2FBCAA79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-50800" y="1310862"/>
                          <a:ext cx="7986110" cy="7431606"/>
                          <a:chOff x="2373084" y="1320800"/>
                          <a:chExt cx="7986110" cy="7431606"/>
                        </a:xfrm>
                      </p:grpSpPr>
                      <p:sp>
                        <p:nvSpPr>
                          <p:cNvPr id="4" name="Arc 3">
                            <a:extLst>
                              <a:ext uri="{FF2B5EF4-FFF2-40B4-BE49-F238E27FC236}">
                                <a16:creationId xmlns:a16="http://schemas.microsoft.com/office/drawing/2014/main" id="{9071BB5D-FCAA-14B5-87C1-0FFBB4CC181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697335" y="1629084"/>
                            <a:ext cx="7351776" cy="6778752"/>
                          </a:xfrm>
                          <a:prstGeom prst="arc">
                            <a:avLst>
                              <a:gd name="adj1" fmla="val 12428108"/>
                              <a:gd name="adj2" fmla="val 19898702"/>
                            </a:avLst>
                          </a:prstGeom>
                          <a:ln w="508000">
                            <a:solidFill>
                              <a:schemeClr val="accent1">
                                <a:alpha val="51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/>
                          </a:p>
                        </p:txBody>
                      </p:sp>
                      <p:sp>
                        <p:nvSpPr>
                          <p:cNvPr id="5" name="Arc 4">
                            <a:extLst>
                              <a:ext uri="{FF2B5EF4-FFF2-40B4-BE49-F238E27FC236}">
                                <a16:creationId xmlns:a16="http://schemas.microsoft.com/office/drawing/2014/main" id="{E78F4991-E47A-D094-B6FD-1F73FA0DC08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373084" y="1320800"/>
                            <a:ext cx="7986110" cy="7431606"/>
                          </a:xfrm>
                          <a:prstGeom prst="arc">
                            <a:avLst>
                              <a:gd name="adj1" fmla="val 12826972"/>
                              <a:gd name="adj2" fmla="val 19574346"/>
                            </a:avLst>
                          </a:prstGeom>
                          <a:ln w="127000">
                            <a:solidFill>
                              <a:schemeClr val="bg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/>
                          </a:p>
                        </p:txBody>
                      </p:sp>
                    </p:grpSp>
                    <p:grpSp>
                      <p:nvGrpSpPr>
                        <p:cNvPr id="13" name="Group 12">
                          <a:extLst>
                            <a:ext uri="{FF2B5EF4-FFF2-40B4-BE49-F238E27FC236}">
                              <a16:creationId xmlns:a16="http://schemas.microsoft.com/office/drawing/2014/main" id="{36F61A05-1F11-D34E-B0BC-DEB960E2FC2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41667" y="2188024"/>
                          <a:ext cx="2430428" cy="914332"/>
                          <a:chOff x="1078301" y="1636148"/>
                          <a:chExt cx="2430428" cy="914332"/>
                        </a:xfrm>
                      </p:grpSpPr>
                      <p:cxnSp>
                        <p:nvCxnSpPr>
                          <p:cNvPr id="9" name="Straight Arrow Connector 8">
                            <a:extLst>
                              <a:ext uri="{FF2B5EF4-FFF2-40B4-BE49-F238E27FC236}">
                                <a16:creationId xmlns:a16="http://schemas.microsoft.com/office/drawing/2014/main" id="{276BF7DC-84E4-F06D-5430-E96A0373CD80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1620410" y="1636148"/>
                            <a:ext cx="285626" cy="341333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  <a:headEnd type="triangle"/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12" name="TextBox 11">
                                <a:extLst>
                                  <a:ext uri="{FF2B5EF4-FFF2-40B4-BE49-F238E27FC236}">
                                    <a16:creationId xmlns:a16="http://schemas.microsoft.com/office/drawing/2014/main" id="{781B8FFB-3D16-C770-2C5D-4A99E37A2726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078301" y="1904149"/>
                                <a:ext cx="2430428" cy="646331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14:m>
                                  <m:oMath xmlns:m="http://schemas.openxmlformats.org/officeDocument/2006/math"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𝑫𝒆𝒑𝒕𝒉</m:t>
                                    </m:r>
                                  </m:oMath>
                                </a14:m>
                                <a:r>
                                  <a:rPr lang="en-US" b="1" i="1" dirty="0"/>
                                  <a:t> </a:t>
                                </a:r>
                              </a:p>
                              <a:p>
                                <a:pPr algn="ctr"/>
                                <a:r>
                                  <a:rPr lang="en-US" i="1" dirty="0"/>
                                  <a:t>(of photic layer)</a:t>
                                </a: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2" name="TextBox 11">
                                <a:extLst>
                                  <a:ext uri="{FF2B5EF4-FFF2-40B4-BE49-F238E27FC236}">
                                    <a16:creationId xmlns:a16="http://schemas.microsoft.com/office/drawing/2014/main" id="{781B8FFB-3D16-C770-2C5D-4A99E37A2726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078301" y="1904149"/>
                                <a:ext cx="2430428" cy="646331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4"/>
                                <a:stretch>
                                  <a:fillRect b="-13462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18" name="TextBox 17">
                              <a:extLst>
                                <a:ext uri="{FF2B5EF4-FFF2-40B4-BE49-F238E27FC236}">
                                  <a16:creationId xmlns:a16="http://schemas.microsoft.com/office/drawing/2014/main" id="{83330397-08EC-5CC4-91AA-0BBD5FB8F84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912567" y="666378"/>
                              <a:ext cx="4216575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14:m>
                                <m:oMath xmlns:m="http://schemas.openxmlformats.org/officeDocument/2006/math"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𝑨𝒓𝒆𝒂</m:t>
                                  </m:r>
                                </m:oMath>
                              </a14:m>
                              <a:r>
                                <a:rPr lang="en-US" i="1" dirty="0"/>
                                <a:t> (of ice-covered Arctic Ocean)</a:t>
                              </a: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8" name="TextBox 17">
                              <a:extLst>
                                <a:ext uri="{FF2B5EF4-FFF2-40B4-BE49-F238E27FC236}">
                                  <a16:creationId xmlns:a16="http://schemas.microsoft.com/office/drawing/2014/main" id="{83330397-08EC-5CC4-91AA-0BBD5FB8F846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4912567" y="666378"/>
                              <a:ext cx="4216575" cy="369332"/>
                            </a:xfrm>
                            <a:prstGeom prst="rect">
                              <a:avLst/>
                            </a:prstGeom>
                            <a:blipFill>
                              <a:blip r:embed="rId5"/>
                              <a:stretch>
                                <a:fillRect t="-6667" b="-26667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cxnSp>
                    <p:nvCxnSpPr>
                      <p:cNvPr id="22" name="Straight Arrow Connector 21">
                        <a:extLst>
                          <a:ext uri="{FF2B5EF4-FFF2-40B4-BE49-F238E27FC236}">
                            <a16:creationId xmlns:a16="http://schemas.microsoft.com/office/drawing/2014/main" id="{0758B099-FDB7-9526-D0E5-46FB1DCC9C5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919819" y="1783697"/>
                        <a:ext cx="625486" cy="757273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7" name="TextBox 26">
                            <a:extLst>
                              <a:ext uri="{FF2B5EF4-FFF2-40B4-BE49-F238E27FC236}">
                                <a16:creationId xmlns:a16="http://schemas.microsoft.com/office/drawing/2014/main" id="{393014AC-7756-B1AD-BD87-0910CF0C76F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8764" y="2537445"/>
                            <a:ext cx="1070749" cy="646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14:m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𝑰</m:t>
                                </m:r>
                              </m:oMath>
                            </a14:m>
                            <a:r>
                              <a:rPr lang="en-US" i="1" dirty="0"/>
                              <a:t>,</a:t>
                            </a:r>
                            <a:r>
                              <a:rPr lang="en-US" b="1" i="1" dirty="0"/>
                              <a:t> </a:t>
                            </a:r>
                            <a14:m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𝑬</m:t>
                                </m:r>
                              </m:oMath>
                            </a14:m>
                            <a:endParaRPr lang="en-US" b="1" i="1" dirty="0"/>
                          </a:p>
                          <a:p>
                            <a:endParaRPr lang="en-US" b="1" i="1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7" name="TextBox 26">
                            <a:extLst>
                              <a:ext uri="{FF2B5EF4-FFF2-40B4-BE49-F238E27FC236}">
                                <a16:creationId xmlns:a16="http://schemas.microsoft.com/office/drawing/2014/main" id="{393014AC-7756-B1AD-BD87-0910CF0C76FE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938764" y="2537445"/>
                            <a:ext cx="1070749" cy="646331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 t="-5769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0" name="TextBox 29">
                            <a:extLst>
                              <a:ext uri="{FF2B5EF4-FFF2-40B4-BE49-F238E27FC236}">
                                <a16:creationId xmlns:a16="http://schemas.microsoft.com/office/drawing/2014/main" id="{9C7B0B49-9BF5-9303-71DE-649209C9EFD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016616" y="944460"/>
                            <a:ext cx="35480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𝑰</m:t>
                                  </m:r>
                                </m:oMath>
                              </m:oMathPara>
                            </a14:m>
                            <a:endParaRPr lang="en-US" b="1" i="1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0" name="TextBox 29">
                            <a:extLst>
                              <a:ext uri="{FF2B5EF4-FFF2-40B4-BE49-F238E27FC236}">
                                <a16:creationId xmlns:a16="http://schemas.microsoft.com/office/drawing/2014/main" id="{9C7B0B49-9BF5-9303-71DE-649209C9EFD6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016616" y="944460"/>
                            <a:ext cx="354804" cy="369332"/>
                          </a:xfrm>
                          <a:prstGeom prst="rect">
                            <a:avLst/>
                          </a:prstGeom>
                          <a:blipFill>
                            <a:blip r:embed="rId7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33" name="Straight Arrow Connector 32">
                        <a:extLst>
                          <a:ext uri="{FF2B5EF4-FFF2-40B4-BE49-F238E27FC236}">
                            <a16:creationId xmlns:a16="http://schemas.microsoft.com/office/drawing/2014/main" id="{398870A2-F4B6-B6A0-29F6-689F9AEE3EF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661601" y="2635761"/>
                        <a:ext cx="100944" cy="232351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prstDash val="solid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A695F82D-FE27-415F-4ED0-8D23F8BACC3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229275" y="1868678"/>
                            <a:ext cx="534697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14:m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a14:m>
                            <a:r>
                              <a:rPr lang="en-US" b="1" i="1" baseline="-25000" dirty="0"/>
                              <a:t>ice</a:t>
                            </a: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A695F82D-FE27-415F-4ED0-8D23F8BACC31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229275" y="1868678"/>
                            <a:ext cx="534697" cy="369332"/>
                          </a:xfrm>
                          <a:prstGeom prst="rect">
                            <a:avLst/>
                          </a:prstGeom>
                          <a:blipFill>
                            <a:blip r:embed="rId8"/>
                            <a:stretch>
                              <a:fillRect b="-1666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grpSp>
                    <p:nvGrpSpPr>
                      <p:cNvPr id="40" name="Group 39">
                        <a:extLst>
                          <a:ext uri="{FF2B5EF4-FFF2-40B4-BE49-F238E27FC236}">
                            <a16:creationId xmlns:a16="http://schemas.microsoft.com/office/drawing/2014/main" id="{84E15B80-36DA-83BC-EFC9-204A7BC11CA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49748" y="1775108"/>
                        <a:ext cx="846389" cy="654045"/>
                        <a:chOff x="3321217" y="1859044"/>
                        <a:chExt cx="846389" cy="654045"/>
                      </a:xfrm>
                    </p:grpSpPr>
                    <p:cxnSp>
                      <p:nvCxnSpPr>
                        <p:cNvPr id="41" name="Straight Arrow Connector 40">
                          <a:extLst>
                            <a:ext uri="{FF2B5EF4-FFF2-40B4-BE49-F238E27FC236}">
                              <a16:creationId xmlns:a16="http://schemas.microsoft.com/office/drawing/2014/main" id="{5777022B-8C04-2499-38A1-771145277F0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3512354" y="2196559"/>
                          <a:ext cx="155876" cy="31653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42" name="TextBox 41">
                              <a:extLst>
                                <a:ext uri="{FF2B5EF4-FFF2-40B4-BE49-F238E27FC236}">
                                  <a16:creationId xmlns:a16="http://schemas.microsoft.com/office/drawing/2014/main" id="{E361564C-4177-144E-B9EA-32B99F518EE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321217" y="1859044"/>
                              <a:ext cx="846389" cy="36298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14:m>
                                <m:oMath xmlns:m="http://schemas.openxmlformats.org/officeDocument/2006/math"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𝜶</m:t>
                                  </m:r>
                                </m:oMath>
                              </a14:m>
                              <a:r>
                                <a:rPr lang="en-US" b="1" i="1" baseline="-25000" dirty="0"/>
                                <a:t>ocean</a:t>
                              </a: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42" name="TextBox 41">
                              <a:extLst>
                                <a:ext uri="{FF2B5EF4-FFF2-40B4-BE49-F238E27FC236}">
                                  <a16:creationId xmlns:a16="http://schemas.microsoft.com/office/drawing/2014/main" id="{E361564C-4177-144E-B9EA-32B99F518EE4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3321217" y="1859044"/>
                              <a:ext cx="846389" cy="362984"/>
                            </a:xfrm>
                            <a:prstGeom prst="rect">
                              <a:avLst/>
                            </a:prstGeom>
                            <a:blipFill>
                              <a:blip r:embed="rId9"/>
                              <a:stretch>
                                <a:fillRect b="-17241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cxnSp>
                    <p:nvCxnSpPr>
                      <p:cNvPr id="47" name="Straight Arrow Connector 46">
                        <a:extLst>
                          <a:ext uri="{FF2B5EF4-FFF2-40B4-BE49-F238E27FC236}">
                            <a16:creationId xmlns:a16="http://schemas.microsoft.com/office/drawing/2014/main" id="{08AA25C1-9DE4-F806-9121-7FDED5F1E84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561064" y="1648909"/>
                        <a:ext cx="347644" cy="780244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Straight Arrow Connector 50">
                        <a:extLst>
                          <a:ext uri="{FF2B5EF4-FFF2-40B4-BE49-F238E27FC236}">
                            <a16:creationId xmlns:a16="http://schemas.microsoft.com/office/drawing/2014/main" id="{92A1E4E2-FD1A-0E4D-201A-2EBD3F90906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940885" y="2491840"/>
                        <a:ext cx="0" cy="404525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prstDash val="solid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Arrow Connector 53">
                        <a:extLst>
                          <a:ext uri="{FF2B5EF4-FFF2-40B4-BE49-F238E27FC236}">
                            <a16:creationId xmlns:a16="http://schemas.microsoft.com/office/drawing/2014/main" id="{1BF761A5-CD72-93C6-C207-65113913EC5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599874" y="1833575"/>
                        <a:ext cx="142667" cy="677616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71" name="Straight Arrow Connector 70">
                    <a:extLst>
                      <a:ext uri="{FF2B5EF4-FFF2-40B4-BE49-F238E27FC236}">
                        <a16:creationId xmlns:a16="http://schemas.microsoft.com/office/drawing/2014/main" id="{1E095D09-E06A-4FCA-5E1F-C6DE9193EE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99620" y="320937"/>
                    <a:ext cx="1452994" cy="1787758"/>
                  </a:xfrm>
                  <a:prstGeom prst="straightConnector1">
                    <a:avLst/>
                  </a:prstGeom>
                  <a:ln w="381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Arrow Connector 71">
                    <a:extLst>
                      <a:ext uri="{FF2B5EF4-FFF2-40B4-BE49-F238E27FC236}">
                        <a16:creationId xmlns:a16="http://schemas.microsoft.com/office/drawing/2014/main" id="{1ED4160F-0D6D-716B-8759-819D89E592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855576" y="438603"/>
                    <a:ext cx="556360" cy="1625244"/>
                  </a:xfrm>
                  <a:prstGeom prst="straightConnector1">
                    <a:avLst/>
                  </a:prstGeom>
                  <a:ln w="381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3" name="Freeform 82">
                  <a:extLst>
                    <a:ext uri="{FF2B5EF4-FFF2-40B4-BE49-F238E27FC236}">
                      <a16:creationId xmlns:a16="http://schemas.microsoft.com/office/drawing/2014/main" id="{4389EE09-1946-2BAF-7FA2-FBA02C36A741}"/>
                    </a:ext>
                  </a:extLst>
                </p:cNvPr>
                <p:cNvSpPr/>
                <p:nvPr/>
              </p:nvSpPr>
              <p:spPr>
                <a:xfrm rot="21096786">
                  <a:off x="3466081" y="1796418"/>
                  <a:ext cx="988756" cy="477026"/>
                </a:xfrm>
                <a:custGeom>
                  <a:avLst/>
                  <a:gdLst>
                    <a:gd name="connsiteX0" fmla="*/ 132598 w 988756"/>
                    <a:gd name="connsiteY0" fmla="*/ 406400 h 723900"/>
                    <a:gd name="connsiteX1" fmla="*/ 43698 w 988756"/>
                    <a:gd name="connsiteY1" fmla="*/ 419100 h 723900"/>
                    <a:gd name="connsiteX2" fmla="*/ 18298 w 988756"/>
                    <a:gd name="connsiteY2" fmla="*/ 266700 h 723900"/>
                    <a:gd name="connsiteX3" fmla="*/ 30998 w 988756"/>
                    <a:gd name="connsiteY3" fmla="*/ 228600 h 723900"/>
                    <a:gd name="connsiteX4" fmla="*/ 145298 w 988756"/>
                    <a:gd name="connsiteY4" fmla="*/ 165100 h 723900"/>
                    <a:gd name="connsiteX5" fmla="*/ 157998 w 988756"/>
                    <a:gd name="connsiteY5" fmla="*/ 76200 h 723900"/>
                    <a:gd name="connsiteX6" fmla="*/ 221498 w 988756"/>
                    <a:gd name="connsiteY6" fmla="*/ 12700 h 723900"/>
                    <a:gd name="connsiteX7" fmla="*/ 259598 w 988756"/>
                    <a:gd name="connsiteY7" fmla="*/ 0 h 723900"/>
                    <a:gd name="connsiteX8" fmla="*/ 348498 w 988756"/>
                    <a:gd name="connsiteY8" fmla="*/ 25400 h 723900"/>
                    <a:gd name="connsiteX9" fmla="*/ 437398 w 988756"/>
                    <a:gd name="connsiteY9" fmla="*/ 63500 h 723900"/>
                    <a:gd name="connsiteX10" fmla="*/ 513598 w 988756"/>
                    <a:gd name="connsiteY10" fmla="*/ 38100 h 723900"/>
                    <a:gd name="connsiteX11" fmla="*/ 551698 w 988756"/>
                    <a:gd name="connsiteY11" fmla="*/ 25400 h 723900"/>
                    <a:gd name="connsiteX12" fmla="*/ 615198 w 988756"/>
                    <a:gd name="connsiteY12" fmla="*/ 12700 h 723900"/>
                    <a:gd name="connsiteX13" fmla="*/ 691398 w 988756"/>
                    <a:gd name="connsiteY13" fmla="*/ 25400 h 723900"/>
                    <a:gd name="connsiteX14" fmla="*/ 742198 w 988756"/>
                    <a:gd name="connsiteY14" fmla="*/ 88900 h 723900"/>
                    <a:gd name="connsiteX15" fmla="*/ 767598 w 988756"/>
                    <a:gd name="connsiteY15" fmla="*/ 127000 h 723900"/>
                    <a:gd name="connsiteX16" fmla="*/ 780298 w 988756"/>
                    <a:gd name="connsiteY16" fmla="*/ 254000 h 723900"/>
                    <a:gd name="connsiteX17" fmla="*/ 881898 w 988756"/>
                    <a:gd name="connsiteY17" fmla="*/ 279400 h 723900"/>
                    <a:gd name="connsiteX18" fmla="*/ 919998 w 988756"/>
                    <a:gd name="connsiteY18" fmla="*/ 292100 h 723900"/>
                    <a:gd name="connsiteX19" fmla="*/ 932698 w 988756"/>
                    <a:gd name="connsiteY19" fmla="*/ 330200 h 723900"/>
                    <a:gd name="connsiteX20" fmla="*/ 932698 w 988756"/>
                    <a:gd name="connsiteY20" fmla="*/ 482600 h 723900"/>
                    <a:gd name="connsiteX21" fmla="*/ 970798 w 988756"/>
                    <a:gd name="connsiteY21" fmla="*/ 520700 h 723900"/>
                    <a:gd name="connsiteX22" fmla="*/ 970798 w 988756"/>
                    <a:gd name="connsiteY22" fmla="*/ 647700 h 723900"/>
                    <a:gd name="connsiteX23" fmla="*/ 894598 w 988756"/>
                    <a:gd name="connsiteY23" fmla="*/ 698500 h 723900"/>
                    <a:gd name="connsiteX24" fmla="*/ 856498 w 988756"/>
                    <a:gd name="connsiteY24" fmla="*/ 723900 h 723900"/>
                    <a:gd name="connsiteX25" fmla="*/ 818398 w 988756"/>
                    <a:gd name="connsiteY25" fmla="*/ 711200 h 723900"/>
                    <a:gd name="connsiteX26" fmla="*/ 792998 w 988756"/>
                    <a:gd name="connsiteY26" fmla="*/ 673100 h 723900"/>
                    <a:gd name="connsiteX27" fmla="*/ 754898 w 988756"/>
                    <a:gd name="connsiteY27" fmla="*/ 647700 h 723900"/>
                    <a:gd name="connsiteX28" fmla="*/ 450098 w 988756"/>
                    <a:gd name="connsiteY28" fmla="*/ 647700 h 723900"/>
                    <a:gd name="connsiteX29" fmla="*/ 424698 w 988756"/>
                    <a:gd name="connsiteY29" fmla="*/ 609600 h 723900"/>
                    <a:gd name="connsiteX30" fmla="*/ 386598 w 988756"/>
                    <a:gd name="connsiteY30" fmla="*/ 596900 h 723900"/>
                    <a:gd name="connsiteX31" fmla="*/ 272298 w 988756"/>
                    <a:gd name="connsiteY31" fmla="*/ 596900 h 723900"/>
                    <a:gd name="connsiteX32" fmla="*/ 259598 w 988756"/>
                    <a:gd name="connsiteY32" fmla="*/ 558800 h 723900"/>
                    <a:gd name="connsiteX33" fmla="*/ 119898 w 988756"/>
                    <a:gd name="connsiteY33" fmla="*/ 520700 h 723900"/>
                    <a:gd name="connsiteX34" fmla="*/ 81798 w 988756"/>
                    <a:gd name="connsiteY34" fmla="*/ 431800 h 723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988756" h="723900">
                      <a:moveTo>
                        <a:pt x="132598" y="406400"/>
                      </a:moveTo>
                      <a:cubicBezTo>
                        <a:pt x="102965" y="410633"/>
                        <a:pt x="73484" y="422079"/>
                        <a:pt x="43698" y="419100"/>
                      </a:cubicBezTo>
                      <a:cubicBezTo>
                        <a:pt x="-33406" y="411390"/>
                        <a:pt x="14129" y="293802"/>
                        <a:pt x="18298" y="266700"/>
                      </a:cubicBezTo>
                      <a:cubicBezTo>
                        <a:pt x="20334" y="253469"/>
                        <a:pt x="21532" y="238066"/>
                        <a:pt x="30998" y="228600"/>
                      </a:cubicBezTo>
                      <a:cubicBezTo>
                        <a:pt x="74667" y="184931"/>
                        <a:pt x="97388" y="181070"/>
                        <a:pt x="145298" y="165100"/>
                      </a:cubicBezTo>
                      <a:cubicBezTo>
                        <a:pt x="149531" y="135467"/>
                        <a:pt x="149396" y="104872"/>
                        <a:pt x="157998" y="76200"/>
                      </a:cubicBezTo>
                      <a:cubicBezTo>
                        <a:pt x="166963" y="46318"/>
                        <a:pt x="195600" y="25649"/>
                        <a:pt x="221498" y="12700"/>
                      </a:cubicBezTo>
                      <a:cubicBezTo>
                        <a:pt x="233472" y="6713"/>
                        <a:pt x="246898" y="4233"/>
                        <a:pt x="259598" y="0"/>
                      </a:cubicBezTo>
                      <a:cubicBezTo>
                        <a:pt x="275874" y="4069"/>
                        <a:pt x="330278" y="16290"/>
                        <a:pt x="348498" y="25400"/>
                      </a:cubicBezTo>
                      <a:cubicBezTo>
                        <a:pt x="436203" y="69253"/>
                        <a:pt x="331672" y="37069"/>
                        <a:pt x="437398" y="63500"/>
                      </a:cubicBezTo>
                      <a:lnTo>
                        <a:pt x="513598" y="38100"/>
                      </a:lnTo>
                      <a:cubicBezTo>
                        <a:pt x="526298" y="33867"/>
                        <a:pt x="538571" y="28025"/>
                        <a:pt x="551698" y="25400"/>
                      </a:cubicBezTo>
                      <a:lnTo>
                        <a:pt x="615198" y="12700"/>
                      </a:lnTo>
                      <a:cubicBezTo>
                        <a:pt x="640598" y="16933"/>
                        <a:pt x="666969" y="17257"/>
                        <a:pt x="691398" y="25400"/>
                      </a:cubicBezTo>
                      <a:cubicBezTo>
                        <a:pt x="742779" y="42527"/>
                        <a:pt x="722792" y="50088"/>
                        <a:pt x="742198" y="88900"/>
                      </a:cubicBezTo>
                      <a:cubicBezTo>
                        <a:pt x="749024" y="102552"/>
                        <a:pt x="759131" y="114300"/>
                        <a:pt x="767598" y="127000"/>
                      </a:cubicBezTo>
                      <a:cubicBezTo>
                        <a:pt x="771831" y="169333"/>
                        <a:pt x="754771" y="219964"/>
                        <a:pt x="780298" y="254000"/>
                      </a:cubicBezTo>
                      <a:cubicBezTo>
                        <a:pt x="801243" y="281927"/>
                        <a:pt x="848780" y="268361"/>
                        <a:pt x="881898" y="279400"/>
                      </a:cubicBezTo>
                      <a:lnTo>
                        <a:pt x="919998" y="292100"/>
                      </a:lnTo>
                      <a:cubicBezTo>
                        <a:pt x="924231" y="304800"/>
                        <a:pt x="932698" y="316813"/>
                        <a:pt x="932698" y="330200"/>
                      </a:cubicBezTo>
                      <a:cubicBezTo>
                        <a:pt x="932698" y="372452"/>
                        <a:pt x="902924" y="437939"/>
                        <a:pt x="932698" y="482600"/>
                      </a:cubicBezTo>
                      <a:cubicBezTo>
                        <a:pt x="942661" y="497544"/>
                        <a:pt x="958098" y="508000"/>
                        <a:pt x="970798" y="520700"/>
                      </a:cubicBezTo>
                      <a:cubicBezTo>
                        <a:pt x="985214" y="563948"/>
                        <a:pt x="1002721" y="597536"/>
                        <a:pt x="970798" y="647700"/>
                      </a:cubicBezTo>
                      <a:cubicBezTo>
                        <a:pt x="954409" y="673454"/>
                        <a:pt x="919998" y="681567"/>
                        <a:pt x="894598" y="698500"/>
                      </a:cubicBezTo>
                      <a:lnTo>
                        <a:pt x="856498" y="723900"/>
                      </a:lnTo>
                      <a:cubicBezTo>
                        <a:pt x="843798" y="719667"/>
                        <a:pt x="828851" y="719563"/>
                        <a:pt x="818398" y="711200"/>
                      </a:cubicBezTo>
                      <a:cubicBezTo>
                        <a:pt x="806479" y="701665"/>
                        <a:pt x="803791" y="683893"/>
                        <a:pt x="792998" y="673100"/>
                      </a:cubicBezTo>
                      <a:cubicBezTo>
                        <a:pt x="782205" y="662307"/>
                        <a:pt x="767598" y="656167"/>
                        <a:pt x="754898" y="647700"/>
                      </a:cubicBezTo>
                      <a:cubicBezTo>
                        <a:pt x="637222" y="667313"/>
                        <a:pt x="604226" y="678526"/>
                        <a:pt x="450098" y="647700"/>
                      </a:cubicBezTo>
                      <a:cubicBezTo>
                        <a:pt x="435131" y="644707"/>
                        <a:pt x="436617" y="619135"/>
                        <a:pt x="424698" y="609600"/>
                      </a:cubicBezTo>
                      <a:cubicBezTo>
                        <a:pt x="414245" y="601237"/>
                        <a:pt x="399298" y="601133"/>
                        <a:pt x="386598" y="596900"/>
                      </a:cubicBezTo>
                      <a:cubicBezTo>
                        <a:pt x="295918" y="627127"/>
                        <a:pt x="332675" y="637152"/>
                        <a:pt x="272298" y="596900"/>
                      </a:cubicBezTo>
                      <a:cubicBezTo>
                        <a:pt x="268065" y="584200"/>
                        <a:pt x="267961" y="569253"/>
                        <a:pt x="259598" y="558800"/>
                      </a:cubicBezTo>
                      <a:cubicBezTo>
                        <a:pt x="227580" y="518778"/>
                        <a:pt x="159543" y="525656"/>
                        <a:pt x="119898" y="520700"/>
                      </a:cubicBezTo>
                      <a:cubicBezTo>
                        <a:pt x="64186" y="483559"/>
                        <a:pt x="81798" y="510564"/>
                        <a:pt x="81798" y="431800"/>
                      </a:cubicBezTo>
                    </a:path>
                  </a:pathLst>
                </a:custGeom>
                <a:solidFill>
                  <a:schemeClr val="bg2">
                    <a:alpha val="68679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51AD3172-6583-0E38-43B1-43D28B9ABEA6}"/>
                      </a:ext>
                    </a:extLst>
                  </p:cNvPr>
                  <p:cNvSpPr txBox="1"/>
                  <p:nvPr/>
                </p:nvSpPr>
                <p:spPr>
                  <a:xfrm>
                    <a:off x="3446491" y="2157781"/>
                    <a:ext cx="93015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𝒔𝒖𝒓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51AD3172-6583-0E38-43B1-43D28B9ABE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6491" y="2157781"/>
                    <a:ext cx="93015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71F6683-22EC-197C-D058-9ACAEDF4A540}"/>
                </a:ext>
              </a:extLst>
            </p:cNvPr>
            <p:cNvSpPr txBox="1"/>
            <p:nvPr/>
          </p:nvSpPr>
          <p:spPr>
            <a:xfrm>
              <a:off x="2022895" y="1814188"/>
              <a:ext cx="851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clouds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2276544-EA92-4169-19A0-6DFAAEAE516F}"/>
                  </a:ext>
                </a:extLst>
              </p:cNvPr>
              <p:cNvSpPr txBox="1"/>
              <p:nvPr/>
            </p:nvSpPr>
            <p:spPr>
              <a:xfrm>
                <a:off x="7282794" y="788635"/>
                <a:ext cx="2638697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 Arctic summer is about three months long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𝒎𝒐𝒏𝒕𝒉𝒔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2276544-EA92-4169-19A0-6DFAAEAE5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794" y="788635"/>
                <a:ext cx="2638697" cy="923330"/>
              </a:xfrm>
              <a:prstGeom prst="rect">
                <a:avLst/>
              </a:prstGeom>
              <a:blipFill>
                <a:blip r:embed="rId11"/>
                <a:stretch>
                  <a:fillRect t="-1333" r="-957" b="-9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449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</cp:revision>
  <dcterms:created xsi:type="dcterms:W3CDTF">2024-11-26T21:26:22Z</dcterms:created>
  <dcterms:modified xsi:type="dcterms:W3CDTF">2024-11-26T21:27:08Z</dcterms:modified>
</cp:coreProperties>
</file>