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005" r:id="rId2"/>
    <p:sldId id="259" r:id="rId3"/>
    <p:sldId id="261" r:id="rId4"/>
    <p:sldId id="260" r:id="rId5"/>
    <p:sldId id="258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627E-E5AE-B49E-D08B-C17D33DB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1E2B5-BD70-A8A0-B21C-65380BB1B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F244-E7E8-5547-28D0-7512C318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575A6-2058-12B5-98DF-AABD4A67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78A7-4440-83E5-7D8E-F5EE64A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0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C3C-7211-250F-5B48-73F3E260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75928-38D7-78C5-FA4E-3BD7D4C7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8966-172D-94EA-0D1A-9533BACA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39F9-F446-1753-4CB4-DE3E4F67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C43B-3CE2-A05B-E1A8-DE37D8D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4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430F1-549A-44EB-D314-473D928DE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5E774-E85B-7520-9AEE-7756A6E15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96F5B-12C5-561F-7307-4C2B5575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6947-3D26-963C-810C-529C23E2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11FC-BE97-7CC1-11D7-566A5CBD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0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C8C4-F83F-3B3F-1301-66005EF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B3FD-9CD6-2E0F-EB2A-6774728E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DE3B-A716-55C2-DC4B-CB42025C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BF91F-054D-AE28-B8AE-08E9CCC3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9410E-C01A-8946-059A-0AF47AF7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36EA-C5FD-76E6-0532-2B20A3B7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0672-20E6-1D21-E5AF-766302216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35E00-BCC6-70B0-A0D2-E176EEE2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9BB4-BE11-DD7A-A126-4C2CDD0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4F00-89A7-D190-689C-CAB1141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4A26-EDEE-CE77-356D-B58F1286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8CB8-1C69-1D96-3013-084CBF672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0B40C-169B-C0CE-D7A6-044A06091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A55E1-B8A2-BB6A-1358-05FE02D2C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1F8B4-DD52-D5C0-2EFC-BFCD282D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971CB-3CB3-9819-D4E9-DDA8629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E9B-543C-EF4C-F0BE-35E29A90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8ECF5-90ED-1CF3-65FC-6D7B6C24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F587-1BC4-69F7-1F98-B0855E5D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0A18-202A-B100-CF74-3DE2E63FA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09E79-9BC0-F55D-E13C-C83B5875B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EA3B7-F03D-00F7-1B6C-ED19E933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C7876-F016-4723-117F-61663226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4717-8BF3-E4D9-42BB-B7175C2B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2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CB04-26DF-C872-3C88-C2CF6432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60FE-F0BB-AA07-D7C7-0A213AA7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B2056-4158-14A9-5D82-8B66FC46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10F94-6C3B-94F1-B0C0-8638BBC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660C9-4CDA-7A20-02AE-8C5D2CCF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847DF-E0E8-E21C-2BDB-629D0E5E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A60E9-0713-39FD-99DA-7C11F59E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7861-E0B1-E065-91B1-E2D22744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AAF4-6649-7D4D-B061-11577DA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76DAA-8C0A-2780-5B20-BDAD39698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A30C-415E-B776-7E24-CA36500B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A97CB-36FF-B358-2B16-0B146379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A8FF-856E-8311-E00A-B23AE504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1652-BEF5-5443-0060-7DAFB069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C6CA8-5433-15EE-C78D-EE1E2C8C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F4443-BCFE-5B3C-7AEF-C88ABE258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3668F-CA79-6BC2-AF12-408BD335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E043E-AD85-ACA6-4BFC-DB9504A0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75AD-4101-5B61-CF42-25BF32B3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D5D2D-674A-B988-EAEA-88FFF8E0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CDA4-D7F4-76D1-60C6-79852F3F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C9FB-E8C2-DCE7-F0E8-BC9BB27C0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BD56-0A9F-C64F-B994-D6D467510673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5565-9217-346C-5BA8-7941CD241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7D3A5-3E74-6D88-F033-CDBDCC5A6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2E86-3424-3445-AC17-29E2D5E2B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2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E1B8E-558B-C304-521B-1E63D632EB8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Plans for the course from here on 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59D3A-04D1-CDC0-B5E5-639E36651E7D}"/>
              </a:ext>
            </a:extLst>
          </p:cNvPr>
          <p:cNvSpPr txBox="1"/>
          <p:nvPr/>
        </p:nvSpPr>
        <p:spPr>
          <a:xfrm>
            <a:off x="511174" y="608739"/>
            <a:ext cx="10907830" cy="584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Week 11 – Cambio 3.0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Survey of remaining feedbacks we’ll be implementing in Cambio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In-class work on Cambio (</a:t>
            </a:r>
            <a:r>
              <a:rPr lang="en-US" sz="2200" dirty="0" err="1"/>
              <a:t>ScheduledFlowsWithLTE</a:t>
            </a:r>
            <a:r>
              <a:rPr lang="en-US" sz="2200" dirty="0"/>
              <a:t>, Cambio 3.0)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Brainstorm ideas for projects and social change organizations</a:t>
            </a:r>
          </a:p>
          <a:p>
            <a:r>
              <a:rPr lang="en-US" sz="2200" dirty="0"/>
              <a:t>Week 12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Have a discussion with a guest speaker on social change movements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Hear your investigations (presentations) into the relevance of social movements of the past as a model for a climate movement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Get an introduction to climate statistics</a:t>
            </a:r>
          </a:p>
          <a:p>
            <a:r>
              <a:rPr lang="en-US" sz="2200" dirty="0"/>
              <a:t>Week 13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Climate Statistics (and Thanksgiving)</a:t>
            </a:r>
          </a:p>
          <a:p>
            <a:r>
              <a:rPr lang="en-US" sz="2200" dirty="0"/>
              <a:t>Week 14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Monday: Group work on your research projects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Wednesday and Friday: 15-minute Project Presentations, with me filling in with course review slides</a:t>
            </a:r>
          </a:p>
          <a:p>
            <a:r>
              <a:rPr lang="en-US" sz="2200" dirty="0"/>
              <a:t>Week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Course wrap-up</a:t>
            </a:r>
          </a:p>
        </p:txBody>
      </p:sp>
    </p:spTree>
    <p:extLst>
      <p:ext uri="{BB962C8B-B14F-4D97-AF65-F5344CB8AC3E}">
        <p14:creationId xmlns:p14="http://schemas.microsoft.com/office/powerpoint/2010/main" val="68172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810DFA-746A-1A48-927C-B69F8A97D4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6248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6" name="Arc 5">
            <a:extLst>
              <a:ext uri="{FF2B5EF4-FFF2-40B4-BE49-F238E27FC236}">
                <a16:creationId xmlns:a16="http://schemas.microsoft.com/office/drawing/2014/main" id="{94DD6CA6-A2FF-2840-A581-701619133F2F}"/>
              </a:ext>
            </a:extLst>
          </p:cNvPr>
          <p:cNvSpPr/>
          <p:nvPr/>
        </p:nvSpPr>
        <p:spPr>
          <a:xfrm>
            <a:off x="1032735" y="1092553"/>
            <a:ext cx="2173045" cy="3442447"/>
          </a:xfrm>
          <a:prstGeom prst="arc">
            <a:avLst>
              <a:gd name="adj1" fmla="val 5991081"/>
              <a:gd name="adj2" fmla="val 1549157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42F5F-F32E-B8DE-D311-98218F4B67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9A9BE-8CAA-76EF-1A90-D1A710F34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"/>
          <a:stretch/>
        </p:blipFill>
        <p:spPr>
          <a:xfrm>
            <a:off x="2377440" y="3162458"/>
            <a:ext cx="2354580" cy="34511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B15B3-744B-D729-C7F2-4AC7C4A381E7}"/>
              </a:ext>
            </a:extLst>
          </p:cNvPr>
          <p:cNvSpPr txBox="1"/>
          <p:nvPr/>
        </p:nvSpPr>
        <p:spPr>
          <a:xfrm>
            <a:off x="5044440" y="3121505"/>
            <a:ext cx="670179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Check out the learning goals &amp; skills listed at the bottom of the Introduction of each CGI: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EC74C1-9622-C15A-BF25-DFE0AED27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0" y="4122757"/>
            <a:ext cx="4665980" cy="1196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A0E16C-E449-31B9-6930-C15A0E0C8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440" y="5431126"/>
            <a:ext cx="5368290" cy="11824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85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94DD6CA6-A2FF-2840-A581-701619133F2F}"/>
              </a:ext>
            </a:extLst>
          </p:cNvPr>
          <p:cNvSpPr/>
          <p:nvPr/>
        </p:nvSpPr>
        <p:spPr>
          <a:xfrm>
            <a:off x="1032735" y="1496023"/>
            <a:ext cx="2127863" cy="3063040"/>
          </a:xfrm>
          <a:prstGeom prst="arc">
            <a:avLst>
              <a:gd name="adj1" fmla="val 5991081"/>
              <a:gd name="adj2" fmla="val 1549157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B27F4B-183C-4149-AB14-5DFCA91B7C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/>
          <a:stretch/>
        </p:blipFill>
        <p:spPr>
          <a:xfrm>
            <a:off x="2032000" y="3205621"/>
            <a:ext cx="3105905" cy="3356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E1514D-0BEE-20AB-A8BB-1666183B427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6D8786D-294C-C4A1-02F0-BAD20961A65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6248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1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94DD6CA6-A2FF-2840-A581-701619133F2F}"/>
              </a:ext>
            </a:extLst>
          </p:cNvPr>
          <p:cNvSpPr/>
          <p:nvPr/>
        </p:nvSpPr>
        <p:spPr>
          <a:xfrm>
            <a:off x="1032735" y="1839558"/>
            <a:ext cx="2127863" cy="2611218"/>
          </a:xfrm>
          <a:prstGeom prst="arc">
            <a:avLst>
              <a:gd name="adj1" fmla="val 5991081"/>
              <a:gd name="adj2" fmla="val 1549157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4DE97-4934-2D4B-855D-7A53A366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86"/>
          <a:stretch/>
        </p:blipFill>
        <p:spPr>
          <a:xfrm>
            <a:off x="1933181" y="3223261"/>
            <a:ext cx="4593331" cy="3306974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5EB659F-2507-F3EE-18E9-3A24030DE5E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6248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E19BCCF-481C-5433-D204-AF01EB290D6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351941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035DF-685E-F248-AB4B-10E23715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" y="3562342"/>
            <a:ext cx="5835528" cy="2485017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E42FF1D2-4B53-BF42-B350-E29E99352456}"/>
              </a:ext>
            </a:extLst>
          </p:cNvPr>
          <p:cNvSpPr/>
          <p:nvPr/>
        </p:nvSpPr>
        <p:spPr>
          <a:xfrm>
            <a:off x="1021977" y="2286430"/>
            <a:ext cx="2216075" cy="2485017"/>
          </a:xfrm>
          <a:prstGeom prst="arc">
            <a:avLst>
              <a:gd name="adj1" fmla="val 10613678"/>
              <a:gd name="adj2" fmla="val 1549157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E52AA-7862-9049-A1CA-089570411143}"/>
              </a:ext>
            </a:extLst>
          </p:cNvPr>
          <p:cNvSpPr txBox="1"/>
          <p:nvPr/>
        </p:nvSpPr>
        <p:spPr>
          <a:xfrm>
            <a:off x="6256144" y="3013501"/>
            <a:ext cx="52310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Sign up for a slot Finals Week. 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F01B5F0-B2D1-935F-8208-DDDA20C86FA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6248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C4A4FF5-DDAF-ACC9-0652-8845DE7F427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6BFE1-17F1-138D-AA1D-9C736945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62" y="3496319"/>
            <a:ext cx="4941570" cy="321134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072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E42FF1D2-4B53-BF42-B350-E29E99352456}"/>
              </a:ext>
            </a:extLst>
          </p:cNvPr>
          <p:cNvSpPr/>
          <p:nvPr/>
        </p:nvSpPr>
        <p:spPr>
          <a:xfrm>
            <a:off x="1065007" y="2549562"/>
            <a:ext cx="2216075" cy="2485017"/>
          </a:xfrm>
          <a:prstGeom prst="arc">
            <a:avLst>
              <a:gd name="adj1" fmla="val 5991081"/>
              <a:gd name="adj2" fmla="val 15491575"/>
            </a:avLst>
          </a:prstGeom>
          <a:ln w="635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29C6C-3579-3449-8F50-3D389AD3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6" y="3006607"/>
            <a:ext cx="2521792" cy="1767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B62A9-DAC3-1641-A215-FFF3A5931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652" y="3165139"/>
            <a:ext cx="2055724" cy="16094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0A1C48-A703-484E-833D-051184790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44" y="4909783"/>
            <a:ext cx="2583976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01CCB-50A9-FC4F-A12B-477959D1D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793" y="5073327"/>
            <a:ext cx="2358189" cy="1609464"/>
          </a:xfrm>
          <a:prstGeom prst="rect">
            <a:avLst/>
          </a:prstGeom>
        </p:spPr>
      </p:pic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79F5E01-39FD-89A6-ABFD-57FC66E2B4E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62483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865A3D3-C8A1-3345-5ED5-8A6D6A0C283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</p:spTree>
    <p:extLst>
      <p:ext uri="{BB962C8B-B14F-4D97-AF65-F5344CB8AC3E}">
        <p14:creationId xmlns:p14="http://schemas.microsoft.com/office/powerpoint/2010/main" val="239849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4810DFA-746A-1A48-927C-B69F8A97D462}"/>
              </a:ext>
            </a:extLst>
          </p:cNvPr>
          <p:cNvGraphicFramePr>
            <a:graphicFrameLocks noGrp="1"/>
          </p:cNvGraphicFramePr>
          <p:nvPr/>
        </p:nvGraphicFramePr>
        <p:xfrm>
          <a:off x="3595445" y="60067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19554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CB68AA0-8934-0542-BAF7-F27D1E282081}"/>
              </a:ext>
            </a:extLst>
          </p:cNvPr>
          <p:cNvGraphicFramePr>
            <a:graphicFrameLocks noGrp="1"/>
          </p:cNvGraphicFramePr>
          <p:nvPr/>
        </p:nvGraphicFramePr>
        <p:xfrm>
          <a:off x="2521025" y="231366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414A26-A2C0-F04B-A8F3-933AE7D72CDD}"/>
              </a:ext>
            </a:extLst>
          </p:cNvPr>
          <p:cNvSpPr txBox="1"/>
          <p:nvPr/>
        </p:nvSpPr>
        <p:spPr>
          <a:xfrm>
            <a:off x="6217845" y="1339264"/>
            <a:ext cx="22987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Looks like an “A”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988CF-8B7B-F14E-98C1-12CBD72295A2}"/>
              </a:ext>
            </a:extLst>
          </p:cNvPr>
          <p:cNvSpPr txBox="1"/>
          <p:nvPr/>
        </p:nvSpPr>
        <p:spPr>
          <a:xfrm>
            <a:off x="4606215" y="2977256"/>
            <a:ext cx="22987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Looks like an “B”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E1B8E-558B-C304-521B-1E63D632EB8E}"/>
              </a:ext>
            </a:extLst>
          </p:cNvPr>
          <p:cNvSpPr txBox="1"/>
          <p:nvPr/>
        </p:nvSpPr>
        <p:spPr>
          <a:xfrm>
            <a:off x="0" y="0"/>
            <a:ext cx="301752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Assigning a grade for the course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B921042-18DE-E3C2-3978-9A52FB2BD660}"/>
              </a:ext>
            </a:extLst>
          </p:cNvPr>
          <p:cNvGraphicFramePr>
            <a:graphicFrameLocks noGrp="1"/>
          </p:cNvGraphicFramePr>
          <p:nvPr/>
        </p:nvGraphicFramePr>
        <p:xfrm>
          <a:off x="1012265" y="4609169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532548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49916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0364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9386107"/>
                    </a:ext>
                  </a:extLst>
                </a:gridCol>
              </a:tblGrid>
              <a:tr h="181287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gaps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CGIs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3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4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7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5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20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E4C081C-D5FB-3A03-9CA3-7792865C8D5F}"/>
              </a:ext>
            </a:extLst>
          </p:cNvPr>
          <p:cNvSpPr txBox="1"/>
          <p:nvPr/>
        </p:nvSpPr>
        <p:spPr>
          <a:xfrm>
            <a:off x="4903395" y="5518736"/>
            <a:ext cx="22987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“C” or “D” </a:t>
            </a:r>
          </a:p>
        </p:txBody>
      </p:sp>
    </p:spTree>
    <p:extLst>
      <p:ext uri="{BB962C8B-B14F-4D97-AF65-F5344CB8AC3E}">
        <p14:creationId xmlns:p14="http://schemas.microsoft.com/office/powerpoint/2010/main" val="255150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319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</cp:revision>
  <dcterms:created xsi:type="dcterms:W3CDTF">2024-11-05T04:03:43Z</dcterms:created>
  <dcterms:modified xsi:type="dcterms:W3CDTF">2024-11-17T01:46:23Z</dcterms:modified>
</cp:coreProperties>
</file>