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037" r:id="rId2"/>
    <p:sldId id="2025" r:id="rId3"/>
    <p:sldId id="2044" r:id="rId4"/>
    <p:sldId id="2014" r:id="rId5"/>
    <p:sldId id="328" r:id="rId6"/>
    <p:sldId id="454" r:id="rId7"/>
    <p:sldId id="2045" r:id="rId8"/>
    <p:sldId id="1979" r:id="rId9"/>
    <p:sldId id="2030" r:id="rId10"/>
    <p:sldId id="2035" r:id="rId11"/>
    <p:sldId id="2042" r:id="rId12"/>
    <p:sldId id="2040" r:id="rId13"/>
    <p:sldId id="204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58"/>
  </p:normalViewPr>
  <p:slideViewPr>
    <p:cSldViewPr snapToGrid="0">
      <p:cViewPr varScale="1">
        <p:scale>
          <a:sx n="111" d="100"/>
          <a:sy n="111" d="100"/>
        </p:scale>
        <p:origin x="53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74773-AB2D-FF4D-AA62-4C13D5A20230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712BE1-E76A-B342-9142-77912CD92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39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F4DD9-13C6-E03A-CAFD-8DEFC8CE8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B308E4-FC70-8A51-3143-6970290569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ED0F6-07A4-2A01-C0CD-AB70A02D1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EA19-5188-5047-B099-038B889E10E9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46090-79A8-8243-796D-0A9C1FA4C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6BCED-CCBF-4A52-42D6-1B60F0415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7DCE-34E7-5642-B8E9-C0CC63BE9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90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A3B77-A657-6546-5A79-E7B00C59B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952B25-2221-5EFE-DD95-3BE4566DD8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3FD5B-332C-B28B-E49E-D1FC18DA6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EA19-5188-5047-B099-038B889E10E9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419DB-9B83-865A-CE09-2D93E0671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B4298-AB23-6E2B-E8E3-999B2F7AB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7DCE-34E7-5642-B8E9-C0CC63BE9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14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9C40B8-EB2D-AF8F-8603-2FD5D9719E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4BDFE7-7D7C-7313-7564-B513EB6F54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85203-5C97-E4A7-1F4C-1B8676A8C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EA19-5188-5047-B099-038B889E10E9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DBA2D-AA2F-D91E-FE86-8C3535646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21100-370C-8586-EE5D-6395DD8AA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7DCE-34E7-5642-B8E9-C0CC63BE9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626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9E79E-8744-D5BF-7FEB-DFD0B75FC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AC825-FA81-9FCA-3200-62A60E233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E87FD-A316-4A1A-1F38-B7CEF110C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EA19-5188-5047-B099-038B889E10E9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F6028-8D7A-607C-8CD5-B70B47D38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0E0BB-E3D7-BB2E-D46A-181D1F93F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7DCE-34E7-5642-B8E9-C0CC63BE9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86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0A065-8C60-F8E3-B3F8-747C41EC0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2C4A0-179D-7930-583D-8597CEF55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51135-44E5-AF34-933D-068CB9207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EA19-5188-5047-B099-038B889E10E9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26839-F206-A336-E010-8FB0E3395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6A4C4-3DE0-DA9E-07DF-BB47A6F78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7DCE-34E7-5642-B8E9-C0CC63BE9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331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6781B-C67D-2FED-4007-773585DC1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43F02-4B2C-8001-FAC7-908D7335E4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F862A4-EFA8-71FA-FA64-56F8DE37B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605A33-BA8E-2838-5F64-62EB7F5F3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EA19-5188-5047-B099-038B889E10E9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3F7255-790D-6562-1902-7AB370034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D351A9-1EE9-E412-BBBC-B480A46DF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7DCE-34E7-5642-B8E9-C0CC63BE9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049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E067E-EED1-6F31-9C45-72C169BFA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FD313-6087-CE36-824F-DAAF56F23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3660ED-A801-1654-FC81-1DFA0321F5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653228-9FDD-D1C9-8AA2-9EB3806901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DCDC25-A152-AD5B-A684-12CE2136D3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269776-485C-ADBD-D854-B4DBACB51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EA19-5188-5047-B099-038B889E10E9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7B0EB8-383C-A885-AEAC-477F38A6B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1E252B-BEB5-81AE-BC7B-0DCC6C2DF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7DCE-34E7-5642-B8E9-C0CC63BE9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15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59199-93AB-45A0-3989-F16405C3F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606A57-D3FC-4395-46BA-0C73FCFB0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EA19-5188-5047-B099-038B889E10E9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9B72FB-EE88-CA67-2E59-6CFE14496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A055D-F828-9BDD-3573-DFDEFB09C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7DCE-34E7-5642-B8E9-C0CC63BE9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62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8B2514-6B95-E06D-5C7F-AADA1E6F0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EA19-5188-5047-B099-038B889E10E9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6D8A98-DA29-1BA5-C1FD-187B4E01C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0ED1AC-9448-9997-1BAA-AEDCB7EAF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7DCE-34E7-5642-B8E9-C0CC63BE9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23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F2215-3E88-2751-6824-905E03838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1FAD0-A660-7156-968A-A32CA926D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428000-675A-FD01-F8AB-49B1D31E64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643DD4-BD57-0D82-596A-7645406B3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EA19-5188-5047-B099-038B889E10E9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B91614-E40D-5860-FBC1-434A8F045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223C5-0BB7-E51D-51DC-3B2D54C51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7DCE-34E7-5642-B8E9-C0CC63BE9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11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61D93-B246-328D-DE54-53B20F626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B9FF14-E039-7EA8-21E8-562B138DF8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AD2BF3-C512-9D9E-440E-267C4A619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958A6-0EA5-1226-8412-DD912534C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EA19-5188-5047-B099-038B889E10E9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BE5580-9DE1-18E6-4FE7-79723E8BA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005DB-2EB5-7AA4-C79D-284C8E849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7DCE-34E7-5642-B8E9-C0CC63BE9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1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A44A09-A727-A207-595A-DE1EC93E6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6A88B-8718-228C-941D-71C47F0A3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51F8F-DD13-4745-4CD1-9776C75BA6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3EA19-5188-5047-B099-038B889E10E9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1641E-2950-86A0-933E-94EA3F5E0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BAB7C-F09E-B565-444F-5E5193866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47DCE-34E7-5642-B8E9-C0CC63BE9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22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kDzSZfWFAQ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DE03E8A-F0B7-F54B-8644-79BBE1B22C1B}"/>
              </a:ext>
            </a:extLst>
          </p:cNvPr>
          <p:cNvSpPr txBox="1"/>
          <p:nvPr/>
        </p:nvSpPr>
        <p:spPr>
          <a:xfrm>
            <a:off x="1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 strategy of “Earth System Stewardship” can be formulated in Hothouse/Icehouse terms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5489B3-CC9D-064F-B447-E8BEAE51BABC}"/>
              </a:ext>
            </a:extLst>
          </p:cNvPr>
          <p:cNvSpPr txBox="1"/>
          <p:nvPr/>
        </p:nvSpPr>
        <p:spPr>
          <a:xfrm>
            <a:off x="7607866" y="743588"/>
            <a:ext cx="4445544" cy="526297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The warmer it gets, the more likely it is that we slip from “Icehouse Earth” into “Hothouse Earth”.</a:t>
            </a:r>
          </a:p>
          <a:p>
            <a:endParaRPr lang="en-US" sz="2400" dirty="0"/>
          </a:p>
          <a:p>
            <a:r>
              <a:rPr lang="en-US" sz="2400" dirty="0"/>
              <a:t>One line of thinking about Earth System stewardship would be to bring us to a “Stabilized Earth” intermediate between them.</a:t>
            </a:r>
          </a:p>
          <a:p>
            <a:endParaRPr lang="en-US" sz="2400" dirty="0"/>
          </a:p>
          <a:p>
            <a:r>
              <a:rPr lang="en-US" sz="2400" dirty="0"/>
              <a:t>To explore this, we need more flexible ways of specifying anthropogenic emissions (</a:t>
            </a:r>
            <a:r>
              <a:rPr lang="en-US" sz="2400" dirty="0" err="1"/>
              <a:t>ScheduleFlowsLTE</a:t>
            </a:r>
            <a:r>
              <a:rPr lang="en-US" sz="2400" dirty="0"/>
              <a:t>).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5EB0696-BB73-BB3F-EC16-4848B3CBA571}"/>
              </a:ext>
            </a:extLst>
          </p:cNvPr>
          <p:cNvGrpSpPr/>
          <p:nvPr/>
        </p:nvGrpSpPr>
        <p:grpSpPr>
          <a:xfrm>
            <a:off x="138590" y="1044531"/>
            <a:ext cx="7268901" cy="4638353"/>
            <a:chOff x="138590" y="824611"/>
            <a:chExt cx="7268901" cy="463835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282B778-3DDF-7549-A20B-A468B71CF98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8590" y="824611"/>
              <a:ext cx="7268901" cy="4638353"/>
              <a:chOff x="0" y="1269779"/>
              <a:chExt cx="8705861" cy="555529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1B4012CA-C478-BD4E-AC9E-29289F235445}"/>
                  </a:ext>
                </a:extLst>
              </p:cNvPr>
              <p:cNvGrpSpPr/>
              <p:nvPr/>
            </p:nvGrpSpPr>
            <p:grpSpPr>
              <a:xfrm>
                <a:off x="0" y="1269779"/>
                <a:ext cx="8705861" cy="5555291"/>
                <a:chOff x="1392072" y="1261300"/>
                <a:chExt cx="8705861" cy="5555291"/>
              </a:xfrm>
            </p:grpSpPr>
            <p:pic>
              <p:nvPicPr>
                <p:cNvPr id="3074" name="Picture 2" descr="https://www.pnas.org/content/pnas/115/33/8252/F2.large.jpg?width=800&amp;height=600&amp;carousel=1">
                  <a:extLst>
                    <a:ext uri="{FF2B5EF4-FFF2-40B4-BE49-F238E27FC236}">
                      <a16:creationId xmlns:a16="http://schemas.microsoft.com/office/drawing/2014/main" id="{36BF57C5-3654-4C46-81A2-6A7397C9965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92072" y="1261300"/>
                  <a:ext cx="8705861" cy="555529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8B2FDAAA-4E16-AC4E-A94A-770FB6CCDD23}"/>
                    </a:ext>
                  </a:extLst>
                </p:cNvPr>
                <p:cNvGrpSpPr/>
                <p:nvPr/>
              </p:nvGrpSpPr>
              <p:grpSpPr>
                <a:xfrm>
                  <a:off x="4308724" y="1666593"/>
                  <a:ext cx="4522099" cy="664495"/>
                  <a:chOff x="4308724" y="1666593"/>
                  <a:chExt cx="4522099" cy="664495"/>
                </a:xfrm>
              </p:grpSpPr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4A33D9AB-53D1-C142-B677-E358B26A0424}"/>
                      </a:ext>
                    </a:extLst>
                  </p:cNvPr>
                  <p:cNvSpPr txBox="1"/>
                  <p:nvPr/>
                </p:nvSpPr>
                <p:spPr>
                  <a:xfrm>
                    <a:off x="5970635" y="1666593"/>
                    <a:ext cx="2860188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/>
                      <a:t>*</a:t>
                    </a:r>
                  </a:p>
                </p:txBody>
              </p:sp>
              <p:sp>
                <p:nvSpPr>
                  <p:cNvPr id="8" name="Up-Down Arrow 7">
                    <a:extLst>
                      <a:ext uri="{FF2B5EF4-FFF2-40B4-BE49-F238E27FC236}">
                        <a16:creationId xmlns:a16="http://schemas.microsoft.com/office/drawing/2014/main" id="{83A0B123-C1B9-9C49-9867-EFA45C6817F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804955" y="1678497"/>
                    <a:ext cx="153431" cy="1145894"/>
                  </a:xfrm>
                  <a:prstGeom prst="upDownArrow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" name="Up-Down Arrow 9">
                    <a:extLst>
                      <a:ext uri="{FF2B5EF4-FFF2-40B4-BE49-F238E27FC236}">
                        <a16:creationId xmlns:a16="http://schemas.microsoft.com/office/drawing/2014/main" id="{30F7732D-FE17-2A4D-BB81-98BAF83AC66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788280" y="2024930"/>
                    <a:ext cx="153431" cy="450075"/>
                  </a:xfrm>
                  <a:prstGeom prst="upDownArrow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" name="Up-Down Arrow 10">
                    <a:extLst>
                      <a:ext uri="{FF2B5EF4-FFF2-40B4-BE49-F238E27FC236}">
                        <a16:creationId xmlns:a16="http://schemas.microsoft.com/office/drawing/2014/main" id="{97694507-9010-8C46-A425-64D53A9E4F7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734984" y="1785597"/>
                    <a:ext cx="153432" cy="937550"/>
                  </a:xfrm>
                  <a:prstGeom prst="upDownArrow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B4222F1-4B01-B747-9851-5DC3BBE0CF93}"/>
                  </a:ext>
                </a:extLst>
              </p:cNvPr>
              <p:cNvSpPr/>
              <p:nvPr/>
            </p:nvSpPr>
            <p:spPr>
              <a:xfrm>
                <a:off x="550899" y="4937471"/>
                <a:ext cx="2030256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000" dirty="0"/>
                  <a:t>Steffen et al, PNAS 2018: https://</a:t>
                </a:r>
                <a:r>
                  <a:rPr lang="en-US" sz="1000" dirty="0" err="1"/>
                  <a:t>www.pnas.org</a:t>
                </a:r>
                <a:r>
                  <a:rPr lang="en-US" sz="1000" dirty="0"/>
                  <a:t>/content/115/33/8252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E7CC2B4-0A75-0F23-99BD-F37930EB7DE3}"/>
                </a:ext>
              </a:extLst>
            </p:cNvPr>
            <p:cNvSpPr txBox="1"/>
            <p:nvPr/>
          </p:nvSpPr>
          <p:spPr>
            <a:xfrm>
              <a:off x="2362678" y="1714146"/>
              <a:ext cx="11679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‘Icehouse Earth’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3953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D0F0FCA-53B5-6F40-B6DC-7700AD131260}"/>
              </a:ext>
            </a:extLst>
          </p:cNvPr>
          <p:cNvSpPr txBox="1"/>
          <p:nvPr/>
        </p:nvSpPr>
        <p:spPr>
          <a:xfrm>
            <a:off x="0" y="2574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Feedbacks we’ve touched on so far: Ice-albedo (Implemented in </a:t>
            </a:r>
            <a:r>
              <a:rPr lang="en-US" sz="2400" b="1" dirty="0" err="1"/>
              <a:t>IceFreeArctic</a:t>
            </a:r>
            <a:r>
              <a:rPr lang="en-US" sz="2400" b="1" dirty="0"/>
              <a:t>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36F9865-0131-BBC0-B728-59D3BCAA485B}"/>
              </a:ext>
            </a:extLst>
          </p:cNvPr>
          <p:cNvGrpSpPr/>
          <p:nvPr/>
        </p:nvGrpSpPr>
        <p:grpSpPr>
          <a:xfrm>
            <a:off x="1870068" y="464239"/>
            <a:ext cx="7982592" cy="6284664"/>
            <a:chOff x="1870068" y="464239"/>
            <a:chExt cx="7982592" cy="628466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294E748-9007-0364-F053-BB9B731B7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0068" y="464239"/>
              <a:ext cx="7982592" cy="6284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F0D09B2-AF2E-DA1A-2492-26DD4066AF71}"/>
                </a:ext>
              </a:extLst>
            </p:cNvPr>
            <p:cNvSpPr/>
            <p:nvPr/>
          </p:nvSpPr>
          <p:spPr>
            <a:xfrm>
              <a:off x="6560820" y="3714750"/>
              <a:ext cx="1268730" cy="560070"/>
            </a:xfrm>
            <a:prstGeom prst="rect">
              <a:avLst/>
            </a:prstGeom>
            <a:solidFill>
              <a:srgbClr val="C00000">
                <a:alpha val="36229"/>
              </a:srgbClr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D66A564-DF11-6B54-1E4C-2E5265F2630F}"/>
                </a:ext>
              </a:extLst>
            </p:cNvPr>
            <p:cNvSpPr/>
            <p:nvPr/>
          </p:nvSpPr>
          <p:spPr>
            <a:xfrm>
              <a:off x="3905250" y="3714750"/>
              <a:ext cx="1604010" cy="674370"/>
            </a:xfrm>
            <a:prstGeom prst="rect">
              <a:avLst/>
            </a:prstGeom>
            <a:solidFill>
              <a:srgbClr val="C00000">
                <a:alpha val="36229"/>
              </a:srgbClr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3081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D0F0FCA-53B5-6F40-B6DC-7700AD131260}"/>
              </a:ext>
            </a:extLst>
          </p:cNvPr>
          <p:cNvSpPr txBox="1"/>
          <p:nvPr/>
        </p:nvSpPr>
        <p:spPr>
          <a:xfrm>
            <a:off x="0" y="2574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But we still need to incorporate this into our carbon mass balance (Cambio 3.0)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F2AB69-AACB-B2F5-9156-C6A6891D8DD8}"/>
              </a:ext>
            </a:extLst>
          </p:cNvPr>
          <p:cNvGrpSpPr/>
          <p:nvPr/>
        </p:nvGrpSpPr>
        <p:grpSpPr>
          <a:xfrm>
            <a:off x="1870068" y="464239"/>
            <a:ext cx="7982592" cy="6284664"/>
            <a:chOff x="1870068" y="464239"/>
            <a:chExt cx="7982592" cy="628466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36F9865-0131-BBC0-B728-59D3BCAA485B}"/>
                </a:ext>
              </a:extLst>
            </p:cNvPr>
            <p:cNvGrpSpPr/>
            <p:nvPr/>
          </p:nvGrpSpPr>
          <p:grpSpPr>
            <a:xfrm>
              <a:off x="1870068" y="464239"/>
              <a:ext cx="7982592" cy="6284664"/>
              <a:chOff x="1870068" y="464239"/>
              <a:chExt cx="7982592" cy="6284664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6294E748-9007-0364-F053-BB9B731B7E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0068" y="464239"/>
                <a:ext cx="7982592" cy="6284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F0D09B2-AF2E-DA1A-2492-26DD4066AF71}"/>
                  </a:ext>
                </a:extLst>
              </p:cNvPr>
              <p:cNvSpPr/>
              <p:nvPr/>
            </p:nvSpPr>
            <p:spPr>
              <a:xfrm>
                <a:off x="6560820" y="3714750"/>
                <a:ext cx="1268730" cy="560070"/>
              </a:xfrm>
              <a:prstGeom prst="rect">
                <a:avLst/>
              </a:prstGeom>
              <a:solidFill>
                <a:srgbClr val="C00000">
                  <a:alpha val="36229"/>
                </a:srgbClr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D66A564-DF11-6B54-1E4C-2E5265F2630F}"/>
                  </a:ext>
                </a:extLst>
              </p:cNvPr>
              <p:cNvSpPr/>
              <p:nvPr/>
            </p:nvSpPr>
            <p:spPr>
              <a:xfrm>
                <a:off x="3905250" y="3714750"/>
                <a:ext cx="1604010" cy="674370"/>
              </a:xfrm>
              <a:prstGeom prst="rect">
                <a:avLst/>
              </a:prstGeom>
              <a:solidFill>
                <a:srgbClr val="C00000">
                  <a:alpha val="36229"/>
                </a:srgbClr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Arc 5">
              <a:extLst>
                <a:ext uri="{FF2B5EF4-FFF2-40B4-BE49-F238E27FC236}">
                  <a16:creationId xmlns:a16="http://schemas.microsoft.com/office/drawing/2014/main" id="{938DA6CD-ED86-F377-FA5F-55A8232B329E}"/>
                </a:ext>
              </a:extLst>
            </p:cNvPr>
            <p:cNvSpPr/>
            <p:nvPr/>
          </p:nvSpPr>
          <p:spPr>
            <a:xfrm>
              <a:off x="4917758" y="2583180"/>
              <a:ext cx="2328862" cy="1954530"/>
            </a:xfrm>
            <a:prstGeom prst="arc">
              <a:avLst>
                <a:gd name="adj1" fmla="val 17613940"/>
                <a:gd name="adj2" fmla="val 0"/>
              </a:avLst>
            </a:prstGeom>
            <a:ln w="1905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Arc 6">
              <a:extLst>
                <a:ext uri="{FF2B5EF4-FFF2-40B4-BE49-F238E27FC236}">
                  <a16:creationId xmlns:a16="http://schemas.microsoft.com/office/drawing/2014/main" id="{4042DBB0-AA7D-2AF1-427F-2BD564064745}"/>
                </a:ext>
              </a:extLst>
            </p:cNvPr>
            <p:cNvSpPr/>
            <p:nvPr/>
          </p:nvSpPr>
          <p:spPr>
            <a:xfrm rot="6582394">
              <a:off x="4758992" y="2676881"/>
              <a:ext cx="2466238" cy="2594917"/>
            </a:xfrm>
            <a:prstGeom prst="arc">
              <a:avLst>
                <a:gd name="adj1" fmla="val 16853553"/>
                <a:gd name="adj2" fmla="val 2519995"/>
              </a:avLst>
            </a:prstGeom>
            <a:ln w="1905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c 7">
              <a:extLst>
                <a:ext uri="{FF2B5EF4-FFF2-40B4-BE49-F238E27FC236}">
                  <a16:creationId xmlns:a16="http://schemas.microsoft.com/office/drawing/2014/main" id="{B951CA5B-228E-FB18-9F5C-E57D689F8B78}"/>
                </a:ext>
              </a:extLst>
            </p:cNvPr>
            <p:cNvSpPr/>
            <p:nvPr/>
          </p:nvSpPr>
          <p:spPr>
            <a:xfrm rot="5400000" flipH="1" flipV="1">
              <a:off x="4322767" y="3007833"/>
              <a:ext cx="2738425" cy="1973902"/>
            </a:xfrm>
            <a:prstGeom prst="arc">
              <a:avLst>
                <a:gd name="adj1" fmla="val 17980251"/>
                <a:gd name="adj2" fmla="val 0"/>
              </a:avLst>
            </a:prstGeom>
            <a:ln w="1905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76708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D0F0FCA-53B5-6F40-B6DC-7700AD131260}"/>
              </a:ext>
            </a:extLst>
          </p:cNvPr>
          <p:cNvSpPr txBox="1"/>
          <p:nvPr/>
        </p:nvSpPr>
        <p:spPr>
          <a:xfrm>
            <a:off x="0" y="2574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But we still need to incorporate this into our carbon mass balance (Cambio 3.0)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F2AB69-AACB-B2F5-9156-C6A6891D8DD8}"/>
              </a:ext>
            </a:extLst>
          </p:cNvPr>
          <p:cNvGrpSpPr/>
          <p:nvPr/>
        </p:nvGrpSpPr>
        <p:grpSpPr>
          <a:xfrm>
            <a:off x="1870068" y="464239"/>
            <a:ext cx="7982592" cy="6284664"/>
            <a:chOff x="1870068" y="464239"/>
            <a:chExt cx="7982592" cy="628466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36F9865-0131-BBC0-B728-59D3BCAA485B}"/>
                </a:ext>
              </a:extLst>
            </p:cNvPr>
            <p:cNvGrpSpPr/>
            <p:nvPr/>
          </p:nvGrpSpPr>
          <p:grpSpPr>
            <a:xfrm>
              <a:off x="1870068" y="464239"/>
              <a:ext cx="7982592" cy="6284664"/>
              <a:chOff x="1870068" y="464239"/>
              <a:chExt cx="7982592" cy="6284664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6294E748-9007-0364-F053-BB9B731B7E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0068" y="464239"/>
                <a:ext cx="7982592" cy="6284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F0D09B2-AF2E-DA1A-2492-26DD4066AF71}"/>
                  </a:ext>
                </a:extLst>
              </p:cNvPr>
              <p:cNvSpPr/>
              <p:nvPr/>
            </p:nvSpPr>
            <p:spPr>
              <a:xfrm>
                <a:off x="6560820" y="3714750"/>
                <a:ext cx="1268730" cy="560070"/>
              </a:xfrm>
              <a:prstGeom prst="rect">
                <a:avLst/>
              </a:prstGeom>
              <a:solidFill>
                <a:srgbClr val="C00000">
                  <a:alpha val="36229"/>
                </a:srgbClr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D66A564-DF11-6B54-1E4C-2E5265F2630F}"/>
                  </a:ext>
                </a:extLst>
              </p:cNvPr>
              <p:cNvSpPr/>
              <p:nvPr/>
            </p:nvSpPr>
            <p:spPr>
              <a:xfrm>
                <a:off x="3905250" y="3714750"/>
                <a:ext cx="1604010" cy="674370"/>
              </a:xfrm>
              <a:prstGeom prst="rect">
                <a:avLst/>
              </a:prstGeom>
              <a:solidFill>
                <a:srgbClr val="C00000">
                  <a:alpha val="36229"/>
                </a:srgbClr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Arc 5">
              <a:extLst>
                <a:ext uri="{FF2B5EF4-FFF2-40B4-BE49-F238E27FC236}">
                  <a16:creationId xmlns:a16="http://schemas.microsoft.com/office/drawing/2014/main" id="{938DA6CD-ED86-F377-FA5F-55A8232B329E}"/>
                </a:ext>
              </a:extLst>
            </p:cNvPr>
            <p:cNvSpPr/>
            <p:nvPr/>
          </p:nvSpPr>
          <p:spPr>
            <a:xfrm>
              <a:off x="4917758" y="2583180"/>
              <a:ext cx="2328862" cy="1954530"/>
            </a:xfrm>
            <a:prstGeom prst="arc">
              <a:avLst>
                <a:gd name="adj1" fmla="val 17613940"/>
                <a:gd name="adj2" fmla="val 0"/>
              </a:avLst>
            </a:prstGeom>
            <a:ln w="1905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Arc 6">
              <a:extLst>
                <a:ext uri="{FF2B5EF4-FFF2-40B4-BE49-F238E27FC236}">
                  <a16:creationId xmlns:a16="http://schemas.microsoft.com/office/drawing/2014/main" id="{4042DBB0-AA7D-2AF1-427F-2BD564064745}"/>
                </a:ext>
              </a:extLst>
            </p:cNvPr>
            <p:cNvSpPr/>
            <p:nvPr/>
          </p:nvSpPr>
          <p:spPr>
            <a:xfrm rot="6582394">
              <a:off x="4758992" y="2676881"/>
              <a:ext cx="2466238" cy="2594917"/>
            </a:xfrm>
            <a:prstGeom prst="arc">
              <a:avLst>
                <a:gd name="adj1" fmla="val 16853553"/>
                <a:gd name="adj2" fmla="val 2519995"/>
              </a:avLst>
            </a:prstGeom>
            <a:ln w="1905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c 7">
              <a:extLst>
                <a:ext uri="{FF2B5EF4-FFF2-40B4-BE49-F238E27FC236}">
                  <a16:creationId xmlns:a16="http://schemas.microsoft.com/office/drawing/2014/main" id="{B951CA5B-228E-FB18-9F5C-E57D689F8B78}"/>
                </a:ext>
              </a:extLst>
            </p:cNvPr>
            <p:cNvSpPr/>
            <p:nvPr/>
          </p:nvSpPr>
          <p:spPr>
            <a:xfrm rot="5400000" flipH="1" flipV="1">
              <a:off x="4322767" y="3007833"/>
              <a:ext cx="2738425" cy="1973902"/>
            </a:xfrm>
            <a:prstGeom prst="arc">
              <a:avLst>
                <a:gd name="adj1" fmla="val 17980251"/>
                <a:gd name="adj2" fmla="val 0"/>
              </a:avLst>
            </a:prstGeom>
            <a:ln w="1905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0DA465EF-DBFB-9B05-57E8-8A0CE0074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73" y="5363336"/>
            <a:ext cx="11490054" cy="113223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94799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E935E6CD-1823-2F4C-BEBA-D6839E801526}"/>
              </a:ext>
            </a:extLst>
          </p:cNvPr>
          <p:cNvSpPr txBox="1"/>
          <p:nvPr/>
        </p:nvSpPr>
        <p:spPr>
          <a:xfrm>
            <a:off x="1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OK, let’s get started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9F6B8E-D4BC-788C-E059-396784809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08" y="614103"/>
            <a:ext cx="9067350" cy="405049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35EAB51-BC34-6090-9095-1BD0EDFE6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0808" y="2809363"/>
            <a:ext cx="7772400" cy="344900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03597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E935E6CD-1823-2F4C-BEBA-D6839E801526}"/>
              </a:ext>
            </a:extLst>
          </p:cNvPr>
          <p:cNvSpPr txBox="1"/>
          <p:nvPr/>
        </p:nvSpPr>
        <p:spPr>
          <a:xfrm>
            <a:off x="1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ScheduledFlowsLTE</a:t>
            </a:r>
            <a:r>
              <a:rPr lang="en-US" sz="2400" b="1" dirty="0"/>
              <a:t> allows for partial decarbonization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9380FE-715E-3881-97A8-D391C74C2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618" y="1660074"/>
            <a:ext cx="6642763" cy="499393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95CC37-0B60-E07F-1072-975CC7995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94" y="968031"/>
            <a:ext cx="10833226" cy="51053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21220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DE03E8A-F0B7-F54B-8644-79BBE1B22C1B}"/>
              </a:ext>
            </a:extLst>
          </p:cNvPr>
          <p:cNvSpPr txBox="1"/>
          <p:nvPr/>
        </p:nvSpPr>
        <p:spPr>
          <a:xfrm>
            <a:off x="1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 strategy of “Earth System Stewardship” can be formulated in Hothouse/Icehouse terms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5489B3-CC9D-064F-B447-E8BEAE51BABC}"/>
              </a:ext>
            </a:extLst>
          </p:cNvPr>
          <p:cNvSpPr txBox="1"/>
          <p:nvPr/>
        </p:nvSpPr>
        <p:spPr>
          <a:xfrm>
            <a:off x="7607866" y="743588"/>
            <a:ext cx="4445544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We also need to understand better what Hothouse Earth is, and the mechanisms by which Earth switches back and forth between it and Icehouse Earth.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5EB0696-BB73-BB3F-EC16-4848B3CBA571}"/>
              </a:ext>
            </a:extLst>
          </p:cNvPr>
          <p:cNvGrpSpPr/>
          <p:nvPr/>
        </p:nvGrpSpPr>
        <p:grpSpPr>
          <a:xfrm>
            <a:off x="138590" y="1044531"/>
            <a:ext cx="7268901" cy="4638353"/>
            <a:chOff x="138590" y="824611"/>
            <a:chExt cx="7268901" cy="463835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282B778-3DDF-7549-A20B-A468B71CF98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8590" y="824611"/>
              <a:ext cx="7268901" cy="4638353"/>
              <a:chOff x="0" y="1269779"/>
              <a:chExt cx="8705861" cy="555529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1B4012CA-C478-BD4E-AC9E-29289F235445}"/>
                  </a:ext>
                </a:extLst>
              </p:cNvPr>
              <p:cNvGrpSpPr/>
              <p:nvPr/>
            </p:nvGrpSpPr>
            <p:grpSpPr>
              <a:xfrm>
                <a:off x="0" y="1269779"/>
                <a:ext cx="8705861" cy="5555291"/>
                <a:chOff x="1392072" y="1261300"/>
                <a:chExt cx="8705861" cy="5555291"/>
              </a:xfrm>
            </p:grpSpPr>
            <p:pic>
              <p:nvPicPr>
                <p:cNvPr id="3074" name="Picture 2" descr="https://www.pnas.org/content/pnas/115/33/8252/F2.large.jpg?width=800&amp;height=600&amp;carousel=1">
                  <a:extLst>
                    <a:ext uri="{FF2B5EF4-FFF2-40B4-BE49-F238E27FC236}">
                      <a16:creationId xmlns:a16="http://schemas.microsoft.com/office/drawing/2014/main" id="{36BF57C5-3654-4C46-81A2-6A7397C9965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92072" y="1261300"/>
                  <a:ext cx="8705861" cy="555529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8B2FDAAA-4E16-AC4E-A94A-770FB6CCDD23}"/>
                    </a:ext>
                  </a:extLst>
                </p:cNvPr>
                <p:cNvGrpSpPr/>
                <p:nvPr/>
              </p:nvGrpSpPr>
              <p:grpSpPr>
                <a:xfrm>
                  <a:off x="4308724" y="1666593"/>
                  <a:ext cx="4522099" cy="664495"/>
                  <a:chOff x="4308724" y="1666593"/>
                  <a:chExt cx="4522099" cy="664495"/>
                </a:xfrm>
              </p:grpSpPr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4A33D9AB-53D1-C142-B677-E358B26A0424}"/>
                      </a:ext>
                    </a:extLst>
                  </p:cNvPr>
                  <p:cNvSpPr txBox="1"/>
                  <p:nvPr/>
                </p:nvSpPr>
                <p:spPr>
                  <a:xfrm>
                    <a:off x="5970635" y="1666593"/>
                    <a:ext cx="2860188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/>
                      <a:t>*</a:t>
                    </a:r>
                  </a:p>
                </p:txBody>
              </p:sp>
              <p:sp>
                <p:nvSpPr>
                  <p:cNvPr id="8" name="Up-Down Arrow 7">
                    <a:extLst>
                      <a:ext uri="{FF2B5EF4-FFF2-40B4-BE49-F238E27FC236}">
                        <a16:creationId xmlns:a16="http://schemas.microsoft.com/office/drawing/2014/main" id="{83A0B123-C1B9-9C49-9867-EFA45C6817F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804955" y="1678497"/>
                    <a:ext cx="153431" cy="1145894"/>
                  </a:xfrm>
                  <a:prstGeom prst="upDownArrow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" name="Up-Down Arrow 9">
                    <a:extLst>
                      <a:ext uri="{FF2B5EF4-FFF2-40B4-BE49-F238E27FC236}">
                        <a16:creationId xmlns:a16="http://schemas.microsoft.com/office/drawing/2014/main" id="{30F7732D-FE17-2A4D-BB81-98BAF83AC66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788280" y="2024930"/>
                    <a:ext cx="153431" cy="450075"/>
                  </a:xfrm>
                  <a:prstGeom prst="upDownArrow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" name="Up-Down Arrow 10">
                    <a:extLst>
                      <a:ext uri="{FF2B5EF4-FFF2-40B4-BE49-F238E27FC236}">
                        <a16:creationId xmlns:a16="http://schemas.microsoft.com/office/drawing/2014/main" id="{97694507-9010-8C46-A425-64D53A9E4F7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734984" y="1785597"/>
                    <a:ext cx="153432" cy="937550"/>
                  </a:xfrm>
                  <a:prstGeom prst="upDownArrow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B4222F1-4B01-B747-9851-5DC3BBE0CF93}"/>
                  </a:ext>
                </a:extLst>
              </p:cNvPr>
              <p:cNvSpPr/>
              <p:nvPr/>
            </p:nvSpPr>
            <p:spPr>
              <a:xfrm>
                <a:off x="550899" y="4937471"/>
                <a:ext cx="2030256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000" dirty="0"/>
                  <a:t>Steffen et al, PNAS 2018: https://</a:t>
                </a:r>
                <a:r>
                  <a:rPr lang="en-US" sz="1000" dirty="0" err="1"/>
                  <a:t>www.pnas.org</a:t>
                </a:r>
                <a:r>
                  <a:rPr lang="en-US" sz="1000" dirty="0"/>
                  <a:t>/content/115/33/8252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E7CC2B4-0A75-0F23-99BD-F37930EB7DE3}"/>
                </a:ext>
              </a:extLst>
            </p:cNvPr>
            <p:cNvSpPr txBox="1"/>
            <p:nvPr/>
          </p:nvSpPr>
          <p:spPr>
            <a:xfrm>
              <a:off x="2362678" y="1714146"/>
              <a:ext cx="11679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‘Icehouse Earth’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9498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ll palaeotemps.svg">
            <a:extLst>
              <a:ext uri="{FF2B5EF4-FFF2-40B4-BE49-F238E27FC236}">
                <a16:creationId xmlns:a16="http://schemas.microsoft.com/office/drawing/2014/main" id="{0E4D0B87-BC6C-E44D-8B89-CFB1C7DEFF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" t="11171" r="752" b="899"/>
          <a:stretch/>
        </p:blipFill>
        <p:spPr bwMode="auto">
          <a:xfrm>
            <a:off x="162046" y="1821061"/>
            <a:ext cx="11632557" cy="301715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293D195-1465-9F40-956A-DCB7216EA0E8}"/>
              </a:ext>
            </a:extLst>
          </p:cNvPr>
          <p:cNvCxnSpPr>
            <a:cxnSpLocks/>
          </p:cNvCxnSpPr>
          <p:nvPr/>
        </p:nvCxnSpPr>
        <p:spPr>
          <a:xfrm flipV="1">
            <a:off x="750107" y="3112740"/>
            <a:ext cx="10456433" cy="45063"/>
          </a:xfrm>
          <a:prstGeom prst="line">
            <a:avLst/>
          </a:prstGeom>
          <a:ln w="635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5" name="Rectangle 12">
            <a:extLst>
              <a:ext uri="{FF2B5EF4-FFF2-40B4-BE49-F238E27FC236}">
                <a16:creationId xmlns:a16="http://schemas.microsoft.com/office/drawing/2014/main" id="{8E6EEF18-3A47-504A-93BE-134EDC232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1922" y="2625333"/>
            <a:ext cx="21066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Hothouse Earth</a:t>
            </a:r>
          </a:p>
        </p:txBody>
      </p:sp>
      <p:sp>
        <p:nvSpPr>
          <p:cNvPr id="15366" name="Rectangle 13">
            <a:extLst>
              <a:ext uri="{FF2B5EF4-FFF2-40B4-BE49-F238E27FC236}">
                <a16:creationId xmlns:a16="http://schemas.microsoft.com/office/drawing/2014/main" id="{6F696AB0-C054-1B40-8AF9-7B2ECE68E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4784" y="3167189"/>
            <a:ext cx="20208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Icehouse Earth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81A157-F159-784F-BE34-71252DCD57E4}"/>
              </a:ext>
            </a:extLst>
          </p:cNvPr>
          <p:cNvSpPr txBox="1"/>
          <p:nvPr/>
        </p:nvSpPr>
        <p:spPr>
          <a:xfrm>
            <a:off x="559398" y="1140854"/>
            <a:ext cx="11632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Past 											   Present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35E6CD-1823-2F4C-BEBA-D6839E801526}"/>
              </a:ext>
            </a:extLst>
          </p:cNvPr>
          <p:cNvSpPr txBox="1"/>
          <p:nvPr/>
        </p:nvSpPr>
        <p:spPr>
          <a:xfrm>
            <a:off x="1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55 million years ago, Hothouse Earth</a:t>
            </a:r>
          </a:p>
        </p:txBody>
      </p:sp>
    </p:spTree>
    <p:extLst>
      <p:ext uri="{BB962C8B-B14F-4D97-AF65-F5344CB8AC3E}">
        <p14:creationId xmlns:p14="http://schemas.microsoft.com/office/powerpoint/2010/main" val="4192395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ll palaeotemps.svg">
            <a:extLst>
              <a:ext uri="{FF2B5EF4-FFF2-40B4-BE49-F238E27FC236}">
                <a16:creationId xmlns:a16="http://schemas.microsoft.com/office/drawing/2014/main" id="{0E4D0B87-BC6C-E44D-8B89-CFB1C7DEFF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" t="11171" r="752" b="899"/>
          <a:stretch/>
        </p:blipFill>
        <p:spPr bwMode="auto">
          <a:xfrm>
            <a:off x="162046" y="1821061"/>
            <a:ext cx="11632557" cy="301715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293D195-1465-9F40-956A-DCB7216EA0E8}"/>
              </a:ext>
            </a:extLst>
          </p:cNvPr>
          <p:cNvCxnSpPr>
            <a:cxnSpLocks/>
          </p:cNvCxnSpPr>
          <p:nvPr/>
        </p:nvCxnSpPr>
        <p:spPr>
          <a:xfrm flipV="1">
            <a:off x="750107" y="3112740"/>
            <a:ext cx="10456433" cy="45063"/>
          </a:xfrm>
          <a:prstGeom prst="line">
            <a:avLst/>
          </a:prstGeom>
          <a:ln w="635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5" name="Rectangle 12">
            <a:extLst>
              <a:ext uri="{FF2B5EF4-FFF2-40B4-BE49-F238E27FC236}">
                <a16:creationId xmlns:a16="http://schemas.microsoft.com/office/drawing/2014/main" id="{8E6EEF18-3A47-504A-93BE-134EDC232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1922" y="2625333"/>
            <a:ext cx="21066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Hothouse Earth</a:t>
            </a:r>
          </a:p>
        </p:txBody>
      </p:sp>
      <p:sp>
        <p:nvSpPr>
          <p:cNvPr id="15366" name="Rectangle 13">
            <a:extLst>
              <a:ext uri="{FF2B5EF4-FFF2-40B4-BE49-F238E27FC236}">
                <a16:creationId xmlns:a16="http://schemas.microsoft.com/office/drawing/2014/main" id="{6F696AB0-C054-1B40-8AF9-7B2ECE68E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4784" y="3167189"/>
            <a:ext cx="20208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Icehouse Earth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81A157-F159-784F-BE34-71252DCD57E4}"/>
              </a:ext>
            </a:extLst>
          </p:cNvPr>
          <p:cNvSpPr txBox="1"/>
          <p:nvPr/>
        </p:nvSpPr>
        <p:spPr>
          <a:xfrm>
            <a:off x="559398" y="1140854"/>
            <a:ext cx="11632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Past 											   Present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940E7A-89F9-1747-B829-EA71C5FFAB14}"/>
              </a:ext>
            </a:extLst>
          </p:cNvPr>
          <p:cNvSpPr txBox="1"/>
          <p:nvPr/>
        </p:nvSpPr>
        <p:spPr>
          <a:xfrm>
            <a:off x="5181755" y="5668233"/>
            <a:ext cx="3717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linkClick r:id="rId3"/>
              </a:rPr>
              <a:t>Collision video</a:t>
            </a:r>
            <a:r>
              <a:rPr lang="en-US" sz="2400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35E6CD-1823-2F4C-BEBA-D6839E801526}"/>
              </a:ext>
            </a:extLst>
          </p:cNvPr>
          <p:cNvSpPr txBox="1"/>
          <p:nvPr/>
        </p:nvSpPr>
        <p:spPr>
          <a:xfrm>
            <a:off x="1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Then, collision of India with Asia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B61FDD03-45A6-204D-B320-F7C42625F775}"/>
              </a:ext>
            </a:extLst>
          </p:cNvPr>
          <p:cNvSpPr/>
          <p:nvPr/>
        </p:nvSpPr>
        <p:spPr>
          <a:xfrm rot="5400000">
            <a:off x="6033769" y="2836015"/>
            <a:ext cx="347241" cy="4891232"/>
          </a:xfrm>
          <a:prstGeom prst="rightBrac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ll palaeotemps.svg">
            <a:extLst>
              <a:ext uri="{FF2B5EF4-FFF2-40B4-BE49-F238E27FC236}">
                <a16:creationId xmlns:a16="http://schemas.microsoft.com/office/drawing/2014/main" id="{0E4D0B87-BC6C-E44D-8B89-CFB1C7DEFF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" t="11171" r="752" b="899"/>
          <a:stretch/>
        </p:blipFill>
        <p:spPr bwMode="auto">
          <a:xfrm>
            <a:off x="162046" y="1821061"/>
            <a:ext cx="11632557" cy="301715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293D195-1465-9F40-956A-DCB7216EA0E8}"/>
              </a:ext>
            </a:extLst>
          </p:cNvPr>
          <p:cNvCxnSpPr>
            <a:cxnSpLocks/>
          </p:cNvCxnSpPr>
          <p:nvPr/>
        </p:nvCxnSpPr>
        <p:spPr>
          <a:xfrm flipV="1">
            <a:off x="750107" y="3112740"/>
            <a:ext cx="10456433" cy="45063"/>
          </a:xfrm>
          <a:prstGeom prst="line">
            <a:avLst/>
          </a:prstGeom>
          <a:ln w="635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5" name="Rectangle 12">
            <a:extLst>
              <a:ext uri="{FF2B5EF4-FFF2-40B4-BE49-F238E27FC236}">
                <a16:creationId xmlns:a16="http://schemas.microsoft.com/office/drawing/2014/main" id="{8E6EEF18-3A47-504A-93BE-134EDC232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1922" y="2625333"/>
            <a:ext cx="21066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Hothouse Earth</a:t>
            </a:r>
          </a:p>
        </p:txBody>
      </p:sp>
      <p:sp>
        <p:nvSpPr>
          <p:cNvPr id="15366" name="Rectangle 13">
            <a:extLst>
              <a:ext uri="{FF2B5EF4-FFF2-40B4-BE49-F238E27FC236}">
                <a16:creationId xmlns:a16="http://schemas.microsoft.com/office/drawing/2014/main" id="{6F696AB0-C054-1B40-8AF9-7B2ECE68E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4784" y="3167189"/>
            <a:ext cx="20208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Icehouse Earth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8E15072-2519-5E4C-B012-1812C8FC9907}"/>
              </a:ext>
            </a:extLst>
          </p:cNvPr>
          <p:cNvCxnSpPr>
            <a:cxnSpLocks/>
            <a:endCxn id="15366" idx="2"/>
          </p:cNvCxnSpPr>
          <p:nvPr/>
        </p:nvCxnSpPr>
        <p:spPr>
          <a:xfrm flipV="1">
            <a:off x="2361235" y="3629151"/>
            <a:ext cx="1563993" cy="135953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61AB4E8-C68B-FB4B-96A0-A41203F95BC6}"/>
              </a:ext>
            </a:extLst>
          </p:cNvPr>
          <p:cNvSpPr txBox="1"/>
          <p:nvPr/>
        </p:nvSpPr>
        <p:spPr>
          <a:xfrm>
            <a:off x="309939" y="5077929"/>
            <a:ext cx="234554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Permanent ice forms in the </a:t>
            </a:r>
            <a:r>
              <a:rPr lang="en-US" sz="2400" b="1" dirty="0"/>
              <a:t>East Antarctic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40EF6FA-246A-9A43-97D7-31C09E3A693E}"/>
              </a:ext>
            </a:extLst>
          </p:cNvPr>
          <p:cNvGrpSpPr/>
          <p:nvPr/>
        </p:nvGrpSpPr>
        <p:grpSpPr>
          <a:xfrm>
            <a:off x="5707031" y="744639"/>
            <a:ext cx="4984028" cy="2592834"/>
            <a:chOff x="6304345" y="1266472"/>
            <a:chExt cx="4984028" cy="2592834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0EE1942-A88F-8B44-9817-A3E4673E42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81276" y="1821061"/>
              <a:ext cx="598258" cy="2038245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4B8624A-35D0-3B43-A58E-2A4E992F0015}"/>
                </a:ext>
              </a:extLst>
            </p:cNvPr>
            <p:cNvSpPr/>
            <p:nvPr/>
          </p:nvSpPr>
          <p:spPr>
            <a:xfrm>
              <a:off x="6304345" y="1266472"/>
              <a:ext cx="4984028" cy="46166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400" dirty="0"/>
                <a:t>Permanent ice in </a:t>
              </a:r>
              <a:r>
                <a:rPr lang="en-US" sz="2400" b="1" dirty="0"/>
                <a:t>Greenland</a:t>
              </a:r>
              <a:r>
                <a:rPr lang="en-US" sz="2400" dirty="0"/>
                <a:t> forms</a:t>
              </a:r>
              <a:endParaRPr lang="en-US" sz="2400" b="1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935E6CD-1823-2F4C-BEBA-D6839E801526}"/>
              </a:ext>
            </a:extLst>
          </p:cNvPr>
          <p:cNvSpPr txBox="1"/>
          <p:nvPr/>
        </p:nvSpPr>
        <p:spPr>
          <a:xfrm>
            <a:off x="1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Basically, “Icehouse Earth” involves the creation of lots of ice on Earth’s surface (cryosphere)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0324576-C81B-680B-E3B9-9BA13535C78F}"/>
              </a:ext>
            </a:extLst>
          </p:cNvPr>
          <p:cNvGrpSpPr/>
          <p:nvPr/>
        </p:nvGrpSpPr>
        <p:grpSpPr>
          <a:xfrm>
            <a:off x="2740356" y="4342223"/>
            <a:ext cx="9382194" cy="2395796"/>
            <a:chOff x="4176745" y="-161736"/>
            <a:chExt cx="9382194" cy="2395796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E90F269-B5BC-5FA3-2C17-64CDC05544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71280" y="-161736"/>
              <a:ext cx="729205" cy="806871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8856B9D-2994-9BE8-E779-B4BCD1E06DDC}"/>
                </a:ext>
              </a:extLst>
            </p:cNvPr>
            <p:cNvSpPr/>
            <p:nvPr/>
          </p:nvSpPr>
          <p:spPr>
            <a:xfrm>
              <a:off x="4176745" y="664400"/>
              <a:ext cx="9382194" cy="156966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400" b="1" dirty="0"/>
                <a:t>Northern Hemisphere ice sheets </a:t>
              </a:r>
              <a:r>
                <a:rPr lang="en-US" sz="2400" dirty="0"/>
                <a:t>form and disappear. The last disappeared 20,000 years ago (so we don’t have to worry about them)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400" b="1" dirty="0"/>
                <a:t>The West Antarctic Ice Sheet</a:t>
              </a:r>
              <a:r>
                <a:rPr lang="en-US" sz="2400" dirty="0"/>
                <a:t> (WAIS) forms and disappears. The last time was during the Eemian (and the Anthropocene is even warmer).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8BC012E-3E8E-439C-AC05-C4B1F81D0DDC}"/>
              </a:ext>
            </a:extLst>
          </p:cNvPr>
          <p:cNvGrpSpPr/>
          <p:nvPr/>
        </p:nvGrpSpPr>
        <p:grpSpPr>
          <a:xfrm>
            <a:off x="6382220" y="1335915"/>
            <a:ext cx="5684089" cy="2293236"/>
            <a:chOff x="6039908" y="1266472"/>
            <a:chExt cx="5684089" cy="2293236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570F766-1BD9-5160-7E8C-963CC28330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39908" y="1821061"/>
              <a:ext cx="939626" cy="1738647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1AF7BF-F650-19FD-0942-E3368A17190C}"/>
                </a:ext>
              </a:extLst>
            </p:cNvPr>
            <p:cNvSpPr/>
            <p:nvPr/>
          </p:nvSpPr>
          <p:spPr>
            <a:xfrm>
              <a:off x="6304344" y="1266472"/>
              <a:ext cx="5419653" cy="46166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400" b="1" dirty="0"/>
                <a:t>Arctic ice </a:t>
              </a:r>
              <a:r>
                <a:rPr lang="en-US" sz="2400" dirty="0"/>
                <a:t>persists throughout the </a:t>
              </a:r>
              <a:r>
                <a:rPr lang="en-US" sz="2400" b="1" dirty="0"/>
                <a:t>summer</a:t>
              </a:r>
              <a:r>
                <a:rPr lang="en-US" sz="2400" dirty="0"/>
                <a:t> 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12590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DE03E8A-F0B7-F54B-8644-79BBE1B22C1B}"/>
              </a:ext>
            </a:extLst>
          </p:cNvPr>
          <p:cNvSpPr txBox="1"/>
          <p:nvPr/>
        </p:nvSpPr>
        <p:spPr>
          <a:xfrm>
            <a:off x="1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 strategy of “Earth System Stewardship” can be formulated in Hothouse/Icehouse terms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5489B3-CC9D-064F-B447-E8BEAE51BABC}"/>
              </a:ext>
            </a:extLst>
          </p:cNvPr>
          <p:cNvSpPr txBox="1"/>
          <p:nvPr/>
        </p:nvSpPr>
        <p:spPr>
          <a:xfrm>
            <a:off x="7607866" y="743588"/>
            <a:ext cx="4445544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OK, the next challenge is to see how to model these mechanisms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5EB0696-BB73-BB3F-EC16-4848B3CBA571}"/>
              </a:ext>
            </a:extLst>
          </p:cNvPr>
          <p:cNvGrpSpPr/>
          <p:nvPr/>
        </p:nvGrpSpPr>
        <p:grpSpPr>
          <a:xfrm>
            <a:off x="138590" y="1044531"/>
            <a:ext cx="7268901" cy="4638353"/>
            <a:chOff x="138590" y="824611"/>
            <a:chExt cx="7268901" cy="463835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282B778-3DDF-7549-A20B-A468B71CF98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8590" y="824611"/>
              <a:ext cx="7268901" cy="4638353"/>
              <a:chOff x="0" y="1269779"/>
              <a:chExt cx="8705861" cy="555529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1B4012CA-C478-BD4E-AC9E-29289F235445}"/>
                  </a:ext>
                </a:extLst>
              </p:cNvPr>
              <p:cNvGrpSpPr/>
              <p:nvPr/>
            </p:nvGrpSpPr>
            <p:grpSpPr>
              <a:xfrm>
                <a:off x="0" y="1269779"/>
                <a:ext cx="8705861" cy="5555291"/>
                <a:chOff x="1392072" y="1261300"/>
                <a:chExt cx="8705861" cy="5555291"/>
              </a:xfrm>
            </p:grpSpPr>
            <p:pic>
              <p:nvPicPr>
                <p:cNvPr id="3074" name="Picture 2" descr="https://www.pnas.org/content/pnas/115/33/8252/F2.large.jpg?width=800&amp;height=600&amp;carousel=1">
                  <a:extLst>
                    <a:ext uri="{FF2B5EF4-FFF2-40B4-BE49-F238E27FC236}">
                      <a16:creationId xmlns:a16="http://schemas.microsoft.com/office/drawing/2014/main" id="{36BF57C5-3654-4C46-81A2-6A7397C9965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92072" y="1261300"/>
                  <a:ext cx="8705861" cy="555529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8B2FDAAA-4E16-AC4E-A94A-770FB6CCDD23}"/>
                    </a:ext>
                  </a:extLst>
                </p:cNvPr>
                <p:cNvGrpSpPr/>
                <p:nvPr/>
              </p:nvGrpSpPr>
              <p:grpSpPr>
                <a:xfrm>
                  <a:off x="4308724" y="1666593"/>
                  <a:ext cx="4522099" cy="664495"/>
                  <a:chOff x="4308724" y="1666593"/>
                  <a:chExt cx="4522099" cy="664495"/>
                </a:xfrm>
              </p:grpSpPr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4A33D9AB-53D1-C142-B677-E358B26A0424}"/>
                      </a:ext>
                    </a:extLst>
                  </p:cNvPr>
                  <p:cNvSpPr txBox="1"/>
                  <p:nvPr/>
                </p:nvSpPr>
                <p:spPr>
                  <a:xfrm>
                    <a:off x="5970635" y="1666593"/>
                    <a:ext cx="2860188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/>
                      <a:t>*</a:t>
                    </a:r>
                  </a:p>
                </p:txBody>
              </p:sp>
              <p:sp>
                <p:nvSpPr>
                  <p:cNvPr id="8" name="Up-Down Arrow 7">
                    <a:extLst>
                      <a:ext uri="{FF2B5EF4-FFF2-40B4-BE49-F238E27FC236}">
                        <a16:creationId xmlns:a16="http://schemas.microsoft.com/office/drawing/2014/main" id="{83A0B123-C1B9-9C49-9867-EFA45C6817F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804955" y="1678497"/>
                    <a:ext cx="153431" cy="1145894"/>
                  </a:xfrm>
                  <a:prstGeom prst="upDownArrow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" name="Up-Down Arrow 9">
                    <a:extLst>
                      <a:ext uri="{FF2B5EF4-FFF2-40B4-BE49-F238E27FC236}">
                        <a16:creationId xmlns:a16="http://schemas.microsoft.com/office/drawing/2014/main" id="{30F7732D-FE17-2A4D-BB81-98BAF83AC66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788280" y="2024930"/>
                    <a:ext cx="153431" cy="450075"/>
                  </a:xfrm>
                  <a:prstGeom prst="upDownArrow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" name="Up-Down Arrow 10">
                    <a:extLst>
                      <a:ext uri="{FF2B5EF4-FFF2-40B4-BE49-F238E27FC236}">
                        <a16:creationId xmlns:a16="http://schemas.microsoft.com/office/drawing/2014/main" id="{97694507-9010-8C46-A425-64D53A9E4F7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734984" y="1785597"/>
                    <a:ext cx="153432" cy="937550"/>
                  </a:xfrm>
                  <a:prstGeom prst="upDownArrow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B4222F1-4B01-B747-9851-5DC3BBE0CF93}"/>
                  </a:ext>
                </a:extLst>
              </p:cNvPr>
              <p:cNvSpPr/>
              <p:nvPr/>
            </p:nvSpPr>
            <p:spPr>
              <a:xfrm>
                <a:off x="550899" y="4937471"/>
                <a:ext cx="2030256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000" dirty="0"/>
                  <a:t>Steffen et al, PNAS 2018: https://</a:t>
                </a:r>
                <a:r>
                  <a:rPr lang="en-US" sz="1000" dirty="0" err="1"/>
                  <a:t>www.pnas.org</a:t>
                </a:r>
                <a:r>
                  <a:rPr lang="en-US" sz="1000" dirty="0"/>
                  <a:t>/content/115/33/8252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E7CC2B4-0A75-0F23-99BD-F37930EB7DE3}"/>
                </a:ext>
              </a:extLst>
            </p:cNvPr>
            <p:cNvSpPr txBox="1"/>
            <p:nvPr/>
          </p:nvSpPr>
          <p:spPr>
            <a:xfrm>
              <a:off x="2362678" y="1714146"/>
              <a:ext cx="11679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‘Icehouse Earth’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3110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D0F0FCA-53B5-6F40-B6DC-7700AD131260}"/>
              </a:ext>
            </a:extLst>
          </p:cNvPr>
          <p:cNvSpPr txBox="1"/>
          <p:nvPr/>
        </p:nvSpPr>
        <p:spPr>
          <a:xfrm>
            <a:off x="0" y="2574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Feedbacks we’ve modeled so far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94E748-9007-0364-F053-BB9B731B7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068" y="464239"/>
            <a:ext cx="7982592" cy="6284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5025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D0F0FCA-53B5-6F40-B6DC-7700AD131260}"/>
              </a:ext>
            </a:extLst>
          </p:cNvPr>
          <p:cNvSpPr txBox="1"/>
          <p:nvPr/>
        </p:nvSpPr>
        <p:spPr>
          <a:xfrm>
            <a:off x="0" y="2574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Feedbacks we’ve touched on so far: The Henry effect (Implemented in Cambio 2.0)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541529C-736A-ED48-9BC5-C9B2150720B8}"/>
              </a:ext>
            </a:extLst>
          </p:cNvPr>
          <p:cNvGrpSpPr/>
          <p:nvPr/>
        </p:nvGrpSpPr>
        <p:grpSpPr>
          <a:xfrm>
            <a:off x="1870068" y="464239"/>
            <a:ext cx="7982592" cy="6284664"/>
            <a:chOff x="1870068" y="464239"/>
            <a:chExt cx="7982592" cy="628466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294E748-9007-0364-F053-BB9B731B7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0068" y="464239"/>
              <a:ext cx="7982592" cy="6284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F0D09B2-AF2E-DA1A-2492-26DD4066AF71}"/>
                </a:ext>
              </a:extLst>
            </p:cNvPr>
            <p:cNvSpPr/>
            <p:nvPr/>
          </p:nvSpPr>
          <p:spPr>
            <a:xfrm>
              <a:off x="7772400" y="5669280"/>
              <a:ext cx="1565910" cy="274320"/>
            </a:xfrm>
            <a:prstGeom prst="rect">
              <a:avLst/>
            </a:prstGeom>
            <a:solidFill>
              <a:srgbClr val="C00000">
                <a:alpha val="36229"/>
              </a:srgbClr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D66A564-DF11-6B54-1E4C-2E5265F2630F}"/>
                </a:ext>
              </a:extLst>
            </p:cNvPr>
            <p:cNvSpPr/>
            <p:nvPr/>
          </p:nvSpPr>
          <p:spPr>
            <a:xfrm>
              <a:off x="2339340" y="4895850"/>
              <a:ext cx="1565910" cy="476250"/>
            </a:xfrm>
            <a:prstGeom prst="rect">
              <a:avLst/>
            </a:prstGeom>
            <a:solidFill>
              <a:srgbClr val="C00000">
                <a:alpha val="36229"/>
              </a:srgbClr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2265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439</Words>
  <Application>Microsoft Macintosh PowerPoint</Application>
  <PresentationFormat>Widescreen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36</cp:revision>
  <dcterms:created xsi:type="dcterms:W3CDTF">2024-11-09T18:22:06Z</dcterms:created>
  <dcterms:modified xsi:type="dcterms:W3CDTF">2024-11-13T21:24:11Z</dcterms:modified>
</cp:coreProperties>
</file>