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1994" r:id="rId2"/>
    <p:sldId id="263" r:id="rId3"/>
    <p:sldId id="265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DFE3-3EB1-0846-85DD-F802FA1DB784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0088-2C05-564E-8BE9-9567D9FD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EF71-6C91-0E4D-9EF3-E0FF5700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1182-5E8A-5B4B-9E6D-6C01D5D9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0C3C-33DD-A342-B3A5-3B217A8F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BEA0-B69F-724A-A449-AE5CA42E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92003-B8E0-BF41-8D57-8B1B9296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DE8C-D289-9C46-B090-CE5A24C4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E6A8A-D3C0-B14D-B521-264FEC2E6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66EB-34C1-1A46-B8D4-D43A9AC2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E9D5-0999-804A-A8F2-965DDB5A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14A4-924F-7C48-A496-4F291543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28409-DD15-F449-A786-FE104830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708C2-3AF5-3D45-B736-A1098A56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B4C6A-4690-DF41-85C0-45AB1066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93781-A2B8-6643-892F-6F716F6C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8EF6B-1AD0-D74F-BDB4-C86B100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298D-1DE4-1043-9FC9-51C4F7D0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8FCD-5008-3549-9B25-F826E079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C180-048F-094B-8AE9-8DBB7965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98F2-8022-0A41-80AC-23D8741A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181B-3C16-0A4C-BA5E-E5D8B9E2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160B-0535-7C4A-BE7E-C85C861C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E9376-67D9-E342-9A18-71A38C09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AF2C6-C330-6642-B7B6-0A3994EB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A87E-314C-6F41-AC74-E9DAED05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006E-D06A-FF40-928D-E991507F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D3AE-7D0C-AA46-8688-DFC398BF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E97F-179C-FF4C-8A36-5F32029D1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72068-8696-284B-8E47-D766233A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E266-EDC9-6247-A219-2E10DE20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B1B3C-7646-B74F-9A21-5C4C2A8D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25143-04C2-E541-8A90-BEC41849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DF93-8211-1445-88A6-4BD46778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37DC-2BD8-3941-BE94-3A1D8ED9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923BB-AD58-2747-8FE5-E8FAC05B6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AB432-9268-594C-B915-86FC7232D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F7948-E46B-E24F-AD9E-127E8257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D2E93-CEA4-FC40-A765-1774655E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43460-BEB9-0549-A2DD-CE5CA71A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18527-6668-7643-9B24-4D5A8CF6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F2CC-157A-7841-A138-61F7E810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9F14E-C6C6-0640-963D-6AABE112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147E1-8C7F-5E43-8E0E-7FE73623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CDA28-3BE8-8846-B47E-3E34F813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FACBB-4335-B54F-882F-D2AC27AB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3D1B1-7733-7342-9403-7C69ABD6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B1B52-D0C2-AE44-9928-38D095B1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F233-663A-3E49-843D-6571135C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1A88-E1E1-BE48-82B0-721A888FB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92583-C9E5-FD4D-BFB5-6A76DCE4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5EF3-71DB-E041-971E-13118176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7FB26-A61B-0740-BE72-E86ACBC3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9E9EE-6654-9847-A9DA-9D05BCB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1FC2-C28B-614A-B070-AFD2BB25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7A029-E79D-9D40-A43B-3D15E7A11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D2478-C9E5-0841-A01E-826E6194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2C140-1AC6-9F46-A302-B72A6DFB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85D8-89C8-F141-8C3E-9DCF433E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4125-B7D1-8D4D-B0E0-262252AF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D9CD1-B324-AA44-AF73-85B872F8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1F26-952C-764D-BED1-E2B9570D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15C2-5118-2F43-8640-CC69EC0F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6681-B4B2-384F-9528-93ECA4D0F00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69AA3-CEEC-3F47-B7C0-C679F0D5A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8B4D-7B27-B24E-888F-11CAC0FFE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552E3-31D1-B54B-8B59-899605BF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ramerica.org/" TargetMode="External"/><Relationship Id="rId2" Type="http://schemas.openxmlformats.org/officeDocument/2006/relationships/hyperlink" Target="http://350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Climate_movement" TargetMode="External"/><Relationship Id="rId4" Type="http://schemas.openxmlformats.org/officeDocument/2006/relationships/hyperlink" Target="https://www.sunrisemovemen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C17354-5AD5-ADE9-E069-8244DAFAC62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climate capabilities in Cambio 1-4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FCE59-78C5-96CD-0C9A-7D5A09EA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3" y="3388489"/>
            <a:ext cx="4072402" cy="320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1CA01AA3-A5E9-D70D-61BF-95B744E0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3" y="564266"/>
            <a:ext cx="3808769" cy="253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DD3A0B1-363B-C8A0-6737-D8DE4FEA6502}"/>
              </a:ext>
            </a:extLst>
          </p:cNvPr>
          <p:cNvGrpSpPr/>
          <p:nvPr/>
        </p:nvGrpSpPr>
        <p:grpSpPr>
          <a:xfrm>
            <a:off x="4498618" y="516901"/>
            <a:ext cx="7634776" cy="5775107"/>
            <a:chOff x="4197675" y="65487"/>
            <a:chExt cx="7634776" cy="5775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0B040A-1AB6-8340-C427-D5ED50CDDEAF}"/>
                    </a:ext>
                  </a:extLst>
                </p:cNvPr>
                <p:cNvSpPr txBox="1"/>
                <p:nvPr/>
              </p:nvSpPr>
              <p:spPr>
                <a:xfrm>
                  <a:off x="4197675" y="614797"/>
                  <a:ext cx="6219541" cy="5170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Cambio 1.0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dirty="0"/>
                    <a:t>Our five basic equations</a:t>
                  </a:r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r>
                    <a:rPr lang="en-US" sz="2200" b="1" dirty="0"/>
                    <a:t>Cambio 2.0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dirty="0"/>
                    <a:t>Added Henry’s effect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200" dirty="0"/>
                </a:p>
                <a:p>
                  <a:endParaRPr lang="en-US" sz="2200" dirty="0"/>
                </a:p>
                <a:p>
                  <a:r>
                    <a:rPr lang="en-US" sz="2200" b="1" dirty="0"/>
                    <a:t>Cambio 3.0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dirty="0"/>
                    <a:t>Included ice-albedo feedback</a:t>
                  </a:r>
                </a:p>
                <a:p>
                  <a:endParaRPr lang="en-US" sz="2200" dirty="0"/>
                </a:p>
                <a:p>
                  <a:r>
                    <a:rPr lang="en-US" sz="2200" b="1" dirty="0"/>
                    <a:t>Cambio 4.0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dirty="0"/>
                    <a:t>Includes terrestrial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dirty="0"/>
                    <a:t> fertilization feedback</a:t>
                  </a:r>
                </a:p>
                <a:p>
                  <a:endParaRPr lang="en-US" sz="2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0B040A-1AB6-8340-C427-D5ED50CDD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675" y="614797"/>
                  <a:ext cx="6219541" cy="5170646"/>
                </a:xfrm>
                <a:prstGeom prst="rect">
                  <a:avLst/>
                </a:prstGeom>
                <a:blipFill>
                  <a:blip r:embed="rId4"/>
                  <a:stretch>
                    <a:fillRect l="-1224" t="-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DAF02E-E6F0-6BB6-F269-D2EB71C1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1781" y="65487"/>
              <a:ext cx="4360670" cy="282483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4B3A15-D22C-DC8B-7E7F-4B1FE8761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0054" t="63420" r="19942" b="25633"/>
            <a:stretch/>
          </p:blipFill>
          <p:spPr>
            <a:xfrm>
              <a:off x="4585276" y="2991775"/>
              <a:ext cx="5985299" cy="50343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050208-FA54-C1FD-F617-C16A9D869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85276" y="5409504"/>
              <a:ext cx="6313087" cy="4310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712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7A25F-C1B9-F440-8CD1-C33B56A4A67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Modeling Project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16FB7-ABF8-C314-3679-28D87715442E}"/>
              </a:ext>
            </a:extLst>
          </p:cNvPr>
          <p:cNvSpPr txBox="1"/>
          <p:nvPr/>
        </p:nvSpPr>
        <p:spPr>
          <a:xfrm>
            <a:off x="182880" y="597408"/>
            <a:ext cx="3950208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Study the following effects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the timing of peak emission affects the likelihood of achieving climate goals (e.g.,  staying under 𝟐℃)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the magnitude of long-term emissions affects those ambitions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shortening or extending the decarbonization time affects those ambitions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r>
              <a:rPr lang="en-US" sz="2200" dirty="0"/>
              <a:t>No new code needed, just multiple runs of </a:t>
            </a:r>
            <a:r>
              <a:rPr lang="en-US" sz="2200" dirty="0" err="1"/>
              <a:t>ScheduledFlowsLTE</a:t>
            </a:r>
            <a:r>
              <a:rPr lang="en-US" sz="2200" dirty="0"/>
              <a:t> &amp; Cambio4.0.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114D6D-145D-B9AD-F12C-92D33E6F6BB0}"/>
                  </a:ext>
                </a:extLst>
              </p:cNvPr>
              <p:cNvSpPr txBox="1"/>
              <p:nvPr/>
            </p:nvSpPr>
            <p:spPr>
              <a:xfrm>
                <a:off x="4291584" y="597408"/>
                <a:ext cx="3596640" cy="45205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Explore uncertain parameters of the model</a:t>
                </a:r>
              </a:p>
              <a:p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Modify sigmoid parameters</a:t>
                </a:r>
                <a:r>
                  <a:rPr lang="en-US" sz="2200" baseline="30000" dirty="0"/>
                  <a:t>‡</a:t>
                </a:r>
                <a:r>
                  <a:rPr lang="en-US" sz="2200" dirty="0"/>
                  <a:t> that govern ice/albedo feedback (Cambio 3.0 or 4.0)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Modify sigmoid parameters</a:t>
                </a:r>
                <a:r>
                  <a:rPr lang="en-US" sz="2200" baseline="30000" dirty="0"/>
                  <a:t>‡</a:t>
                </a:r>
                <a:r>
                  <a:rPr lang="en-US" sz="2200" dirty="0"/>
                  <a:t> that govern terrestrial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fertilization (Cambio 4.0)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r>
                  <a:rPr lang="en-US" sz="2200" baseline="30000" dirty="0"/>
                  <a:t>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𝑓𝑙𝑜𝑜𝑟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114D6D-145D-B9AD-F12C-92D33E6F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84" y="597408"/>
                <a:ext cx="3596640" cy="4520597"/>
              </a:xfrm>
              <a:prstGeom prst="rect">
                <a:avLst/>
              </a:prstGeom>
              <a:blipFill>
                <a:blip r:embed="rId2"/>
                <a:stretch>
                  <a:fillRect l="-2105" t="-838" r="-2105" b="-13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BC7557-4144-7FD8-65AE-F608A1000689}"/>
              </a:ext>
            </a:extLst>
          </p:cNvPr>
          <p:cNvSpPr txBox="1"/>
          <p:nvPr/>
        </p:nvSpPr>
        <p:spPr>
          <a:xfrm>
            <a:off x="8046720" y="585215"/>
            <a:ext cx="39624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New Python code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Stabilization of an ice-free Arctic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Negative carbon emissions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Nuclear winter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Ice-free Himalayas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Modeling the AMOC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Stochastic Cambio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597C7-7B2B-F0EC-B505-3E4B64A0112E}"/>
              </a:ext>
            </a:extLst>
          </p:cNvPr>
          <p:cNvSpPr txBox="1"/>
          <p:nvPr/>
        </p:nvSpPr>
        <p:spPr>
          <a:xfrm>
            <a:off x="8046720" y="3813188"/>
            <a:ext cx="39624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Other ideas …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Impacts of “Flying Less” or other Carbon abolition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Carbon offsets</a:t>
            </a:r>
          </a:p>
        </p:txBody>
      </p:sp>
    </p:spTree>
    <p:extLst>
      <p:ext uri="{BB962C8B-B14F-4D97-AF65-F5344CB8AC3E}">
        <p14:creationId xmlns:p14="http://schemas.microsoft.com/office/powerpoint/2010/main" val="195411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37A25F-C1B9-F440-8CD1-C33B56A4A67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long can we delay peak emissions or modify long term emissions (and still stay 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37A25F-C1B9-F440-8CD1-C33B56A4A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r="-52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167A10B6-4D62-B443-A1EA-E55F73CC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1" y="598487"/>
            <a:ext cx="4686641" cy="3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CADD020-7EB7-2D44-ACEE-A6991D105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3"/>
          <a:stretch/>
        </p:blipFill>
        <p:spPr bwMode="auto">
          <a:xfrm>
            <a:off x="5852003" y="572829"/>
            <a:ext cx="4047905" cy="26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Arrow 1">
            <a:extLst>
              <a:ext uri="{FF2B5EF4-FFF2-40B4-BE49-F238E27FC236}">
                <a16:creationId xmlns:a16="http://schemas.microsoft.com/office/drawing/2014/main" id="{075D86D8-21C8-4BB5-33E8-DF106136372E}"/>
              </a:ext>
            </a:extLst>
          </p:cNvPr>
          <p:cNvSpPr/>
          <p:nvPr/>
        </p:nvSpPr>
        <p:spPr>
          <a:xfrm rot="10800000">
            <a:off x="9029012" y="850166"/>
            <a:ext cx="254360" cy="18599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0D43E-0A1A-8189-79E2-46760251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262" y="3593002"/>
            <a:ext cx="3979186" cy="298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54176800-9710-2287-EB4B-6DC59C0A6C2B}"/>
              </a:ext>
            </a:extLst>
          </p:cNvPr>
          <p:cNvSpPr/>
          <p:nvPr/>
        </p:nvSpPr>
        <p:spPr>
          <a:xfrm rot="5400000">
            <a:off x="8937572" y="5830598"/>
            <a:ext cx="254360" cy="18599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35D6F29-7D8D-B278-3E92-8C0F963D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3728891"/>
            <a:ext cx="3979186" cy="298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A349B2-3460-5931-EF25-AE248E49D2EA}"/>
              </a:ext>
            </a:extLst>
          </p:cNvPr>
          <p:cNvSpPr txBox="1"/>
          <p:nvPr/>
        </p:nvSpPr>
        <p:spPr>
          <a:xfrm>
            <a:off x="346863" y="751344"/>
            <a:ext cx="1054709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u="sng" dirty="0">
                <a:hlinkClick r:id="rId2"/>
              </a:rPr>
              <a:t>350.Org</a:t>
            </a:r>
            <a:endParaRPr lang="en-US" sz="2400" u="sng" dirty="0"/>
          </a:p>
          <a:p>
            <a:r>
              <a:rPr lang="en-US" sz="2400" u="sng" dirty="0">
                <a:hlinkClick r:id="rId3"/>
              </a:rPr>
              <a:t>Extinction Rebellion America</a:t>
            </a:r>
            <a:endParaRPr lang="en-US" sz="2400" u="sng" dirty="0"/>
          </a:p>
          <a:p>
            <a:r>
              <a:rPr lang="en-US" sz="2400" dirty="0">
                <a:hlinkClick r:id="rId4"/>
              </a:rPr>
              <a:t>Sunrise movement</a:t>
            </a:r>
            <a:endParaRPr lang="en-US" sz="2400" dirty="0"/>
          </a:p>
          <a:p>
            <a:r>
              <a:rPr lang="en-US" sz="2400" dirty="0"/>
              <a:t>(More are listed at </a:t>
            </a:r>
            <a:r>
              <a:rPr lang="en-US" sz="2400" dirty="0">
                <a:hlinkClick r:id="rId5"/>
              </a:rPr>
              <a:t>https://en.wikipedia.org/wiki/Climate_movement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99A53-C96E-E289-A4E1-B8AA7D815FE8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 climate change popular movements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3AE5-2FB9-3705-E6A8-59DC840CE9A8}"/>
              </a:ext>
            </a:extLst>
          </p:cNvPr>
          <p:cNvSpPr txBox="1"/>
          <p:nvPr/>
        </p:nvSpPr>
        <p:spPr>
          <a:xfrm>
            <a:off x="1158038" y="3429000"/>
            <a:ext cx="892474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Questions for current movements …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motivates individuals to join?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goals of the organization (e.g., divestment)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organizational alliances?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resources do they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successful are they?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 benefits/how does it function/where is the power (</a:t>
            </a:r>
            <a:r>
              <a:rPr lang="en-US" sz="2400" dirty="0" err="1"/>
              <a:t>Schremph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Substitution as a rhetorical tool (Rowe)</a:t>
            </a:r>
          </a:p>
        </p:txBody>
      </p:sp>
    </p:spTree>
    <p:extLst>
      <p:ext uri="{BB962C8B-B14F-4D97-AF65-F5344CB8AC3E}">
        <p14:creationId xmlns:p14="http://schemas.microsoft.com/office/powerpoint/2010/main" val="4163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290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67</cp:revision>
  <dcterms:created xsi:type="dcterms:W3CDTF">2021-11-12T15:32:19Z</dcterms:created>
  <dcterms:modified xsi:type="dcterms:W3CDTF">2024-11-15T18:48:38Z</dcterms:modified>
</cp:coreProperties>
</file>