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010" r:id="rId2"/>
    <p:sldId id="2011" r:id="rId3"/>
    <p:sldId id="482" r:id="rId4"/>
    <p:sldId id="1993" r:id="rId5"/>
    <p:sldId id="471" r:id="rId6"/>
    <p:sldId id="476" r:id="rId7"/>
    <p:sldId id="1995" r:id="rId8"/>
    <p:sldId id="1996" r:id="rId9"/>
    <p:sldId id="1992" r:id="rId10"/>
    <p:sldId id="1999" r:id="rId11"/>
    <p:sldId id="2001" r:id="rId12"/>
    <p:sldId id="2000" r:id="rId13"/>
    <p:sldId id="256" r:id="rId14"/>
    <p:sldId id="2007" r:id="rId15"/>
    <p:sldId id="2009" r:id="rId16"/>
    <p:sldId id="2005" r:id="rId17"/>
    <p:sldId id="2006" r:id="rId18"/>
    <p:sldId id="2004" r:id="rId19"/>
    <p:sldId id="2002" r:id="rId20"/>
    <p:sldId id="465" r:id="rId21"/>
    <p:sldId id="2003" r:id="rId22"/>
    <p:sldId id="4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5"/>
    <p:restoredTop sz="95946"/>
  </p:normalViewPr>
  <p:slideViewPr>
    <p:cSldViewPr snapToGrid="0">
      <p:cViewPr>
        <p:scale>
          <a:sx n="60" d="100"/>
          <a:sy n="60" d="100"/>
        </p:scale>
        <p:origin x="236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7BC26-1162-EE48-80F9-B8BE445AD6EE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4CDE-6516-CC48-A87C-0F2CB2662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3FAF-714F-E856-39C5-4A94ABEC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0EE4A-5292-ED60-91EA-1A11C7EC6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C632-FB51-DDEB-3117-EA7261DE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B39D-F9DD-9A75-2D7F-8A2AECCD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B9D82-54EC-7DD4-9C52-B3AA82A4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8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588E-C19E-0D4F-AFC8-132613D1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C02C6-383E-B399-BB39-7EB456CB3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7BBE-3378-574D-CE97-B1E553BA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29B1-9BB3-AA02-A86F-89B4BC4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5897-3E1C-8497-479C-53002929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8D99C-95CC-69B0-41DA-3D3D40590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0BC64-AB42-F1ED-CAC6-9794C5208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92CA-5CAB-B63A-FFE4-311A86A0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FDC1-E573-8005-EE1C-5189C20C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ED8CD-BC1C-7861-B294-9B3236A0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36E2-0414-C735-B80E-B055F09B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8333-EB62-3424-09F2-562987CE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1EC3-35CB-1917-80B2-9A1A7201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FD97-476E-5137-37B1-C69FB3F9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4A844-AABC-D3A0-4715-91F07284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C99-382C-1F6E-E802-61F004AA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E383-B71B-F71C-2AFC-14C6E673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46C3-297F-3164-6E11-6D6752CA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55D3-92F3-13EA-F560-7CAFAE10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288B-93B6-CB53-5AE7-8DBC040C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32E-F3CC-C83F-40CA-09248B31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D38C-A8B4-02A3-900F-6AC34092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5FEA6-74BA-D409-5F68-2AD8FD98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720B-D52F-3774-962D-7E91B2F3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3CEC8-0EAE-3792-71D3-14EA7F63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79D6-7792-4BF5-F474-0868E48C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4F0F-5224-CA8D-FCFE-39146736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1B3D-9F86-FBC3-47E0-B6B3DE15B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78B6-54AF-3247-6508-3A6FFF8F9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218F3-447D-9678-966A-C87EB4A40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AE12F-5D16-92CA-CF1A-36BD28CA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1DDAE-5930-0515-9634-B44027C9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45821-D9C0-D4A7-E470-FAAB66D5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2B863-A58F-CC3E-E15F-13601F79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8A4-9379-F04D-B3DE-2F12D497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55EB5-7571-AFE2-CB0B-7FB12DF9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54FD0-F2C6-16D8-85F0-D97B1B46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E444-F6EE-316B-E2CB-8F8B902E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D0DEB-9922-F0D5-CFD2-C3A35BDB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F3366-BA3D-F2B2-3DAB-0D7DB17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CFFF-12CE-00BA-E2ED-A610E354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3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D991-B5F2-CBAC-E884-F4E9B032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6AF1-5ED9-DA2B-0CCE-CBF1F2B12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5C5C2-3A92-8744-2273-DBFE88F0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1312D-DBEB-B57E-C84F-02D4A0DA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340D-3174-458D-475E-EA17AA08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C5D5F-3D92-60CF-73CF-7E88F9C5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9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B597-D9CE-DE5E-6BCC-7C1ACE2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6C6F4-7C39-D118-207E-A9E34F1A0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3F75-B70C-2C7D-B248-35DD5D379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D61A-B51B-5D13-33B0-43352185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3DA0-3357-2A36-396C-3951488D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FC86-EA79-2B73-3C06-8FD7A9AB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6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DD96E4-A000-ADF1-7384-B55EAC71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E268E-603C-319A-BFBC-221564FB7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74E8-C134-28AE-B6B2-457092B7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3EBC2-1207-714E-A73A-ACF364AE435B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5A89-AE89-9D37-45FC-BCE47F516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C119A-1BFB-01E1-29DF-CCA70D27F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04830-8D58-564D-B471-C9B8BC74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8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P3Hw1ogXAXM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11 - Cambio 3.0 and 4.0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BC448-5D68-E7D3-005C-8A6EF7D1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2" y="895252"/>
            <a:ext cx="5082363" cy="3344803"/>
          </a:xfrm>
          <a:prstGeom prst="rect">
            <a:avLst/>
          </a:prstGeom>
        </p:spPr>
      </p:pic>
      <p:pic>
        <p:nvPicPr>
          <p:cNvPr id="2" name="Picture 2" descr="Draft diagram of the carbon cycle.">
            <a:extLst>
              <a:ext uri="{FF2B5EF4-FFF2-40B4-BE49-F238E27FC236}">
                <a16:creationId xmlns:a16="http://schemas.microsoft.com/office/drawing/2014/main" id="{6134C3A8-7D96-8B2D-BA69-DF0A196D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5" y="1323270"/>
            <a:ext cx="3158596" cy="21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72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799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89815-46A1-F5C6-CA71-E2264F242257}"/>
              </a:ext>
            </a:extLst>
          </p:cNvPr>
          <p:cNvGrpSpPr>
            <a:grpSpLocks noChangeAspect="1"/>
          </p:cNvGrpSpPr>
          <p:nvPr/>
        </p:nvGrpSpPr>
        <p:grpSpPr>
          <a:xfrm>
            <a:off x="2049229" y="898135"/>
            <a:ext cx="7233667" cy="3951658"/>
            <a:chOff x="5592589" y="685210"/>
            <a:chExt cx="7070104" cy="39205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09F46A-BA4E-1390-8249-5AC2E7313656}"/>
                </a:ext>
              </a:extLst>
            </p:cNvPr>
            <p:cNvGrpSpPr/>
            <p:nvPr/>
          </p:nvGrpSpPr>
          <p:grpSpPr>
            <a:xfrm>
              <a:off x="5592589" y="685210"/>
              <a:ext cx="6272264" cy="3920586"/>
              <a:chOff x="5592589" y="685210"/>
              <a:chExt cx="6272264" cy="392058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E51EC8-CB1D-7C02-9393-00450EB4EE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97420" y="685210"/>
                <a:ext cx="4967433" cy="3920586"/>
                <a:chOff x="1898111" y="847012"/>
                <a:chExt cx="6577510" cy="519135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56634F6-A85E-C562-9D56-129B245FC1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97652" y="847012"/>
                  <a:ext cx="5746198" cy="4523961"/>
                  <a:chOff x="2197652" y="847012"/>
                  <a:chExt cx="7054254" cy="555378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FBA6491A-1A4F-9F18-DE03-17F577EAE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7652" y="847012"/>
                    <a:ext cx="7054254" cy="55537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BAC9F27-0BA8-8494-6004-DA49F7D706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4226363"/>
                    <a:ext cx="1517242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3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B416F5C-A3D0-5489-5775-7259EFD47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5495708"/>
                    <a:ext cx="1634176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2</a:t>
                    </a:r>
                  </a:p>
                </p:txBody>
              </p:sp>
            </p:grp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13068DC-98F2-58E6-80E8-E3575A6C2CC7}"/>
                    </a:ext>
                  </a:extLst>
                </p:cNvPr>
                <p:cNvSpPr/>
                <p:nvPr/>
              </p:nvSpPr>
              <p:spPr>
                <a:xfrm>
                  <a:off x="1898111" y="1988820"/>
                  <a:ext cx="6577510" cy="3999308"/>
                </a:xfrm>
                <a:prstGeom prst="arc">
                  <a:avLst>
                    <a:gd name="adj1" fmla="val 17892254"/>
                    <a:gd name="adj2" fmla="val 1445576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D88207F-58F5-F035-3AD4-44D03D560479}"/>
                    </a:ext>
                  </a:extLst>
                </p:cNvPr>
                <p:cNvSpPr txBox="1"/>
                <p:nvPr/>
              </p:nvSpPr>
              <p:spPr>
                <a:xfrm>
                  <a:off x="4764846" y="5549321"/>
                  <a:ext cx="1331152" cy="48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Level 1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BA5424-6A42-B6F5-397A-B745506B22EB}"/>
                  </a:ext>
                </a:extLst>
              </p:cNvPr>
              <p:cNvSpPr txBox="1"/>
              <p:nvPr/>
            </p:nvSpPr>
            <p:spPr>
              <a:xfrm>
                <a:off x="5592589" y="2063333"/>
                <a:ext cx="1531049" cy="732856"/>
              </a:xfrm>
              <a:prstGeom prst="rect">
                <a:avLst/>
              </a:prstGeom>
              <a:solidFill>
                <a:srgbClr val="FF0000">
                  <a:alpha val="43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Concentration CO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in the atmosphere goes up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9B412-DD46-FA90-4ECE-BEDD20130EA6}"/>
                </a:ext>
              </a:extLst>
            </p:cNvPr>
            <p:cNvSpPr txBox="1"/>
            <p:nvPr/>
          </p:nvSpPr>
          <p:spPr>
            <a:xfrm>
              <a:off x="11385025" y="1469024"/>
              <a:ext cx="1277668" cy="7328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Flux of CO</a:t>
              </a:r>
              <a:r>
                <a:rPr lang="en-US" sz="1400" baseline="-25000" dirty="0"/>
                <a:t>2 </a:t>
              </a:r>
              <a:r>
                <a:rPr lang="en-US" sz="1400" dirty="0"/>
                <a:t>from water to air goes 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F6D5B4-01D6-9E11-5519-E5D854B832FD}"/>
              </a:ext>
            </a:extLst>
          </p:cNvPr>
          <p:cNvSpPr txBox="1"/>
          <p:nvPr/>
        </p:nvSpPr>
        <p:spPr>
          <a:xfrm>
            <a:off x="1668755" y="5331454"/>
            <a:ext cx="881611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Which </a:t>
            </a:r>
            <a:r>
              <a:rPr lang="en-US" sz="2400" dirty="0">
                <a:effectLst/>
              </a:rPr>
              <a:t>Cambio version (1-4) implements which feedback?</a:t>
            </a:r>
          </a:p>
        </p:txBody>
      </p:sp>
    </p:spTree>
    <p:extLst>
      <p:ext uri="{BB962C8B-B14F-4D97-AF65-F5344CB8AC3E}">
        <p14:creationId xmlns:p14="http://schemas.microsoft.com/office/powerpoint/2010/main" val="398179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799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89815-46A1-F5C6-CA71-E2264F242257}"/>
              </a:ext>
            </a:extLst>
          </p:cNvPr>
          <p:cNvGrpSpPr>
            <a:grpSpLocks noChangeAspect="1"/>
          </p:cNvGrpSpPr>
          <p:nvPr/>
        </p:nvGrpSpPr>
        <p:grpSpPr>
          <a:xfrm>
            <a:off x="2049229" y="898135"/>
            <a:ext cx="7233667" cy="3951658"/>
            <a:chOff x="5592589" y="685210"/>
            <a:chExt cx="7070104" cy="39205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09F46A-BA4E-1390-8249-5AC2E7313656}"/>
                </a:ext>
              </a:extLst>
            </p:cNvPr>
            <p:cNvGrpSpPr/>
            <p:nvPr/>
          </p:nvGrpSpPr>
          <p:grpSpPr>
            <a:xfrm>
              <a:off x="5592589" y="685210"/>
              <a:ext cx="6272264" cy="3920586"/>
              <a:chOff x="5592589" y="685210"/>
              <a:chExt cx="6272264" cy="392058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E51EC8-CB1D-7C02-9393-00450EB4EE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97420" y="685210"/>
                <a:ext cx="4967433" cy="3920586"/>
                <a:chOff x="1898111" y="847012"/>
                <a:chExt cx="6577510" cy="519135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56634F6-A85E-C562-9D56-129B245FC1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97652" y="847012"/>
                  <a:ext cx="5746198" cy="4523961"/>
                  <a:chOff x="2197652" y="847012"/>
                  <a:chExt cx="7054254" cy="555378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FBA6491A-1A4F-9F18-DE03-17F577EAE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7652" y="847012"/>
                    <a:ext cx="7054254" cy="55537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BAC9F27-0BA8-8494-6004-DA49F7D706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4226363"/>
                    <a:ext cx="1517242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3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B416F5C-A3D0-5489-5775-7259EFD47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5495708"/>
                    <a:ext cx="1634176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2</a:t>
                    </a:r>
                  </a:p>
                </p:txBody>
              </p:sp>
            </p:grp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13068DC-98F2-58E6-80E8-E3575A6C2CC7}"/>
                    </a:ext>
                  </a:extLst>
                </p:cNvPr>
                <p:cNvSpPr/>
                <p:nvPr/>
              </p:nvSpPr>
              <p:spPr>
                <a:xfrm>
                  <a:off x="1898111" y="1988820"/>
                  <a:ext cx="6577510" cy="3999308"/>
                </a:xfrm>
                <a:prstGeom prst="arc">
                  <a:avLst>
                    <a:gd name="adj1" fmla="val 17892254"/>
                    <a:gd name="adj2" fmla="val 1445576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D88207F-58F5-F035-3AD4-44D03D560479}"/>
                    </a:ext>
                  </a:extLst>
                </p:cNvPr>
                <p:cNvSpPr txBox="1"/>
                <p:nvPr/>
              </p:nvSpPr>
              <p:spPr>
                <a:xfrm>
                  <a:off x="4764846" y="5549321"/>
                  <a:ext cx="1331152" cy="48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Level 1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BA5424-6A42-B6F5-397A-B745506B22EB}"/>
                  </a:ext>
                </a:extLst>
              </p:cNvPr>
              <p:cNvSpPr txBox="1"/>
              <p:nvPr/>
            </p:nvSpPr>
            <p:spPr>
              <a:xfrm>
                <a:off x="5592589" y="2063333"/>
                <a:ext cx="1531049" cy="732856"/>
              </a:xfrm>
              <a:prstGeom prst="rect">
                <a:avLst/>
              </a:prstGeom>
              <a:solidFill>
                <a:srgbClr val="FF0000">
                  <a:alpha val="43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Concentration CO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in the atmosphere goes up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9B412-DD46-FA90-4ECE-BEDD20130EA6}"/>
                </a:ext>
              </a:extLst>
            </p:cNvPr>
            <p:cNvSpPr txBox="1"/>
            <p:nvPr/>
          </p:nvSpPr>
          <p:spPr>
            <a:xfrm>
              <a:off x="11385025" y="1469024"/>
              <a:ext cx="1277668" cy="7328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Flux of CO</a:t>
              </a:r>
              <a:r>
                <a:rPr lang="en-US" sz="1400" baseline="-25000" dirty="0"/>
                <a:t>2 </a:t>
              </a:r>
              <a:r>
                <a:rPr lang="en-US" sz="1400" dirty="0"/>
                <a:t>from water to air goes 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F6D5B4-01D6-9E11-5519-E5D854B832FD}"/>
              </a:ext>
            </a:extLst>
          </p:cNvPr>
          <p:cNvSpPr txBox="1"/>
          <p:nvPr/>
        </p:nvSpPr>
        <p:spPr>
          <a:xfrm>
            <a:off x="1668755" y="5331454"/>
            <a:ext cx="881611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effectLst/>
              </a:rPr>
              <a:t>What </a:t>
            </a:r>
            <a:r>
              <a:rPr lang="en-US" sz="2400" dirty="0"/>
              <a:t>name do we associate with the red-colored feedback?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014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799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89815-46A1-F5C6-CA71-E2264F242257}"/>
              </a:ext>
            </a:extLst>
          </p:cNvPr>
          <p:cNvGrpSpPr>
            <a:grpSpLocks noChangeAspect="1"/>
          </p:cNvGrpSpPr>
          <p:nvPr/>
        </p:nvGrpSpPr>
        <p:grpSpPr>
          <a:xfrm>
            <a:off x="2049229" y="898135"/>
            <a:ext cx="7233667" cy="3951658"/>
            <a:chOff x="5592589" y="685210"/>
            <a:chExt cx="7070104" cy="39205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09F46A-BA4E-1390-8249-5AC2E7313656}"/>
                </a:ext>
              </a:extLst>
            </p:cNvPr>
            <p:cNvGrpSpPr/>
            <p:nvPr/>
          </p:nvGrpSpPr>
          <p:grpSpPr>
            <a:xfrm>
              <a:off x="5592589" y="685210"/>
              <a:ext cx="6272264" cy="3920586"/>
              <a:chOff x="5592589" y="685210"/>
              <a:chExt cx="6272264" cy="392058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E51EC8-CB1D-7C02-9393-00450EB4EE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97420" y="685210"/>
                <a:ext cx="4967433" cy="3920586"/>
                <a:chOff x="1898111" y="847012"/>
                <a:chExt cx="6577510" cy="519135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56634F6-A85E-C562-9D56-129B245FC1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97652" y="847012"/>
                  <a:ext cx="5746198" cy="4523961"/>
                  <a:chOff x="2197652" y="847012"/>
                  <a:chExt cx="7054254" cy="555378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FBA6491A-1A4F-9F18-DE03-17F577EAE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7652" y="847012"/>
                    <a:ext cx="7054254" cy="55537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BAC9F27-0BA8-8494-6004-DA49F7D706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4226363"/>
                    <a:ext cx="1517242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3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B416F5C-A3D0-5489-5775-7259EFD47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5495708"/>
                    <a:ext cx="1634176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2</a:t>
                    </a:r>
                  </a:p>
                </p:txBody>
              </p:sp>
            </p:grp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13068DC-98F2-58E6-80E8-E3575A6C2CC7}"/>
                    </a:ext>
                  </a:extLst>
                </p:cNvPr>
                <p:cNvSpPr/>
                <p:nvPr/>
              </p:nvSpPr>
              <p:spPr>
                <a:xfrm>
                  <a:off x="1898111" y="1988820"/>
                  <a:ext cx="6577510" cy="3999308"/>
                </a:xfrm>
                <a:prstGeom prst="arc">
                  <a:avLst>
                    <a:gd name="adj1" fmla="val 17892254"/>
                    <a:gd name="adj2" fmla="val 1445576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D88207F-58F5-F035-3AD4-44D03D560479}"/>
                    </a:ext>
                  </a:extLst>
                </p:cNvPr>
                <p:cNvSpPr txBox="1"/>
                <p:nvPr/>
              </p:nvSpPr>
              <p:spPr>
                <a:xfrm>
                  <a:off x="4764846" y="5549321"/>
                  <a:ext cx="1331152" cy="48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Level 1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BA5424-6A42-B6F5-397A-B745506B22EB}"/>
                  </a:ext>
                </a:extLst>
              </p:cNvPr>
              <p:cNvSpPr txBox="1"/>
              <p:nvPr/>
            </p:nvSpPr>
            <p:spPr>
              <a:xfrm>
                <a:off x="5592589" y="2063333"/>
                <a:ext cx="1531049" cy="732856"/>
              </a:xfrm>
              <a:prstGeom prst="rect">
                <a:avLst/>
              </a:prstGeom>
              <a:solidFill>
                <a:srgbClr val="FF0000">
                  <a:alpha val="43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Concentration CO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in the atmosphere goes up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9B412-DD46-FA90-4ECE-BEDD20130EA6}"/>
                </a:ext>
              </a:extLst>
            </p:cNvPr>
            <p:cNvSpPr txBox="1"/>
            <p:nvPr/>
          </p:nvSpPr>
          <p:spPr>
            <a:xfrm>
              <a:off x="11385025" y="1469024"/>
              <a:ext cx="1277668" cy="7328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Flux of CO</a:t>
              </a:r>
              <a:r>
                <a:rPr lang="en-US" sz="1400" baseline="-25000" dirty="0"/>
                <a:t>2 </a:t>
              </a:r>
              <a:r>
                <a:rPr lang="en-US" sz="1400" dirty="0"/>
                <a:t>from water to air goes up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F6D5B4-01D6-9E11-5519-E5D854B832FD}"/>
              </a:ext>
            </a:extLst>
          </p:cNvPr>
          <p:cNvSpPr txBox="1"/>
          <p:nvPr/>
        </p:nvSpPr>
        <p:spPr>
          <a:xfrm>
            <a:off x="925976" y="5354291"/>
            <a:ext cx="10857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</a:t>
            </a:r>
            <a:r>
              <a:rPr lang="en-US" sz="2400" dirty="0">
                <a:effectLst/>
              </a:rPr>
              <a:t>ch feedback(s) are characterized by a tipping point (i.e., are sigmoidal)?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</a:t>
            </a:r>
            <a:r>
              <a:rPr lang="en-US" sz="2400" dirty="0">
                <a:effectLst/>
              </a:rPr>
              <a:t>ch feedback(s) are </a:t>
            </a:r>
            <a:r>
              <a:rPr lang="en-US" sz="2400" i="1" dirty="0">
                <a:effectLst/>
              </a:rPr>
              <a:t>not</a:t>
            </a:r>
            <a:r>
              <a:rPr lang="en-US" sz="2400" dirty="0">
                <a:effectLst/>
              </a:rPr>
              <a:t> characterized by a tipping point (i.e., are not sigmoidal)?</a:t>
            </a:r>
          </a:p>
        </p:txBody>
      </p:sp>
    </p:spTree>
    <p:extLst>
      <p:ext uri="{BB962C8B-B14F-4D97-AF65-F5344CB8AC3E}">
        <p14:creationId xmlns:p14="http://schemas.microsoft.com/office/powerpoint/2010/main" val="320130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A349B2-3460-5931-EF25-AE248E49D2EA}"/>
              </a:ext>
            </a:extLst>
          </p:cNvPr>
          <p:cNvSpPr txBox="1"/>
          <p:nvPr/>
        </p:nvSpPr>
        <p:spPr>
          <a:xfrm>
            <a:off x="6330327" y="1924265"/>
            <a:ext cx="54184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The abolition movement as a model for social change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4EDCB-5D17-C7C2-EA0E-EAD8151FA11D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Models of change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C3800-4353-653C-0A18-1AC65BAC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3" y="631803"/>
            <a:ext cx="5418457" cy="307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0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914701-1571-7849-A52E-A9B18C6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Political Process Model of (Successful) Social Movements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FC81C-BEA7-66C5-892E-74601FEB962D}"/>
              </a:ext>
            </a:extLst>
          </p:cNvPr>
          <p:cNvSpPr txBox="1"/>
          <p:nvPr/>
        </p:nvSpPr>
        <p:spPr>
          <a:xfrm>
            <a:off x="1122745" y="2064247"/>
            <a:ext cx="8634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In the sociological literature (see the article by Aldon Morris) there are three elements in social movements’ ability to successfully bring about social change.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580E3-EF44-6CED-00E3-86DE7AA0686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A sociologist’s (Richard Anderson-Connolly) perspective on social movements</a:t>
            </a:r>
          </a:p>
        </p:txBody>
      </p:sp>
    </p:spTree>
    <p:extLst>
      <p:ext uri="{BB962C8B-B14F-4D97-AF65-F5344CB8AC3E}">
        <p14:creationId xmlns:p14="http://schemas.microsoft.com/office/powerpoint/2010/main" val="273200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914701-1571-7849-A52E-A9B18C6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+mn-lt"/>
              </a:rPr>
              <a:t>Political Process Model of (Successful) Social Movements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FC81C-BEA7-66C5-892E-74601FEB962D}"/>
              </a:ext>
            </a:extLst>
          </p:cNvPr>
          <p:cNvSpPr txBox="1"/>
          <p:nvPr/>
        </p:nvSpPr>
        <p:spPr>
          <a:xfrm>
            <a:off x="1122745" y="2064247"/>
            <a:ext cx="8634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In the sociological literature (see the article by Aldon Morris) there are three elements in social movements’ ability to successfully bring about social change.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580E3-EF44-6CED-00E3-86DE7AA0686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2882F-1274-58BB-C071-01CAD6C7A461}"/>
              </a:ext>
            </a:extLst>
          </p:cNvPr>
          <p:cNvSpPr txBox="1"/>
          <p:nvPr/>
        </p:nvSpPr>
        <p:spPr>
          <a:xfrm>
            <a:off x="2939970" y="4328931"/>
            <a:ext cx="464144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Describe the three elements</a:t>
            </a:r>
          </a:p>
        </p:txBody>
      </p:sp>
    </p:spTree>
    <p:extLst>
      <p:ext uri="{BB962C8B-B14F-4D97-AF65-F5344CB8AC3E}">
        <p14:creationId xmlns:p14="http://schemas.microsoft.com/office/powerpoint/2010/main" val="26588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14EDCB-5D17-C7C2-EA0E-EAD8151FA11D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Models of change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57172-8AD6-DEFB-A094-05F3F1C0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89" y="938872"/>
            <a:ext cx="9053600" cy="35539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464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14EDCB-5D17-C7C2-EA0E-EAD8151FA11D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257172-8AD6-DEFB-A094-05F3F1C0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89" y="938872"/>
            <a:ext cx="9053600" cy="35539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D09B02-5C7F-6D20-159F-2003F8F57D9E}"/>
              </a:ext>
            </a:extLst>
          </p:cNvPr>
          <p:cNvSpPr txBox="1"/>
          <p:nvPr/>
        </p:nvSpPr>
        <p:spPr>
          <a:xfrm>
            <a:off x="3206188" y="5088131"/>
            <a:ext cx="510273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What does the climate movement’s debate get wrong? </a:t>
            </a:r>
          </a:p>
        </p:txBody>
      </p:sp>
    </p:spTree>
    <p:extLst>
      <p:ext uri="{BB962C8B-B14F-4D97-AF65-F5344CB8AC3E}">
        <p14:creationId xmlns:p14="http://schemas.microsoft.com/office/powerpoint/2010/main" val="152866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Climate statistics – time series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053FF-1D5F-2340-9311-3D2D31BC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12" y="658735"/>
            <a:ext cx="7122220" cy="53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9EF9F-5AF4-284A-80AD-963E8F8E8AE5}"/>
              </a:ext>
            </a:extLst>
          </p:cNvPr>
          <p:cNvSpPr txBox="1"/>
          <p:nvPr/>
        </p:nvSpPr>
        <p:spPr>
          <a:xfrm>
            <a:off x="347241" y="1401288"/>
            <a:ext cx="453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data were extracted from the NOAA BRW data archive.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48373-3A4C-95A8-7289-CC53C97F924E}"/>
              </a:ext>
            </a:extLst>
          </p:cNvPr>
          <p:cNvSpPr txBox="1"/>
          <p:nvPr/>
        </p:nvSpPr>
        <p:spPr>
          <a:xfrm>
            <a:off x="7974957" y="5578998"/>
            <a:ext cx="1053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63505-1086-8A15-C2FE-1D4C085081D0}"/>
              </a:ext>
            </a:extLst>
          </p:cNvPr>
          <p:cNvSpPr txBox="1"/>
          <p:nvPr/>
        </p:nvSpPr>
        <p:spPr>
          <a:xfrm rot="16200000">
            <a:off x="4236334" y="2990629"/>
            <a:ext cx="18635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46444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053FF-1D5F-2340-9311-3D2D31BC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12" y="658735"/>
            <a:ext cx="7122220" cy="533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9EF9F-5AF4-284A-80AD-963E8F8E8AE5}"/>
              </a:ext>
            </a:extLst>
          </p:cNvPr>
          <p:cNvSpPr txBox="1"/>
          <p:nvPr/>
        </p:nvSpPr>
        <p:spPr>
          <a:xfrm>
            <a:off x="347241" y="1401288"/>
            <a:ext cx="4536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data were extracted from the NOAA BRW data archive.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What’s going on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1E93A-EF35-4F6D-357A-B4E6F08D7162}"/>
              </a:ext>
            </a:extLst>
          </p:cNvPr>
          <p:cNvSpPr txBox="1"/>
          <p:nvPr/>
        </p:nvSpPr>
        <p:spPr>
          <a:xfrm>
            <a:off x="7974957" y="5578998"/>
            <a:ext cx="10532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D85E4-8444-5E4F-9B67-6936F39A85CE}"/>
              </a:ext>
            </a:extLst>
          </p:cNvPr>
          <p:cNvSpPr txBox="1"/>
          <p:nvPr/>
        </p:nvSpPr>
        <p:spPr>
          <a:xfrm rot="16200000">
            <a:off x="4236334" y="2990629"/>
            <a:ext cx="18635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Temperature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B59233-5AFD-A855-A05E-7D5668167FF9}"/>
              </a:ext>
            </a:extLst>
          </p:cNvPr>
          <p:cNvCxnSpPr>
            <a:cxnSpLocks/>
          </p:cNvCxnSpPr>
          <p:nvPr/>
        </p:nvCxnSpPr>
        <p:spPr>
          <a:xfrm>
            <a:off x="3379808" y="4930815"/>
            <a:ext cx="2500131" cy="256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9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BC448-5D68-E7D3-005C-8A6EF7D1C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32" y="895252"/>
            <a:ext cx="5082363" cy="33448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687D4-4C89-B453-8251-F196807417A1}"/>
              </a:ext>
            </a:extLst>
          </p:cNvPr>
          <p:cNvSpPr txBox="1"/>
          <p:nvPr/>
        </p:nvSpPr>
        <p:spPr>
          <a:xfrm>
            <a:off x="3596819" y="4675338"/>
            <a:ext cx="499836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Which equation(s) change to turn this into Cambio 2.0? 3.0? 4.0?</a:t>
            </a:r>
          </a:p>
        </p:txBody>
      </p:sp>
      <p:pic>
        <p:nvPicPr>
          <p:cNvPr id="2" name="Picture 2" descr="Draft diagram of the carbon cycle.">
            <a:extLst>
              <a:ext uri="{FF2B5EF4-FFF2-40B4-BE49-F238E27FC236}">
                <a16:creationId xmlns:a16="http://schemas.microsoft.com/office/drawing/2014/main" id="{8C2CAE71-903C-03B2-BCC2-AE2A84D3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5" y="1323270"/>
            <a:ext cx="3158596" cy="210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83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BE1ECA-244A-DA4D-8B39-F2D3E032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62" y="427902"/>
            <a:ext cx="7360812" cy="551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9EF9F-5AF4-284A-80AD-963E8F8E8AE5}"/>
              </a:ext>
            </a:extLst>
          </p:cNvPr>
          <p:cNvSpPr txBox="1"/>
          <p:nvPr/>
        </p:nvSpPr>
        <p:spPr>
          <a:xfrm>
            <a:off x="347241" y="1401288"/>
            <a:ext cx="453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graphs are based on data from the NOAA BRW data archive, for two different years.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Climate statistics – probability densities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83FCB-87C6-87E7-82F7-38953754521C}"/>
              </a:ext>
            </a:extLst>
          </p:cNvPr>
          <p:cNvSpPr txBox="1"/>
          <p:nvPr/>
        </p:nvSpPr>
        <p:spPr>
          <a:xfrm>
            <a:off x="7616142" y="5483016"/>
            <a:ext cx="18635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601176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DBE1ECA-244A-DA4D-8B39-F2D3E032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62" y="427902"/>
            <a:ext cx="7360812" cy="551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9EF9F-5AF4-284A-80AD-963E8F8E8AE5}"/>
              </a:ext>
            </a:extLst>
          </p:cNvPr>
          <p:cNvSpPr txBox="1"/>
          <p:nvPr/>
        </p:nvSpPr>
        <p:spPr>
          <a:xfrm>
            <a:off x="347241" y="1401288"/>
            <a:ext cx="4536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graphs are based on data from the NOAA BRW data archive, for two different years.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Which dataset seems to indicate </a:t>
            </a:r>
            <a:r>
              <a:rPr lang="en-US" sz="2400" b="1" dirty="0"/>
              <a:t>greater temperature</a:t>
            </a:r>
            <a:r>
              <a:rPr lang="en-US" sz="2400" dirty="0"/>
              <a:t> </a:t>
            </a:r>
            <a:r>
              <a:rPr lang="en-US" sz="2400" b="1" dirty="0"/>
              <a:t>variability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Which seems to indicate a </a:t>
            </a:r>
            <a:r>
              <a:rPr lang="en-US" sz="2400" b="1" dirty="0"/>
              <a:t>warmer climate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What </a:t>
            </a:r>
            <a:r>
              <a:rPr lang="en-US" sz="2400" b="1" dirty="0"/>
              <a:t>key limitation </a:t>
            </a:r>
            <a:r>
              <a:rPr lang="en-US" sz="2400" dirty="0"/>
              <a:t>to these inferences is a climatologist most likely to point out?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51F98-56DE-29E1-17EA-0DBF13A10B17}"/>
              </a:ext>
            </a:extLst>
          </p:cNvPr>
          <p:cNvSpPr txBox="1"/>
          <p:nvPr/>
        </p:nvSpPr>
        <p:spPr>
          <a:xfrm>
            <a:off x="7616142" y="5483016"/>
            <a:ext cx="186352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58259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599175-AAF1-72BC-C4D0-0E60E0EE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61" y="1513367"/>
            <a:ext cx="3928190" cy="3051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15299-DFE8-EF4A-6AEB-DD0E80A1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80" y="1513367"/>
            <a:ext cx="4015200" cy="3085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C912D-01A9-7CD8-44B4-C33FE66C5169}"/>
              </a:ext>
            </a:extLst>
          </p:cNvPr>
          <p:cNvSpPr txBox="1"/>
          <p:nvPr/>
        </p:nvSpPr>
        <p:spPr>
          <a:xfrm>
            <a:off x="3449256" y="5511843"/>
            <a:ext cx="47960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would guess has more years averaged (and why)?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D7454-CBD1-A384-1C8C-2E1B2F540D5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65BFE-767C-C1B8-20F7-3432A317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12" y="1779596"/>
            <a:ext cx="721000" cy="348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05FB8-A3EF-B437-BBA2-5CB259E3C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2215" y="1886129"/>
            <a:ext cx="628522" cy="4639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2137EE-1E87-4519-7078-428D306E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3012" y="1883621"/>
            <a:ext cx="628522" cy="4639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B1A96D-A844-1348-CC05-1F6434556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9503012" y="1770717"/>
            <a:ext cx="628522" cy="4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347241" y="722641"/>
            <a:ext cx="626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curves below represent carbon flux from the </a:t>
            </a:r>
            <a:r>
              <a:rPr lang="en-US" sz="2400" b="1" dirty="0"/>
              <a:t>ocean</a:t>
            </a:r>
            <a:r>
              <a:rPr lang="en-US" sz="2400" dirty="0"/>
              <a:t> to the </a:t>
            </a:r>
            <a:r>
              <a:rPr lang="en-US" sz="2400" b="1" dirty="0"/>
              <a:t>atmosphere</a:t>
            </a:r>
            <a:r>
              <a:rPr lang="en-US" sz="2400" dirty="0"/>
              <a:t> as a function of ocean carbon, at two planetary temperatures.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11 - Temperature-dependent ocean feedback (Cambio 3.0)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>
            <a:off x="10643365" y="1138139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6741FC-3E02-6A4C-A3A4-4F7A1D69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9" y="1898473"/>
            <a:ext cx="6639560" cy="49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8BD74-B199-B880-7E91-1ABEE017D682}"/>
              </a:ext>
            </a:extLst>
          </p:cNvPr>
          <p:cNvSpPr txBox="1"/>
          <p:nvPr/>
        </p:nvSpPr>
        <p:spPr>
          <a:xfrm>
            <a:off x="2201690" y="6361610"/>
            <a:ext cx="25747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C_ocean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4D7B5-58D3-CF77-80CA-EFB96720191D}"/>
              </a:ext>
            </a:extLst>
          </p:cNvPr>
          <p:cNvSpPr txBox="1"/>
          <p:nvPr/>
        </p:nvSpPr>
        <p:spPr>
          <a:xfrm>
            <a:off x="2201690" y="2717998"/>
            <a:ext cx="8057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98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347241" y="722641"/>
            <a:ext cx="626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curves below represent carbon flux from the </a:t>
            </a:r>
            <a:r>
              <a:rPr lang="en-US" sz="2400" b="1" dirty="0"/>
              <a:t>ocean</a:t>
            </a:r>
            <a:r>
              <a:rPr lang="en-US" sz="2400" dirty="0"/>
              <a:t> to the </a:t>
            </a:r>
            <a:r>
              <a:rPr lang="en-US" sz="2400" b="1" dirty="0"/>
              <a:t>atmosphere</a:t>
            </a:r>
            <a:r>
              <a:rPr lang="en-US" sz="2400" dirty="0"/>
              <a:t> as a function of ocean carbon, at two planetary temperatures.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>
            <a:off x="10643365" y="1138139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1A14A-0FA4-0A44-9EBF-BC962C49185F}"/>
              </a:ext>
            </a:extLst>
          </p:cNvPr>
          <p:cNvSpPr txBox="1"/>
          <p:nvPr/>
        </p:nvSpPr>
        <p:spPr>
          <a:xfrm>
            <a:off x="6808829" y="4056103"/>
            <a:ext cx="499836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Which line represents the behavior of a warmer ocean (and why)?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6741FC-3E02-6A4C-A3A4-4F7A1D69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9" y="1898473"/>
            <a:ext cx="6639560" cy="49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76873B-7E04-306C-225E-D7567D1EACCB}"/>
              </a:ext>
            </a:extLst>
          </p:cNvPr>
          <p:cNvSpPr txBox="1"/>
          <p:nvPr/>
        </p:nvSpPr>
        <p:spPr>
          <a:xfrm>
            <a:off x="2201690" y="6361610"/>
            <a:ext cx="25747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C_ocean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0F2DA-0894-8E8A-33DA-F5DBD8F529E7}"/>
              </a:ext>
            </a:extLst>
          </p:cNvPr>
          <p:cNvSpPr txBox="1"/>
          <p:nvPr/>
        </p:nvSpPr>
        <p:spPr>
          <a:xfrm>
            <a:off x="2201690" y="2717998"/>
            <a:ext cx="8057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52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347241" y="722641"/>
            <a:ext cx="626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curves below represent carbon flux from the </a:t>
            </a:r>
            <a:r>
              <a:rPr lang="en-US" sz="2400" b="1" dirty="0"/>
              <a:t>ocean</a:t>
            </a:r>
            <a:r>
              <a:rPr lang="en-US" sz="2400" dirty="0"/>
              <a:t> to the </a:t>
            </a:r>
            <a:r>
              <a:rPr lang="en-US" sz="2400" b="1" dirty="0"/>
              <a:t>atmosphere</a:t>
            </a:r>
            <a:r>
              <a:rPr lang="en-US" sz="2400" dirty="0"/>
              <a:t> as a function of ocean carbon, at two planetary temperatures.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>
            <a:off x="10643365" y="1138139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1A14A-0FA4-0A44-9EBF-BC962C49185F}"/>
              </a:ext>
            </a:extLst>
          </p:cNvPr>
          <p:cNvSpPr txBox="1"/>
          <p:nvPr/>
        </p:nvSpPr>
        <p:spPr>
          <a:xfrm>
            <a:off x="6808829" y="4056103"/>
            <a:ext cx="538317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Is this feedback </a:t>
            </a:r>
            <a:r>
              <a:rPr lang="en-US" sz="2400" b="1" dirty="0"/>
              <a:t>good news </a:t>
            </a:r>
            <a:r>
              <a:rPr lang="en-US" sz="2400" dirty="0"/>
              <a:t>or </a:t>
            </a:r>
            <a:r>
              <a:rPr lang="en-US" sz="2400" b="1" dirty="0"/>
              <a:t>bad news</a:t>
            </a:r>
            <a:r>
              <a:rPr lang="en-US" sz="2400" dirty="0"/>
              <a:t>, from a climate perspective?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C6741FC-3E02-6A4C-A3A4-4F7A1D69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9" y="1898473"/>
            <a:ext cx="6639560" cy="497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06CFC-88A4-137B-CD0F-FF323B29BAF4}"/>
              </a:ext>
            </a:extLst>
          </p:cNvPr>
          <p:cNvSpPr txBox="1"/>
          <p:nvPr/>
        </p:nvSpPr>
        <p:spPr>
          <a:xfrm rot="19714619">
            <a:off x="2746333" y="3526163"/>
            <a:ext cx="2140309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Warmer climate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F6D79-B108-0D42-2174-8DDE8D95F722}"/>
              </a:ext>
            </a:extLst>
          </p:cNvPr>
          <p:cNvSpPr txBox="1"/>
          <p:nvPr/>
        </p:nvSpPr>
        <p:spPr>
          <a:xfrm rot="19799150">
            <a:off x="3417450" y="3986096"/>
            <a:ext cx="2140309" cy="3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Cooler climate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9BFF37-6201-9E7F-0C72-7566366097F7}"/>
              </a:ext>
            </a:extLst>
          </p:cNvPr>
          <p:cNvSpPr txBox="1"/>
          <p:nvPr/>
        </p:nvSpPr>
        <p:spPr>
          <a:xfrm>
            <a:off x="2201690" y="6361610"/>
            <a:ext cx="25747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C_ocean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273EC-E2B4-86FD-0371-1072C1662492}"/>
              </a:ext>
            </a:extLst>
          </p:cNvPr>
          <p:cNvSpPr txBox="1"/>
          <p:nvPr/>
        </p:nvSpPr>
        <p:spPr>
          <a:xfrm>
            <a:off x="2201690" y="2717998"/>
            <a:ext cx="80579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F3E278-0D16-BA4F-8EAB-5072BA15557A}"/>
              </a:ext>
            </a:extLst>
          </p:cNvPr>
          <p:cNvGrpSpPr/>
          <p:nvPr/>
        </p:nvGrpSpPr>
        <p:grpSpPr>
          <a:xfrm>
            <a:off x="256208" y="1808202"/>
            <a:ext cx="5828217" cy="4800942"/>
            <a:chOff x="267783" y="2431053"/>
            <a:chExt cx="4915098" cy="369145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71C570C-F2C8-2486-75FE-201E9D24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83" y="2431053"/>
              <a:ext cx="4915098" cy="369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5C0E59-8132-2F55-01F0-0F562D0A8EF7}"/>
                </a:ext>
              </a:extLst>
            </p:cNvPr>
            <p:cNvCxnSpPr/>
            <p:nvPr/>
          </p:nvCxnSpPr>
          <p:spPr>
            <a:xfrm>
              <a:off x="1073427" y="3008243"/>
              <a:ext cx="357808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142816" y="553363"/>
            <a:ext cx="6866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 below represents carbon flux from the atmosphere to the land as a function of the global  temperature anomaly when there’s </a:t>
            </a:r>
            <a:r>
              <a:rPr lang="en-US" sz="2400" b="1" dirty="0"/>
              <a:t>no feedback </a:t>
            </a:r>
            <a:r>
              <a:rPr lang="en-US" sz="2400" dirty="0"/>
              <a:t>(dashed line), and when there </a:t>
            </a:r>
            <a:r>
              <a:rPr lang="en-US" sz="2400" b="1" dirty="0"/>
              <a:t>is feedback </a:t>
            </a:r>
            <a:r>
              <a:rPr lang="en-US" sz="2400" dirty="0"/>
              <a:t>(solid line).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11 - Temperature-dependent atmosphere-to-land feedback (Cambio 4.0)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 rot="10800000">
            <a:off x="7462843" y="1153528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24C4D-74D8-ADD9-0BF6-E9C613488216}"/>
              </a:ext>
            </a:extLst>
          </p:cNvPr>
          <p:cNvSpPr txBox="1"/>
          <p:nvPr/>
        </p:nvSpPr>
        <p:spPr>
          <a:xfrm>
            <a:off x="1211522" y="3147029"/>
            <a:ext cx="7710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761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F3E278-0D16-BA4F-8EAB-5072BA15557A}"/>
              </a:ext>
            </a:extLst>
          </p:cNvPr>
          <p:cNvGrpSpPr/>
          <p:nvPr/>
        </p:nvGrpSpPr>
        <p:grpSpPr>
          <a:xfrm>
            <a:off x="256208" y="1808202"/>
            <a:ext cx="5828217" cy="4800942"/>
            <a:chOff x="267783" y="2431053"/>
            <a:chExt cx="4915098" cy="369145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71C570C-F2C8-2486-75FE-201E9D24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83" y="2431053"/>
              <a:ext cx="4915098" cy="369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5C0E59-8132-2F55-01F0-0F562D0A8EF7}"/>
                </a:ext>
              </a:extLst>
            </p:cNvPr>
            <p:cNvCxnSpPr/>
            <p:nvPr/>
          </p:nvCxnSpPr>
          <p:spPr>
            <a:xfrm>
              <a:off x="1073427" y="3008243"/>
              <a:ext cx="357808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142816" y="553363"/>
            <a:ext cx="6866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 below represents carbon flux from the atmosphere to the land as a function of the global  temperature anomaly when there’s </a:t>
            </a:r>
            <a:r>
              <a:rPr lang="en-US" sz="2400" b="1" dirty="0"/>
              <a:t>no feedback </a:t>
            </a:r>
            <a:r>
              <a:rPr lang="en-US" sz="2400" dirty="0"/>
              <a:t>(dashed line), and when there </a:t>
            </a:r>
            <a:r>
              <a:rPr lang="en-US" sz="2400" b="1" dirty="0"/>
              <a:t>is feedback </a:t>
            </a:r>
            <a:r>
              <a:rPr lang="en-US" sz="2400" dirty="0"/>
              <a:t>(solid line).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 rot="10800000">
            <a:off x="7462843" y="1153528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24C4D-74D8-ADD9-0BF6-E9C613488216}"/>
              </a:ext>
            </a:extLst>
          </p:cNvPr>
          <p:cNvSpPr txBox="1"/>
          <p:nvPr/>
        </p:nvSpPr>
        <p:spPr>
          <a:xfrm>
            <a:off x="1211522" y="3147029"/>
            <a:ext cx="7710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F_al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0F485-913A-994D-4E92-69D0B1A9F3FF}"/>
              </a:ext>
            </a:extLst>
          </p:cNvPr>
          <p:cNvSpPr txBox="1"/>
          <p:nvPr/>
        </p:nvSpPr>
        <p:spPr>
          <a:xfrm>
            <a:off x="5936275" y="4024591"/>
            <a:ext cx="59995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physical reason behind this reduction is: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We expect </a:t>
            </a:r>
            <a:r>
              <a:rPr lang="en-US" sz="2400" b="1" dirty="0"/>
              <a:t>more</a:t>
            </a:r>
            <a:r>
              <a:rPr lang="en-US" sz="2400" dirty="0"/>
              <a:t> photosynthesis on a warmer planet.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We expect </a:t>
            </a:r>
            <a:r>
              <a:rPr lang="en-US" sz="2400" b="1" dirty="0"/>
              <a:t>less</a:t>
            </a:r>
            <a:r>
              <a:rPr lang="en-US" sz="2400" dirty="0"/>
              <a:t> photosynthesis on a warmer planet. </a:t>
            </a:r>
          </a:p>
        </p:txBody>
      </p:sp>
    </p:spTree>
    <p:extLst>
      <p:ext uri="{BB962C8B-B14F-4D97-AF65-F5344CB8AC3E}">
        <p14:creationId xmlns:p14="http://schemas.microsoft.com/office/powerpoint/2010/main" val="42200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FF3E278-0D16-BA4F-8EAB-5072BA15557A}"/>
              </a:ext>
            </a:extLst>
          </p:cNvPr>
          <p:cNvGrpSpPr/>
          <p:nvPr/>
        </p:nvGrpSpPr>
        <p:grpSpPr>
          <a:xfrm>
            <a:off x="256208" y="1808202"/>
            <a:ext cx="5828217" cy="4800942"/>
            <a:chOff x="267783" y="2431053"/>
            <a:chExt cx="4915098" cy="369145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71C570C-F2C8-2486-75FE-201E9D24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783" y="2431053"/>
              <a:ext cx="4915098" cy="3691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5C0E59-8132-2F55-01F0-0F562D0A8EF7}"/>
                </a:ext>
              </a:extLst>
            </p:cNvPr>
            <p:cNvCxnSpPr/>
            <p:nvPr/>
          </p:nvCxnSpPr>
          <p:spPr>
            <a:xfrm>
              <a:off x="1073427" y="3008243"/>
              <a:ext cx="3578087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0FC89B-C6E6-6A44-BAB6-358A13B44FE9}"/>
              </a:ext>
            </a:extLst>
          </p:cNvPr>
          <p:cNvSpPr txBox="1"/>
          <p:nvPr/>
        </p:nvSpPr>
        <p:spPr>
          <a:xfrm>
            <a:off x="142816" y="553363"/>
            <a:ext cx="6866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curve below represents carbon flux from the atmosphere to the land as a function of the global  temperature anomaly when there’s </a:t>
            </a:r>
            <a:r>
              <a:rPr lang="en-US" sz="2400" b="1" dirty="0"/>
              <a:t>no feedback </a:t>
            </a:r>
            <a:r>
              <a:rPr lang="en-US" sz="2400" dirty="0"/>
              <a:t>(dashed line), and when there </a:t>
            </a:r>
            <a:r>
              <a:rPr lang="en-US" sz="2400" b="1" dirty="0"/>
              <a:t>is feedback </a:t>
            </a:r>
            <a:r>
              <a:rPr lang="en-US" sz="2400" dirty="0"/>
              <a:t>(solid line).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69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</a:t>
            </a:r>
          </a:p>
        </p:txBody>
      </p:sp>
      <p:pic>
        <p:nvPicPr>
          <p:cNvPr id="18" name="Picture 2" descr="Draft diagram of the carbon cycle.">
            <a:extLst>
              <a:ext uri="{FF2B5EF4-FFF2-40B4-BE49-F238E27FC236}">
                <a16:creationId xmlns:a16="http://schemas.microsoft.com/office/drawing/2014/main" id="{6EF13A36-8CD4-644F-9BA7-DAD6E97B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120" y="658735"/>
            <a:ext cx="4540716" cy="30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5516C-2996-0646-9222-C2FCA29D6698}"/>
              </a:ext>
            </a:extLst>
          </p:cNvPr>
          <p:cNvSpPr txBox="1"/>
          <p:nvPr/>
        </p:nvSpPr>
        <p:spPr>
          <a:xfrm rot="10800000">
            <a:off x="7462843" y="1153528"/>
            <a:ext cx="54868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24C4D-74D8-ADD9-0BF6-E9C613488216}"/>
              </a:ext>
            </a:extLst>
          </p:cNvPr>
          <p:cNvSpPr txBox="1"/>
          <p:nvPr/>
        </p:nvSpPr>
        <p:spPr>
          <a:xfrm>
            <a:off x="1211522" y="3147029"/>
            <a:ext cx="77107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F_al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9BE4B-A91B-864C-7108-CA63B6E23E47}"/>
              </a:ext>
            </a:extLst>
          </p:cNvPr>
          <p:cNvSpPr txBox="1"/>
          <p:nvPr/>
        </p:nvSpPr>
        <p:spPr>
          <a:xfrm>
            <a:off x="6447099" y="4395124"/>
            <a:ext cx="51027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Is this feedback mechanism </a:t>
            </a:r>
            <a:r>
              <a:rPr lang="en-US" sz="2400" b="1" dirty="0"/>
              <a:t>good news </a:t>
            </a:r>
            <a:r>
              <a:rPr lang="en-US" sz="2400" dirty="0"/>
              <a:t>or </a:t>
            </a:r>
            <a:r>
              <a:rPr lang="en-US" sz="2400" b="1" dirty="0"/>
              <a:t>bad news</a:t>
            </a:r>
            <a:r>
              <a:rPr lang="en-US" sz="2400" dirty="0"/>
              <a:t>, from a climate perspective?</a:t>
            </a:r>
          </a:p>
        </p:txBody>
      </p:sp>
    </p:spTree>
    <p:extLst>
      <p:ext uri="{BB962C8B-B14F-4D97-AF65-F5344CB8AC3E}">
        <p14:creationId xmlns:p14="http://schemas.microsoft.com/office/powerpoint/2010/main" val="344956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32E68B-8110-7346-9632-D42AD1D22083}"/>
              </a:ext>
            </a:extLst>
          </p:cNvPr>
          <p:cNvSpPr txBox="1"/>
          <p:nvPr/>
        </p:nvSpPr>
        <p:spPr>
          <a:xfrm>
            <a:off x="0" y="-1799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11 – Summary of algorithmic representation of feedbacks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C389815-46A1-F5C6-CA71-E2264F242257}"/>
              </a:ext>
            </a:extLst>
          </p:cNvPr>
          <p:cNvGrpSpPr>
            <a:grpSpLocks noChangeAspect="1"/>
          </p:cNvGrpSpPr>
          <p:nvPr/>
        </p:nvGrpSpPr>
        <p:grpSpPr>
          <a:xfrm>
            <a:off x="2049229" y="898135"/>
            <a:ext cx="7233667" cy="3951658"/>
            <a:chOff x="5592589" y="685210"/>
            <a:chExt cx="7070104" cy="392058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309F46A-BA4E-1390-8249-5AC2E7313656}"/>
                </a:ext>
              </a:extLst>
            </p:cNvPr>
            <p:cNvGrpSpPr/>
            <p:nvPr/>
          </p:nvGrpSpPr>
          <p:grpSpPr>
            <a:xfrm>
              <a:off x="5592589" y="685210"/>
              <a:ext cx="6272264" cy="3920586"/>
              <a:chOff x="5592589" y="685210"/>
              <a:chExt cx="6272264" cy="3920586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7E51EC8-CB1D-7C02-9393-00450EB4EE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97420" y="685210"/>
                <a:ext cx="4967433" cy="3920586"/>
                <a:chOff x="1898111" y="847012"/>
                <a:chExt cx="6577510" cy="519135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56634F6-A85E-C562-9D56-129B245FC18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97652" y="847012"/>
                  <a:ext cx="5746198" cy="4523961"/>
                  <a:chOff x="2197652" y="847012"/>
                  <a:chExt cx="7054254" cy="5553788"/>
                </a:xfrm>
              </p:grpSpPr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FBA6491A-1A4F-9F18-DE03-17F577EAE3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97652" y="847012"/>
                    <a:ext cx="7054254" cy="55537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3BAC9F27-0BA8-8494-6004-DA49F7D7061B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4226363"/>
                    <a:ext cx="1517242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3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4B416F5C-A3D0-5489-5775-7259EFD47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238" y="5495708"/>
                    <a:ext cx="1634176" cy="6003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Level 2</a:t>
                    </a:r>
                  </a:p>
                </p:txBody>
              </p:sp>
            </p:grp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713068DC-98F2-58E6-80E8-E3575A6C2CC7}"/>
                    </a:ext>
                  </a:extLst>
                </p:cNvPr>
                <p:cNvSpPr/>
                <p:nvPr/>
              </p:nvSpPr>
              <p:spPr>
                <a:xfrm>
                  <a:off x="1898111" y="1988820"/>
                  <a:ext cx="6577510" cy="3999308"/>
                </a:xfrm>
                <a:prstGeom prst="arc">
                  <a:avLst>
                    <a:gd name="adj1" fmla="val 17892254"/>
                    <a:gd name="adj2" fmla="val 14455767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D88207F-58F5-F035-3AD4-44D03D560479}"/>
                    </a:ext>
                  </a:extLst>
                </p:cNvPr>
                <p:cNvSpPr txBox="1"/>
                <p:nvPr/>
              </p:nvSpPr>
              <p:spPr>
                <a:xfrm>
                  <a:off x="4764846" y="5549321"/>
                  <a:ext cx="1331152" cy="4890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Level 1</a:t>
                  </a: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BA5424-6A42-B6F5-397A-B745506B22EB}"/>
                  </a:ext>
                </a:extLst>
              </p:cNvPr>
              <p:cNvSpPr txBox="1"/>
              <p:nvPr/>
            </p:nvSpPr>
            <p:spPr>
              <a:xfrm>
                <a:off x="5592589" y="2063333"/>
                <a:ext cx="1531049" cy="732856"/>
              </a:xfrm>
              <a:prstGeom prst="rect">
                <a:avLst/>
              </a:prstGeom>
              <a:solidFill>
                <a:srgbClr val="FF0000">
                  <a:alpha val="43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Concentration CO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in the atmosphere goes up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69B412-DD46-FA90-4ECE-BEDD20130EA6}"/>
                </a:ext>
              </a:extLst>
            </p:cNvPr>
            <p:cNvSpPr txBox="1"/>
            <p:nvPr/>
          </p:nvSpPr>
          <p:spPr>
            <a:xfrm>
              <a:off x="11385025" y="1469024"/>
              <a:ext cx="1277668" cy="732856"/>
            </a:xfrm>
            <a:prstGeom prst="rect">
              <a:avLst/>
            </a:prstGeom>
            <a:solidFill>
              <a:srgbClr val="FF0000">
                <a:alpha val="48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Flux of CO</a:t>
              </a:r>
              <a:r>
                <a:rPr lang="en-US" sz="1400" baseline="-25000" dirty="0"/>
                <a:t>2 </a:t>
              </a:r>
              <a:r>
                <a:rPr lang="en-US" sz="1400" dirty="0"/>
                <a:t>from water to air goes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65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829</Words>
  <Application>Microsoft Macintosh PowerPoint</Application>
  <PresentationFormat>Widescreen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Political Process Model of (Successful) Social Movements</vt:lpstr>
      <vt:lpstr>Political Process Model of (Successful) Social Movements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15</cp:revision>
  <cp:lastPrinted>2024-12-06T18:30:55Z</cp:lastPrinted>
  <dcterms:created xsi:type="dcterms:W3CDTF">2024-12-06T16:11:19Z</dcterms:created>
  <dcterms:modified xsi:type="dcterms:W3CDTF">2024-12-06T18:58:34Z</dcterms:modified>
</cp:coreProperties>
</file>