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9" r:id="rId2"/>
    <p:sldId id="284" r:id="rId3"/>
    <p:sldId id="487" r:id="rId4"/>
    <p:sldId id="491" r:id="rId5"/>
    <p:sldId id="492" r:id="rId6"/>
    <p:sldId id="4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5"/>
    <p:restoredTop sz="94671"/>
  </p:normalViewPr>
  <p:slideViewPr>
    <p:cSldViewPr snapToGrid="0" snapToObjects="1">
      <p:cViewPr varScale="1">
        <p:scale>
          <a:sx n="112" d="100"/>
          <a:sy n="112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3E3-CD70-5A43-8AD4-E85151009B76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8B50D-0D10-5F47-BEB1-E9DD5644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CF6-BE6F-D54C-9823-9A2500F4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6CF0-6E3A-2E4B-A5A5-014BFBAE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B12B-7391-584F-89C5-14E0AA21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1171-13DF-554F-AF9E-5D6AE5ED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D2FA-CC1F-674F-907E-F160CF7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98B5-D8E5-2E4D-BE51-A8D1F03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A48D-418C-154F-9AE0-49F3A987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5FB-DD76-4B4C-A65C-A966BBB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D775-96FE-C54C-8A3E-BD9FC7F0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D525-DE13-DC47-838B-3BA59C2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8AEC-FFDA-B341-A88C-46D947F8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5406-34EC-2C43-826C-CB1A2945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1E5B-F156-A241-9E96-E17CC19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445F-A6CE-C947-80E8-6535EB62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0EFE-BA94-A646-8762-C1A41303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121B-4EC9-194C-9980-95F8BD2B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EDA5-0451-BA43-9CC6-D18FECEE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BBDB-F2C0-544D-BE93-0E09EA7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FE99-BD59-4249-864C-26C18A1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70DC-36C2-B648-B9A7-5A13337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61DB-5BFF-8841-B173-DCD4541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429E-810A-3349-A0AD-13DAA8C7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1703-C552-0942-BA50-AFF23B31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6784-357A-1040-B838-FC30693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83F-83C0-F046-AD8E-4DE4BC5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8B90-1518-2041-B1A4-37FA0089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9048-16FA-2B46-BBC9-E5CECAF26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95C0-D04E-0942-8DC4-8D311C0E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69D1-705C-2240-97E8-487A85F5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B459-DBAC-B848-946E-543D4CC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0798-3C06-8046-A33A-7CAFBB0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40B-66A1-A544-867F-F3334D6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D2F2-0889-C94D-A438-71021FE1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5F84F-D76A-ED4E-959B-51A9FD25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33046-64B1-594B-97E2-94B37E8D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86370-FBCF-7E49-9F3A-FC008A33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0153-6836-614E-8EE1-2076E54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FBDE-E323-254E-BFF5-6A77153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18BA-70A0-B447-A0FD-89B11EE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D84B-1A10-624D-BC41-AD31BDE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6846-52B8-DC4A-A1B0-CA96F23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E0CB7-8976-784B-B77E-18C19815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8F75-BBE3-334C-97DE-F2EDC3EA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2086-CC12-A34F-96E1-B75B035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22407-5B26-8048-BD09-388CCF4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A155-FDE8-E542-8969-7DF0F0C2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5F3-8045-124B-A554-96CD5E03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88F-CC83-3047-82E6-1DA6B18B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C1B-B73F-624B-BBC6-2F1E8506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C642-4A8E-2547-A9FF-1C820C1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0F6BD-53DF-7144-94FD-E27781B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66AB-BCF7-6D46-A141-17DF5C75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C4FB-7407-934B-854C-593DC6B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00E06-BD5B-3D4D-AF24-E38D4B08F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8D18-D079-6B47-95F6-76DB437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7DAD5-F922-E141-943D-FEF857EE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F16A-71FF-7A49-B481-968F731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E98D-FE0E-9A4D-BB9A-D45D5721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87AA9-530F-9542-A1D8-7C344CD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0C50-E9F5-4847-B1DE-FEE2D8EE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E8ED-C4B6-2742-B7AC-F158DD84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547B-4A68-4644-9099-7E7F2E9E14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64F3-1FAF-9049-945F-3F18569C5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E501-413A-ED42-90EC-923D2A31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pollo.lsc.vsc.edu/classes/met130/notes/chapter1/graphics/everest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99E47-F68E-F697-F75E-85DA4B79750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Earth.nullschool.net</a:t>
            </a:r>
            <a:r>
              <a:rPr lang="en-US" sz="2400" b="1" dirty="0"/>
              <a:t>, we can change the “height,” but the numbers are in pressure units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FDECF-FF28-598C-3386-14E8F9B75C06}"/>
              </a:ext>
            </a:extLst>
          </p:cNvPr>
          <p:cNvSpPr txBox="1"/>
          <p:nvPr/>
        </p:nvSpPr>
        <p:spPr>
          <a:xfrm>
            <a:off x="6720840" y="531808"/>
            <a:ext cx="53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Answer #1</a:t>
            </a:r>
            <a:r>
              <a:rPr lang="en-US" sz="2400" dirty="0"/>
              <a:t> Use a barometric chart. </a:t>
            </a:r>
          </a:p>
        </p:txBody>
      </p:sp>
      <p:pic>
        <p:nvPicPr>
          <p:cNvPr id="1026" name="Picture 2" descr="Vertical Profile of pressure in the atmosphere">
            <a:hlinkClick r:id="rId2"/>
            <a:extLst>
              <a:ext uri="{FF2B5EF4-FFF2-40B4-BE49-F238E27FC236}">
                <a16:creationId xmlns:a16="http://schemas.microsoft.com/office/drawing/2014/main" id="{E25E76D4-BC72-890F-C3A2-C5FBDBC45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t="2251" r="2315" b="7706"/>
          <a:stretch/>
        </p:blipFill>
        <p:spPr bwMode="auto">
          <a:xfrm>
            <a:off x="6923314" y="954596"/>
            <a:ext cx="4233272" cy="414302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550FF0-6FAF-3363-6ED7-1636B3F3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943288"/>
            <a:ext cx="6393180" cy="4125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CD530-2DDB-4226-2EEC-576A47AEEDE9}"/>
              </a:ext>
            </a:extLst>
          </p:cNvPr>
          <p:cNvSpPr txBox="1"/>
          <p:nvPr/>
        </p:nvSpPr>
        <p:spPr>
          <a:xfrm>
            <a:off x="354875" y="1252651"/>
            <a:ext cx="43434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does the pressure tell us the height?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0583A3-981E-6FD8-F351-AA0523D79E6D}"/>
                  </a:ext>
                </a:extLst>
              </p:cNvPr>
              <p:cNvSpPr txBox="1"/>
              <p:nvPr/>
            </p:nvSpPr>
            <p:spPr>
              <a:xfrm>
                <a:off x="7103422" y="5097623"/>
                <a:ext cx="38730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Pressure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h𝑃𝑎</m:t>
                    </m:r>
                  </m:oMath>
                </a14:m>
                <a:r>
                  <a:rPr lang="en-US" dirty="0"/>
                  <a:t> (AKA </a:t>
                </a:r>
                <a:r>
                  <a:rPr lang="en-US" i="1" dirty="0"/>
                  <a:t>mbar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0583A3-981E-6FD8-F351-AA0523D7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22" y="5097623"/>
                <a:ext cx="3873056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26FCC-A46B-4961-D27B-A0B967886CE9}"/>
                  </a:ext>
                </a:extLst>
              </p:cNvPr>
              <p:cNvSpPr txBox="1"/>
              <p:nvPr/>
            </p:nvSpPr>
            <p:spPr>
              <a:xfrm>
                <a:off x="147145" y="5501986"/>
                <a:ext cx="1189771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Answer #2</a:t>
                </a:r>
                <a:endParaRPr lang="en-US" sz="2400" dirty="0"/>
              </a:p>
              <a:p>
                <a:r>
                  <a:rPr lang="en-US" sz="2400" dirty="0"/>
                  <a:t>Use the “Rule of 5”: 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𝒌𝒎</m:t>
                    </m:r>
                  </m:oMath>
                </a14:m>
                <a:r>
                  <a:rPr lang="en-US" sz="2400" dirty="0"/>
                  <a:t>, the pressure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dirty="0"/>
                  <a:t>of what it is at the surface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𝒉𝑷𝒂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𝒎𝒃𝒂𝒓</m:t>
                    </m:r>
                  </m:oMath>
                </a14:m>
                <a:r>
                  <a:rPr lang="en-US" sz="2400" dirty="0"/>
                  <a:t>),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of Earth’s atmosphere is below you.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26FCC-A46B-4961-D27B-A0B967886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5" y="5501986"/>
                <a:ext cx="11897710" cy="1200329"/>
              </a:xfrm>
              <a:prstGeom prst="rect">
                <a:avLst/>
              </a:prstGeom>
              <a:blipFill>
                <a:blip r:embed="rId6"/>
                <a:stretch>
                  <a:fillRect l="-853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troposphere and the stratosphere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677E5-5433-1C4D-B8D9-F95CC23B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265"/>
            <a:ext cx="6384052" cy="4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CBF22C-2BB8-DF49-8B5A-0820534A3BBD}"/>
              </a:ext>
            </a:extLst>
          </p:cNvPr>
          <p:cNvSpPr txBox="1"/>
          <p:nvPr/>
        </p:nvSpPr>
        <p:spPr>
          <a:xfrm>
            <a:off x="6437364" y="1160538"/>
            <a:ext cx="565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troposphere</a:t>
            </a:r>
            <a:r>
              <a:rPr lang="en-US" sz="2400" dirty="0"/>
              <a:t> and the </a:t>
            </a:r>
            <a:r>
              <a:rPr lang="en-US" sz="2400" b="1" dirty="0"/>
              <a:t>stratosphere</a:t>
            </a:r>
            <a:r>
              <a:rPr lang="en-US" sz="2400" dirty="0"/>
              <a:t> are defined by turnarounds in the temperature.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troposphere and the stratosphere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677E5-5433-1C4D-B8D9-F95CC23B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265"/>
            <a:ext cx="6384052" cy="4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CBF22C-2BB8-DF49-8B5A-0820534A3BBD}"/>
              </a:ext>
            </a:extLst>
          </p:cNvPr>
          <p:cNvSpPr txBox="1"/>
          <p:nvPr/>
        </p:nvSpPr>
        <p:spPr>
          <a:xfrm>
            <a:off x="6437364" y="1160538"/>
            <a:ext cx="5657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troposphere</a:t>
            </a:r>
            <a:r>
              <a:rPr lang="en-US" sz="2400" dirty="0"/>
              <a:t> and the </a:t>
            </a:r>
            <a:r>
              <a:rPr lang="en-US" sz="2400" b="1" dirty="0"/>
              <a:t>stratosphere</a:t>
            </a:r>
            <a:r>
              <a:rPr lang="en-US" sz="2400" dirty="0"/>
              <a:t> are defined by turnarounds in the temperature.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troposphere</a:t>
            </a:r>
            <a:r>
              <a:rPr lang="en-US" sz="2400" dirty="0"/>
              <a:t> is where most of the </a:t>
            </a:r>
            <a:r>
              <a:rPr lang="en-US" sz="2400" b="1" dirty="0"/>
              <a:t>weather and climate</a:t>
            </a:r>
            <a:r>
              <a:rPr lang="en-US" sz="2400" dirty="0"/>
              <a:t> takes place.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398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troposphere and the stratosphere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677E5-5433-1C4D-B8D9-F95CC23B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265"/>
            <a:ext cx="6384052" cy="4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CBF22C-2BB8-DF49-8B5A-0820534A3BBD}"/>
              </a:ext>
            </a:extLst>
          </p:cNvPr>
          <p:cNvSpPr txBox="1"/>
          <p:nvPr/>
        </p:nvSpPr>
        <p:spPr>
          <a:xfrm>
            <a:off x="6437364" y="1160538"/>
            <a:ext cx="5657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troposphere</a:t>
            </a:r>
            <a:r>
              <a:rPr lang="en-US" sz="2400" dirty="0"/>
              <a:t> and the </a:t>
            </a:r>
            <a:r>
              <a:rPr lang="en-US" sz="2400" b="1" dirty="0"/>
              <a:t>stratosphere</a:t>
            </a:r>
            <a:r>
              <a:rPr lang="en-US" sz="2400" dirty="0"/>
              <a:t> are defined by turnarounds in the temperature.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troposphere</a:t>
            </a:r>
            <a:r>
              <a:rPr lang="en-US" sz="2400" dirty="0"/>
              <a:t> is where most of the </a:t>
            </a:r>
            <a:r>
              <a:rPr lang="en-US" sz="2400" b="1" dirty="0"/>
              <a:t>weather and climate</a:t>
            </a:r>
            <a:r>
              <a:rPr lang="en-US" sz="2400" dirty="0"/>
              <a:t> takes place.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Just below the top of the stratosphere is the </a:t>
            </a:r>
            <a:r>
              <a:rPr lang="en-US" sz="2400" b="1" dirty="0">
                <a:solidFill>
                  <a:srgbClr val="FF0000"/>
                </a:solidFill>
              </a:rPr>
              <a:t>ozone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layer</a:t>
            </a:r>
            <a:r>
              <a:rPr lang="en-US" sz="2400" dirty="0"/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A595F1-9702-82D8-9721-E50CCF221DE9}"/>
              </a:ext>
            </a:extLst>
          </p:cNvPr>
          <p:cNvCxnSpPr/>
          <p:nvPr/>
        </p:nvCxnSpPr>
        <p:spPr>
          <a:xfrm>
            <a:off x="856527" y="4027990"/>
            <a:ext cx="42016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troposphere and the stratosphere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677E5-5433-1C4D-B8D9-F95CC23B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265"/>
            <a:ext cx="6384052" cy="4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CBF22C-2BB8-DF49-8B5A-0820534A3BBD}"/>
                  </a:ext>
                </a:extLst>
              </p:cNvPr>
              <p:cNvSpPr txBox="1"/>
              <p:nvPr/>
            </p:nvSpPr>
            <p:spPr>
              <a:xfrm>
                <a:off x="6437364" y="1160538"/>
                <a:ext cx="565713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troposphere</a:t>
                </a:r>
                <a:r>
                  <a:rPr lang="en-US" sz="2400" dirty="0"/>
                  <a:t> and the </a:t>
                </a:r>
                <a:r>
                  <a:rPr lang="en-US" sz="2400" b="1" dirty="0"/>
                  <a:t>stratosphere</a:t>
                </a:r>
                <a:r>
                  <a:rPr lang="en-US" sz="2400" dirty="0"/>
                  <a:t> are defined by turnarounds in the temperature.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troposphere</a:t>
                </a:r>
                <a:r>
                  <a:rPr lang="en-US" sz="2400" dirty="0"/>
                  <a:t> is where most of the </a:t>
                </a:r>
                <a:r>
                  <a:rPr lang="en-US" sz="2400" b="1" dirty="0"/>
                  <a:t>weather and climate</a:t>
                </a:r>
                <a:r>
                  <a:rPr lang="en-US" sz="2400" dirty="0"/>
                  <a:t> takes place.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Just below the top of the stratosphere is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ozone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layer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At the </a:t>
                </a:r>
                <a:r>
                  <a:rPr lang="en-US" sz="2400" b="1" dirty="0"/>
                  <a:t>top of the stratosphere </a:t>
                </a:r>
                <a:r>
                  <a:rPr lang="en-US" sz="2400" dirty="0"/>
                  <a:t>(AKA the </a:t>
                </a:r>
                <a:r>
                  <a:rPr lang="en-US" sz="2400" b="1" i="1" dirty="0"/>
                  <a:t>stratopause</a:t>
                </a:r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99.9%</m:t>
                    </m:r>
                  </m:oMath>
                </a14:m>
                <a:r>
                  <a:rPr lang="en-US" sz="2400" dirty="0"/>
                  <a:t> of the atmosphere’s mass is below you.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CBF22C-2BB8-DF49-8B5A-0820534A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64" y="1160538"/>
                <a:ext cx="5657137" cy="3785652"/>
              </a:xfrm>
              <a:prstGeom prst="rect">
                <a:avLst/>
              </a:prstGeom>
              <a:blipFill>
                <a:blip r:embed="rId3"/>
                <a:stretch>
                  <a:fillRect l="-1566" t="-1672" r="-201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E0D4EA-37EA-47E2-4F9C-C582681A9119}"/>
              </a:ext>
            </a:extLst>
          </p:cNvPr>
          <p:cNvCxnSpPr/>
          <p:nvPr/>
        </p:nvCxnSpPr>
        <p:spPr>
          <a:xfrm>
            <a:off x="856527" y="4027990"/>
            <a:ext cx="42016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5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73BCA-9723-974B-8303-BDC44639FC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troposphere and the stratosphere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92677E5-5433-1C4D-B8D9-F95CC23B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265"/>
            <a:ext cx="6384052" cy="47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CBF22C-2BB8-DF49-8B5A-0820534A3BBD}"/>
                  </a:ext>
                </a:extLst>
              </p:cNvPr>
              <p:cNvSpPr txBox="1"/>
              <p:nvPr/>
            </p:nvSpPr>
            <p:spPr>
              <a:xfrm>
                <a:off x="6437364" y="1160538"/>
                <a:ext cx="5657137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troposphere</a:t>
                </a:r>
                <a:r>
                  <a:rPr lang="en-US" sz="2400" dirty="0"/>
                  <a:t> and the </a:t>
                </a:r>
                <a:r>
                  <a:rPr lang="en-US" sz="2400" b="1" dirty="0"/>
                  <a:t>stratosphere</a:t>
                </a:r>
                <a:r>
                  <a:rPr lang="en-US" sz="2400" dirty="0"/>
                  <a:t> are defined by turnarounds in the temperature.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troposphere</a:t>
                </a:r>
                <a:r>
                  <a:rPr lang="en-US" sz="2400" dirty="0"/>
                  <a:t> is where most of the </a:t>
                </a:r>
                <a:r>
                  <a:rPr lang="en-US" sz="2400" b="1" dirty="0"/>
                  <a:t>weather and climate</a:t>
                </a:r>
                <a:r>
                  <a:rPr lang="en-US" sz="2400" dirty="0"/>
                  <a:t> takes place.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Just below the top of the stratosphere is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ozone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layer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At the </a:t>
                </a:r>
                <a:r>
                  <a:rPr lang="en-US" sz="2400" b="1" dirty="0"/>
                  <a:t>top of the stratosphere </a:t>
                </a:r>
                <a:r>
                  <a:rPr lang="en-US" sz="2400" dirty="0"/>
                  <a:t>(AKA the </a:t>
                </a:r>
                <a:r>
                  <a:rPr lang="en-US" sz="2400" b="1" i="1" dirty="0"/>
                  <a:t>stratopause</a:t>
                </a:r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99.9%</m:t>
                    </m:r>
                  </m:oMath>
                </a14:m>
                <a:r>
                  <a:rPr lang="en-US" sz="2400" dirty="0"/>
                  <a:t> of the atmosphere’s mass is below you.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distance from the surface to the top of the stratosphere is about the same as the distance from </a:t>
                </a:r>
                <a:r>
                  <a:rPr lang="en-US" sz="2400" b="1" dirty="0"/>
                  <a:t>Tacoma</a:t>
                </a:r>
                <a:r>
                  <a:rPr lang="en-US" sz="2400" dirty="0"/>
                  <a:t> to </a:t>
                </a:r>
                <a:r>
                  <a:rPr lang="en-US" sz="2400" b="1" dirty="0"/>
                  <a:t>Seattle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CBF22C-2BB8-DF49-8B5A-0820534A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64" y="1160538"/>
                <a:ext cx="5657137" cy="4893647"/>
              </a:xfrm>
              <a:prstGeom prst="rect">
                <a:avLst/>
              </a:prstGeom>
              <a:blipFill>
                <a:blip r:embed="rId3"/>
                <a:stretch>
                  <a:fillRect l="-1566" t="-1295" r="-2013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624C6B0-A203-F36F-4753-344C8AD91660}"/>
              </a:ext>
            </a:extLst>
          </p:cNvPr>
          <p:cNvGrpSpPr/>
          <p:nvPr/>
        </p:nvGrpSpPr>
        <p:grpSpPr>
          <a:xfrm>
            <a:off x="1959429" y="6217596"/>
            <a:ext cx="3070864" cy="369332"/>
            <a:chOff x="1248229" y="6014395"/>
            <a:chExt cx="307086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69E6CC-DF76-F5CD-8CCB-3A0CE023EF3F}"/>
                </a:ext>
              </a:extLst>
            </p:cNvPr>
            <p:cNvSpPr txBox="1"/>
            <p:nvPr/>
          </p:nvSpPr>
          <p:spPr>
            <a:xfrm rot="19718350">
              <a:off x="1248229" y="6014395"/>
              <a:ext cx="1814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/>
                <a:t>Tacoma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E95206-5659-94CD-97FC-98AAE7D87229}"/>
                </a:ext>
              </a:extLst>
            </p:cNvPr>
            <p:cNvSpPr txBox="1"/>
            <p:nvPr/>
          </p:nvSpPr>
          <p:spPr>
            <a:xfrm rot="19624270">
              <a:off x="2504808" y="6014395"/>
              <a:ext cx="1814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/>
                <a:t>Seattle</a:t>
              </a:r>
              <a:endParaRPr lang="en-US" dirty="0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82417-8959-874F-4736-FBDA440BB8CD}"/>
              </a:ext>
            </a:extLst>
          </p:cNvPr>
          <p:cNvCxnSpPr/>
          <p:nvPr/>
        </p:nvCxnSpPr>
        <p:spPr>
          <a:xfrm>
            <a:off x="856527" y="4027990"/>
            <a:ext cx="42016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4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339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qualitative picture: Earth’s surface temperature is a function of energy flows</dc:title>
  <dc:creator>Steven</dc:creator>
  <cp:lastModifiedBy>Steven</cp:lastModifiedBy>
  <cp:revision>103</cp:revision>
  <cp:lastPrinted>2020-02-04T19:15:02Z</cp:lastPrinted>
  <dcterms:created xsi:type="dcterms:W3CDTF">2020-01-23T15:38:57Z</dcterms:created>
  <dcterms:modified xsi:type="dcterms:W3CDTF">2024-09-09T17:18:00Z</dcterms:modified>
</cp:coreProperties>
</file>