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2" r:id="rId2"/>
    <p:sldId id="395" r:id="rId3"/>
    <p:sldId id="393" r:id="rId4"/>
    <p:sldId id="394" r:id="rId5"/>
    <p:sldId id="281" r:id="rId6"/>
    <p:sldId id="283" r:id="rId7"/>
    <p:sldId id="277" r:id="rId8"/>
    <p:sldId id="282" r:id="rId9"/>
    <p:sldId id="294" r:id="rId10"/>
    <p:sldId id="278" r:id="rId11"/>
    <p:sldId id="279" r:id="rId12"/>
    <p:sldId id="28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90"/>
    <p:restoredTop sz="94670"/>
  </p:normalViewPr>
  <p:slideViewPr>
    <p:cSldViewPr snapToGrid="0" snapToObjects="1">
      <p:cViewPr varScale="1">
        <p:scale>
          <a:sx n="91" d="100"/>
          <a:sy n="91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C33-ABAC-404C-9F7B-D5527C3C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BFDD8-83D4-D04C-8057-8734A147E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178B-434C-E349-87AF-DB67AA6D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4B04-1A7E-0141-8E12-2E5E4445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034A-363F-C44E-9AF7-0287AFF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0A14-7BD9-AA4E-97B8-987DDFE4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7EA0-B34C-334A-BD37-70BC33E0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CC02A-CE8C-8446-B07C-1FCB4C0D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8B63-6410-3345-B9D0-485CCEB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A8442-4944-9642-9677-578EAD90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BF999-6EA6-3242-B683-7BE6BBA3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01BFF-02F4-AC47-9BDE-A9B606746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3028-9932-F14C-8D2A-BE20916C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AE9C-F3A6-2542-8310-0073131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C806-7083-0045-B788-96D38250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766F-A992-6D42-A0E7-9375C377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296F-62CE-9941-A3E2-ADA09A87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6279-71E8-084D-80ED-98EDDF0F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4FF4-5EE4-804A-86F6-AC0B929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F5F3-2CB9-654A-8B7D-5261406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4B1-6C61-BA4B-8BFC-8C99B9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8173-48F0-9D4C-9F2F-C71FFFF21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0620F-FA77-6748-A363-E90F3ED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B884-688E-8449-A467-06D7DCFC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EA8B7-63DA-DF4F-B622-2F7F60E6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A678-7315-9944-8073-6C60700C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F541-5561-B24A-9C23-B3AF11E44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A28DE-770A-804D-B426-A25F3AD9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7BA2-A4B2-6447-9D77-4C0728A0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100DC-E067-6D47-9303-D2792D9E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F1D7-9B7C-D64F-89E7-542EEC47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4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F4CF-7C92-E148-8E9C-E3C4ED8B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4841B-D447-1843-BED6-F2E8ECF2D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C2D43-E663-2843-A626-5DAC92930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D9136-F70A-8F44-A317-1A830C5D6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60AA1-EEA2-4848-A794-CF190A600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1205E-3212-6A47-8B9C-F3B5C9E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03CE8-1A22-7348-8AA1-87521B18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BABFC-3DDD-0A4A-923A-29DFFE78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B8E4-2CE3-1C48-A599-C149CE0B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D5D6F-0B9A-F041-91C8-5D03FF46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83766-DFB6-5642-BD07-65E7F86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FB685-CB44-3A46-829D-56CA9D99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3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D5B07-2609-1742-AA2E-E255885C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A87DE-10B0-0C40-818E-DC0EDFC6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64991-027B-CF40-BA7C-B30F9845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D7D2-AA3C-7B42-8A30-6C615177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9C2E-7D96-0843-BC2B-A1C193EE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76D4A-631B-CA4D-A985-4E2641426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C8A8-5FF0-DF4D-B463-7D8C9F9E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6E1C2-0C50-3841-BF69-6C0551D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80B8F-E1B6-A847-A578-5EEA18F2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E9C0-BF6B-E14E-973B-A0B122CF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D5777-C67B-5E47-8FA5-AB9E25FD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B673-D1A8-9146-B764-50A6B940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0B38-3C66-0E43-B419-1E1DD445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62443-1BFC-3842-A090-07C5499A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F7806-F39C-CF44-921B-66DC7985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3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D5AA5-C26F-B741-B28E-ADE2A0EA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AED1-E3E7-BF4D-BB95-1D7E43D7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6B2B1-EA39-6142-B3DC-64E172C54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2184-BF2C-C14A-879E-BC88D5024E44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18837-3521-F749-8E77-A33119070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3575-D4E7-3B49-B0FB-CDAA004EB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E6D16-0508-6D4F-9960-B0CB2070E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liderbase.com/spitem-1155-2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liderbase.com/spitem-1155-2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liderbase.com/spitem-1155-2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liderbase.com/spitem-1155-2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arthshinefoundation.org/images/whatisearthshine.jpg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shortwave radiation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5DB76-DD24-EE30-BD0F-823E13AE8DDA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815A3-D7C5-9FAD-8F12-60CF82F60D4B}"/>
              </a:ext>
            </a:extLst>
          </p:cNvPr>
          <p:cNvSpPr txBox="1"/>
          <p:nvPr/>
        </p:nvSpPr>
        <p:spPr>
          <a:xfrm>
            <a:off x="376428" y="1157424"/>
            <a:ext cx="1159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Yellow</a:t>
            </a:r>
            <a:r>
              <a:rPr lang="en-US" sz="2400" dirty="0"/>
              <a:t> photons represent </a:t>
            </a:r>
            <a:r>
              <a:rPr lang="en-US" sz="2400" b="1" dirty="0"/>
              <a:t>shortwave radiation </a:t>
            </a:r>
            <a:r>
              <a:rPr lang="en-US" sz="2400" dirty="0"/>
              <a:t>from the sun.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36AC5E-995E-6795-A0DC-E1634682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6" r="52000" b="20579"/>
          <a:stretch/>
        </p:blipFill>
        <p:spPr bwMode="auto">
          <a:xfrm>
            <a:off x="6799110" y="2012388"/>
            <a:ext cx="3308058" cy="34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F3A1-C3CD-C321-F294-090414D27D68}"/>
              </a:ext>
            </a:extLst>
          </p:cNvPr>
          <p:cNvSpPr txBox="1"/>
          <p:nvPr/>
        </p:nvSpPr>
        <p:spPr>
          <a:xfrm>
            <a:off x="6799110" y="5437798"/>
            <a:ext cx="330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www.sliderbase.com</a:t>
            </a:r>
            <a:r>
              <a:rPr lang="en-US" sz="1200" dirty="0">
                <a:hlinkClick r:id="rId5"/>
              </a:rPr>
              <a:t>/spitem-1155-2.html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27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Net radiative flux is the balance between shortwave (incoming) and longwave (outgoing)</a:t>
            </a:r>
            <a:endParaRPr lang="en-US" sz="24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EC70810-601F-507F-A81F-B779B322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80CC100-0899-90B6-7796-E26291DFB710}"/>
              </a:ext>
            </a:extLst>
          </p:cNvPr>
          <p:cNvGrpSpPr/>
          <p:nvPr/>
        </p:nvGrpSpPr>
        <p:grpSpPr>
          <a:xfrm>
            <a:off x="6562199" y="3097603"/>
            <a:ext cx="5044458" cy="1239953"/>
            <a:chOff x="6562199" y="3097603"/>
            <a:chExt cx="5044458" cy="1239953"/>
          </a:xfrm>
        </p:grpSpPr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3E02511A-613A-734D-1649-93D00B165B9B}"/>
                </a:ext>
              </a:extLst>
            </p:cNvPr>
            <p:cNvSpPr/>
            <p:nvPr/>
          </p:nvSpPr>
          <p:spPr>
            <a:xfrm flipV="1">
              <a:off x="6562199" y="3125847"/>
              <a:ext cx="768096" cy="1198299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0AD9C453-A065-851A-BB16-FAA1A641C0BC}"/>
                </a:ext>
              </a:extLst>
            </p:cNvPr>
            <p:cNvSpPr/>
            <p:nvPr/>
          </p:nvSpPr>
          <p:spPr>
            <a:xfrm>
              <a:off x="7570942" y="3097603"/>
              <a:ext cx="768096" cy="1180330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EE806-0E9B-3E54-DF9D-DA355AF63B2D}"/>
                </a:ext>
              </a:extLst>
            </p:cNvPr>
            <p:cNvSpPr txBox="1"/>
            <p:nvPr/>
          </p:nvSpPr>
          <p:spPr>
            <a:xfrm>
              <a:off x="8790886" y="3137227"/>
              <a:ext cx="28157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Net radiative flux is zero, so Earth is in radiative balance.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18DBD71-E40D-E9CC-61A4-E3740EF800A5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971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Net radiative flux is the balance between shortwave (incoming) and longwave (outgoing)</a:t>
            </a:r>
            <a:endParaRPr lang="en-US" sz="24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EC70810-601F-507F-A81F-B779B322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3A7E1B9-B83F-1A4B-EFA4-74C51543C4DA}"/>
              </a:ext>
            </a:extLst>
          </p:cNvPr>
          <p:cNvGrpSpPr/>
          <p:nvPr/>
        </p:nvGrpSpPr>
        <p:grpSpPr>
          <a:xfrm>
            <a:off x="6562199" y="3125847"/>
            <a:ext cx="5044458" cy="1569660"/>
            <a:chOff x="6562199" y="3125847"/>
            <a:chExt cx="5044458" cy="1569660"/>
          </a:xfrm>
        </p:grpSpPr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3E02511A-613A-734D-1649-93D00B165B9B}"/>
                </a:ext>
              </a:extLst>
            </p:cNvPr>
            <p:cNvSpPr/>
            <p:nvPr/>
          </p:nvSpPr>
          <p:spPr>
            <a:xfrm flipV="1">
              <a:off x="6562199" y="3125847"/>
              <a:ext cx="768096" cy="1198299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0AD9C453-A065-851A-BB16-FAA1A641C0BC}"/>
                </a:ext>
              </a:extLst>
            </p:cNvPr>
            <p:cNvSpPr/>
            <p:nvPr/>
          </p:nvSpPr>
          <p:spPr>
            <a:xfrm>
              <a:off x="7570942" y="3316223"/>
              <a:ext cx="768096" cy="961709"/>
            </a:xfrm>
            <a:prstGeom prst="up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6EE806-0E9B-3E54-DF9D-DA355AF63B2D}"/>
                </a:ext>
              </a:extLst>
            </p:cNvPr>
            <p:cNvSpPr txBox="1"/>
            <p:nvPr/>
          </p:nvSpPr>
          <p:spPr>
            <a:xfrm>
              <a:off x="8790886" y="3125847"/>
              <a:ext cx="281577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Earth is too cold, so net radiative flux is </a:t>
              </a:r>
              <a:r>
                <a:rPr lang="en-US" sz="2400" b="1" dirty="0"/>
                <a:t>positive</a:t>
              </a:r>
              <a:r>
                <a:rPr lang="en-US" sz="2400" dirty="0"/>
                <a:t>. Earth will heat up!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780151-6692-7073-45AF-4032DC2C6A58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194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Net radiative flux is the balance between shortwave (incoming) and longwave (outgoing)</a:t>
            </a:r>
            <a:endParaRPr lang="en-US" sz="2400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EC70810-601F-507F-A81F-B779B322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3E02511A-613A-734D-1649-93D00B165B9B}"/>
              </a:ext>
            </a:extLst>
          </p:cNvPr>
          <p:cNvSpPr/>
          <p:nvPr/>
        </p:nvSpPr>
        <p:spPr>
          <a:xfrm flipV="1">
            <a:off x="6562199" y="3125847"/>
            <a:ext cx="768096" cy="1198299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0AD9C453-A065-851A-BB16-FAA1A641C0BC}"/>
              </a:ext>
            </a:extLst>
          </p:cNvPr>
          <p:cNvSpPr/>
          <p:nvPr/>
        </p:nvSpPr>
        <p:spPr>
          <a:xfrm>
            <a:off x="7570942" y="2670049"/>
            <a:ext cx="768096" cy="1607884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EE806-0E9B-3E54-DF9D-DA355AF63B2D}"/>
              </a:ext>
            </a:extLst>
          </p:cNvPr>
          <p:cNvSpPr txBox="1"/>
          <p:nvPr/>
        </p:nvSpPr>
        <p:spPr>
          <a:xfrm>
            <a:off x="8790886" y="3125847"/>
            <a:ext cx="2815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Earth is too hot, so net radiative flux is </a:t>
            </a:r>
            <a:r>
              <a:rPr lang="en-US" sz="2400" b="1" dirty="0"/>
              <a:t>negative</a:t>
            </a:r>
            <a:r>
              <a:rPr lang="en-US" sz="2400" dirty="0"/>
              <a:t>. Earth will cool down!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80151-6692-7073-45AF-4032DC2C6A58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615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445B4A-5F96-F442-9896-395DC684A7E0}"/>
              </a:ext>
            </a:extLst>
          </p:cNvPr>
          <p:cNvSpPr txBox="1"/>
          <p:nvPr/>
        </p:nvSpPr>
        <p:spPr>
          <a:xfrm>
            <a:off x="2948940" y="1006614"/>
            <a:ext cx="91097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kind of light (SW or LW) do GHG molecules absorb?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happens to those molecules when they absorb that light?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78303-35E7-9C55-AE22-A5EF10F15F7B}"/>
              </a:ext>
            </a:extLst>
          </p:cNvPr>
          <p:cNvSpPr/>
          <p:nvPr/>
        </p:nvSpPr>
        <p:spPr>
          <a:xfrm>
            <a:off x="261366" y="5027354"/>
            <a:ext cx="2687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phet.colorado.edu</a:t>
            </a:r>
            <a:r>
              <a:rPr lang="en-US" sz="2000" dirty="0">
                <a:hlinkClick r:id="rId2"/>
              </a:rPr>
              <a:t>/sims/</a:t>
            </a:r>
            <a:r>
              <a:rPr lang="en-US" sz="2000" dirty="0" err="1">
                <a:hlinkClick r:id="rId2"/>
              </a:rPr>
              <a:t>cheerpj</a:t>
            </a:r>
            <a:r>
              <a:rPr lang="en-US" sz="2000" dirty="0">
                <a:hlinkClick r:id="rId2"/>
              </a:rPr>
              <a:t>/greenhouse/latest/</a:t>
            </a:r>
            <a:r>
              <a:rPr lang="en-US" sz="2000" dirty="0" err="1">
                <a:hlinkClick r:id="rId2"/>
              </a:rPr>
              <a:t>greenhouse.html?simulation</a:t>
            </a:r>
            <a:r>
              <a:rPr lang="en-US" sz="2000" dirty="0">
                <a:hlinkClick r:id="rId2"/>
              </a:rPr>
              <a:t>=greenhouse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530F0-7D3E-3F98-B564-000F4A67DAB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 … jotting down answers to these questions in your research notebook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D1E449-AEAB-2667-5776-5BDBF17B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3" y="797462"/>
            <a:ext cx="1704594" cy="1249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4AD05-905A-F701-5918-3472450D42BC}"/>
              </a:ext>
            </a:extLst>
          </p:cNvPr>
          <p:cNvSpPr txBox="1"/>
          <p:nvPr/>
        </p:nvSpPr>
        <p:spPr>
          <a:xfrm>
            <a:off x="2948940" y="2853059"/>
            <a:ext cx="910971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Assuming radiative balance, why are there more LW photons leaving Earth than SW photons coming in?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seems to be the homeostatic temperature (in degrees K, C, F) with default settings?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much colder was it  back in 1750 compared to 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much colder was it during ice ages compared to 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effect do clouds have on SW photons?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LW photons?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temperature?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A63AE-2E0D-EF6F-154D-6BE58738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09" y="2853059"/>
            <a:ext cx="260120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shortwave radiation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5DB76-DD24-EE30-BD0F-823E13AE8DDA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36AC5E-995E-6795-A0DC-E1634682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6" r="52000" b="20579"/>
          <a:stretch/>
        </p:blipFill>
        <p:spPr bwMode="auto">
          <a:xfrm>
            <a:off x="6799110" y="2012388"/>
            <a:ext cx="3308058" cy="34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F3A1-C3CD-C321-F294-090414D27D68}"/>
              </a:ext>
            </a:extLst>
          </p:cNvPr>
          <p:cNvSpPr txBox="1"/>
          <p:nvPr/>
        </p:nvSpPr>
        <p:spPr>
          <a:xfrm>
            <a:off x="6799110" y="5437798"/>
            <a:ext cx="330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www.sliderbase.com</a:t>
            </a:r>
            <a:r>
              <a:rPr lang="en-US" sz="1200" dirty="0">
                <a:hlinkClick r:id="rId5"/>
              </a:rPr>
              <a:t>/spitem-1155-2.html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711B9-1236-B286-8077-B356205606E7}"/>
              </a:ext>
            </a:extLst>
          </p:cNvPr>
          <p:cNvSpPr txBox="1"/>
          <p:nvPr/>
        </p:nvSpPr>
        <p:spPr>
          <a:xfrm>
            <a:off x="8067819" y="2882112"/>
            <a:ext cx="1456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Visible part of shortwave</a:t>
            </a:r>
          </a:p>
        </p:txBody>
      </p:sp>
    </p:spTree>
    <p:extLst>
      <p:ext uri="{BB962C8B-B14F-4D97-AF65-F5344CB8AC3E}">
        <p14:creationId xmlns:p14="http://schemas.microsoft.com/office/powerpoint/2010/main" val="237530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shortwave radiation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5DB76-DD24-EE30-BD0F-823E13AE8DDA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36AC5E-995E-6795-A0DC-E1634682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6" r="52000" b="20579"/>
          <a:stretch/>
        </p:blipFill>
        <p:spPr bwMode="auto">
          <a:xfrm>
            <a:off x="6799110" y="2012388"/>
            <a:ext cx="3308058" cy="34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F3A1-C3CD-C321-F294-090414D27D68}"/>
              </a:ext>
            </a:extLst>
          </p:cNvPr>
          <p:cNvSpPr txBox="1"/>
          <p:nvPr/>
        </p:nvSpPr>
        <p:spPr>
          <a:xfrm>
            <a:off x="6799110" y="5437798"/>
            <a:ext cx="330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www.sliderbase.com</a:t>
            </a:r>
            <a:r>
              <a:rPr lang="en-US" sz="1200" dirty="0">
                <a:hlinkClick r:id="rId5"/>
              </a:rPr>
              <a:t>/spitem-1155-2.html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27A17-29AA-D04E-FD1C-2B2C859DAC21}"/>
              </a:ext>
            </a:extLst>
          </p:cNvPr>
          <p:cNvSpPr txBox="1"/>
          <p:nvPr/>
        </p:nvSpPr>
        <p:spPr>
          <a:xfrm>
            <a:off x="9298743" y="4220308"/>
            <a:ext cx="11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infrared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2CFB5-781F-D0BA-567A-4B9A5B70213C}"/>
              </a:ext>
            </a:extLst>
          </p:cNvPr>
          <p:cNvSpPr txBox="1"/>
          <p:nvPr/>
        </p:nvSpPr>
        <p:spPr>
          <a:xfrm>
            <a:off x="8067819" y="2882112"/>
            <a:ext cx="1456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Visible part of shortwave</a:t>
            </a:r>
          </a:p>
        </p:txBody>
      </p:sp>
    </p:spTree>
    <p:extLst>
      <p:ext uri="{BB962C8B-B14F-4D97-AF65-F5344CB8AC3E}">
        <p14:creationId xmlns:p14="http://schemas.microsoft.com/office/powerpoint/2010/main" val="54871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shortwave radiation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5DB76-DD24-EE30-BD0F-823E13AE8DDA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36AC5E-995E-6795-A0DC-E1634682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56" r="52000" b="20579"/>
          <a:stretch/>
        </p:blipFill>
        <p:spPr bwMode="auto">
          <a:xfrm>
            <a:off x="6799110" y="2012388"/>
            <a:ext cx="3308058" cy="342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6FF3A1-C3CD-C321-F294-090414D27D68}"/>
              </a:ext>
            </a:extLst>
          </p:cNvPr>
          <p:cNvSpPr txBox="1"/>
          <p:nvPr/>
        </p:nvSpPr>
        <p:spPr>
          <a:xfrm>
            <a:off x="6799110" y="5437798"/>
            <a:ext cx="330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www.sliderbase.com</a:t>
            </a:r>
            <a:r>
              <a:rPr lang="en-US" sz="1200" dirty="0">
                <a:hlinkClick r:id="rId5"/>
              </a:rPr>
              <a:t>/spitem-1155-2.html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27A17-29AA-D04E-FD1C-2B2C859DAC21}"/>
              </a:ext>
            </a:extLst>
          </p:cNvPr>
          <p:cNvSpPr txBox="1"/>
          <p:nvPr/>
        </p:nvSpPr>
        <p:spPr>
          <a:xfrm>
            <a:off x="9298743" y="4220308"/>
            <a:ext cx="1153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infrared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5A9D3-C35A-778A-215F-CBDC884922F6}"/>
              </a:ext>
            </a:extLst>
          </p:cNvPr>
          <p:cNvSpPr txBox="1"/>
          <p:nvPr/>
        </p:nvSpPr>
        <p:spPr>
          <a:xfrm>
            <a:off x="7104185" y="4404974"/>
            <a:ext cx="133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ultraviolet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38A3C-C586-027B-A86A-7D2F0070C579}"/>
              </a:ext>
            </a:extLst>
          </p:cNvPr>
          <p:cNvSpPr txBox="1"/>
          <p:nvPr/>
        </p:nvSpPr>
        <p:spPr>
          <a:xfrm>
            <a:off x="8067819" y="2882112"/>
            <a:ext cx="1456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Visible part of shortwave</a:t>
            </a:r>
          </a:p>
        </p:txBody>
      </p:sp>
    </p:spTree>
    <p:extLst>
      <p:ext uri="{BB962C8B-B14F-4D97-AF65-F5344CB8AC3E}">
        <p14:creationId xmlns:p14="http://schemas.microsoft.com/office/powerpoint/2010/main" val="363979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shortwave radiation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5DB76-DD24-EE30-BD0F-823E13AE8DDA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pic>
        <p:nvPicPr>
          <p:cNvPr id="1026" name="Picture 2" descr="Insolation - QS Study">
            <a:extLst>
              <a:ext uri="{FF2B5EF4-FFF2-40B4-BE49-F238E27FC236}">
                <a16:creationId xmlns:a16="http://schemas.microsoft.com/office/drawing/2014/main" id="{DAFD0795-F617-A97D-A396-71D2870F0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98" y="1925910"/>
            <a:ext cx="6746866" cy="337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B78FA-FD35-DE4C-FDAF-078D9686FBFE}"/>
              </a:ext>
            </a:extLst>
          </p:cNvPr>
          <p:cNvSpPr txBox="1"/>
          <p:nvPr/>
        </p:nvSpPr>
        <p:spPr>
          <a:xfrm>
            <a:off x="239236" y="872498"/>
            <a:ext cx="1155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intensity of shortwave light reaching every square meter of Earth’s surface depends on where you are on the planet. </a:t>
            </a:r>
            <a:r>
              <a:rPr lang="en-US" sz="2400" dirty="0">
                <a:latin typeface="+mn-lt"/>
              </a:rPr>
              <a:t>The </a:t>
            </a:r>
            <a:r>
              <a:rPr lang="en-US" sz="2400" dirty="0"/>
              <a:t>e</a:t>
            </a:r>
            <a:r>
              <a:rPr lang="en-US" sz="2400" dirty="0">
                <a:latin typeface="+mn-lt"/>
              </a:rPr>
              <a:t>xcess at the equator is the main driver of weather &amp; climate.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D45C5-5032-DC46-B691-B3E1CE5FBB57}"/>
              </a:ext>
            </a:extLst>
          </p:cNvPr>
          <p:cNvSpPr txBox="1"/>
          <p:nvPr/>
        </p:nvSpPr>
        <p:spPr>
          <a:xfrm>
            <a:off x="5649469" y="5305750"/>
            <a:ext cx="6147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http://</a:t>
            </a:r>
            <a:r>
              <a:rPr lang="en-US" sz="1200" dirty="0" err="1">
                <a:hlinkClick r:id="rId5"/>
              </a:rPr>
              <a:t>earthshinefoundation.org</a:t>
            </a:r>
            <a:r>
              <a:rPr lang="en-US" sz="1200" dirty="0">
                <a:hlinkClick r:id="rId5"/>
              </a:rPr>
              <a:t>/images/</a:t>
            </a:r>
            <a:r>
              <a:rPr lang="en-US" sz="1200" dirty="0" err="1">
                <a:hlinkClick r:id="rId5"/>
              </a:rPr>
              <a:t>whatisearthshine.jpg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10A51-FFFF-87B5-0FDA-5A8EF8C8E389}"/>
              </a:ext>
            </a:extLst>
          </p:cNvPr>
          <p:cNvSpPr txBox="1"/>
          <p:nvPr/>
        </p:nvSpPr>
        <p:spPr>
          <a:xfrm>
            <a:off x="9017391" y="4178105"/>
            <a:ext cx="222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&gt;2x on average!</a:t>
            </a:r>
          </a:p>
        </p:txBody>
      </p:sp>
    </p:spTree>
    <p:extLst>
      <p:ext uri="{BB962C8B-B14F-4D97-AF65-F5344CB8AC3E}">
        <p14:creationId xmlns:p14="http://schemas.microsoft.com/office/powerpoint/2010/main" val="19481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shortwave radiation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5DB76-DD24-EE30-BD0F-823E13AE8DDA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E68E3503-08A5-7F4E-A574-BF16BA8A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B78FA-FD35-DE4C-FDAF-078D9686FBFE}"/>
              </a:ext>
            </a:extLst>
          </p:cNvPr>
          <p:cNvSpPr txBox="1"/>
          <p:nvPr/>
        </p:nvSpPr>
        <p:spPr>
          <a:xfrm>
            <a:off x="253804" y="645145"/>
            <a:ext cx="11450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driver: the amount of shortwave energy reflected by Earth. That reflectivity (called the albedo) is a lot bigger where there are </a:t>
            </a:r>
            <a:r>
              <a:rPr lang="en-US" sz="2400" b="1" dirty="0"/>
              <a:t>clouds</a:t>
            </a:r>
            <a:r>
              <a:rPr lang="en-US" sz="2400" dirty="0"/>
              <a:t> and </a:t>
            </a:r>
            <a:r>
              <a:rPr lang="en-US" sz="2400" b="1" dirty="0"/>
              <a:t>highly reflective ground cover (like ice and snow)</a:t>
            </a:r>
            <a:r>
              <a:rPr lang="en-US" sz="2400" dirty="0"/>
              <a:t>.</a:t>
            </a:r>
          </a:p>
        </p:txBody>
      </p:sp>
      <p:pic>
        <p:nvPicPr>
          <p:cNvPr id="9218" name="Picture 2" descr="Emini Vanilli: CAJ Geoengineering - Introduction">
            <a:extLst>
              <a:ext uri="{FF2B5EF4-FFF2-40B4-BE49-F238E27FC236}">
                <a16:creationId xmlns:a16="http://schemas.microsoft.com/office/drawing/2014/main" id="{485BD32E-354B-420C-0221-5FD4C651A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2"/>
          <a:stretch/>
        </p:blipFill>
        <p:spPr bwMode="auto">
          <a:xfrm>
            <a:off x="6506893" y="1549854"/>
            <a:ext cx="3678115" cy="512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6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longwave radiation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E7D48-B91A-7957-ABD5-0AE77ED1ED6E}"/>
              </a:ext>
            </a:extLst>
          </p:cNvPr>
          <p:cNvSpPr txBox="1"/>
          <p:nvPr/>
        </p:nvSpPr>
        <p:spPr>
          <a:xfrm>
            <a:off x="207615" y="625174"/>
            <a:ext cx="11467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Red</a:t>
            </a:r>
            <a:r>
              <a:rPr lang="en-US" sz="2400" dirty="0"/>
              <a:t> photons represent </a:t>
            </a:r>
            <a:r>
              <a:rPr lang="en-US" sz="2400" b="1" dirty="0"/>
              <a:t>longwave radiation</a:t>
            </a:r>
            <a:r>
              <a:rPr lang="en-US" sz="2400" dirty="0"/>
              <a:t> emitted by Earth’s surface (also emitted by the atmosphere, your hands, any solid object). Each longwave photon packs less energy than a shortwave photon, so you’ll see more of them in the </a:t>
            </a:r>
            <a:r>
              <a:rPr lang="en-US" sz="2400" dirty="0" err="1"/>
              <a:t>PhET</a:t>
            </a:r>
            <a:r>
              <a:rPr lang="en-US" sz="2400" dirty="0"/>
              <a:t> simulation.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EC70810-601F-507F-A81F-B779B322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7348D-C8E2-DE6F-7524-761577362CE9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A19168-C2EF-84B1-BB80-9730B75E9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7" r="26667" b="14134"/>
          <a:stretch/>
        </p:blipFill>
        <p:spPr bwMode="auto">
          <a:xfrm>
            <a:off x="5262255" y="1880829"/>
            <a:ext cx="6608064" cy="49348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E0DDD-1A87-A4DC-2E28-455A50BF01E8}"/>
              </a:ext>
            </a:extLst>
          </p:cNvPr>
          <p:cNvSpPr txBox="1"/>
          <p:nvPr/>
        </p:nvSpPr>
        <p:spPr>
          <a:xfrm>
            <a:off x="8566287" y="4435517"/>
            <a:ext cx="97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E7B92-08DC-8E4B-2F90-70EAC6EAB70B}"/>
              </a:ext>
            </a:extLst>
          </p:cNvPr>
          <p:cNvSpPr txBox="1"/>
          <p:nvPr/>
        </p:nvSpPr>
        <p:spPr>
          <a:xfrm>
            <a:off x="6708589" y="4529936"/>
            <a:ext cx="72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uv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269DD-3C53-A928-AC12-EA026C73ACFE}"/>
              </a:ext>
            </a:extLst>
          </p:cNvPr>
          <p:cNvSpPr txBox="1"/>
          <p:nvPr/>
        </p:nvSpPr>
        <p:spPr>
          <a:xfrm>
            <a:off x="7421043" y="3073765"/>
            <a:ext cx="1456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35125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PhET</a:t>
            </a:r>
            <a:r>
              <a:rPr lang="en-US" sz="2400" b="1" dirty="0"/>
              <a:t> simulation – longwave radiation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7EC70810-601F-507F-A81F-B779B322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8" y="2314849"/>
            <a:ext cx="4725180" cy="28202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E7348D-C8E2-DE6F-7524-761577362CE9}"/>
              </a:ext>
            </a:extLst>
          </p:cNvPr>
          <p:cNvSpPr/>
          <p:nvPr/>
        </p:nvSpPr>
        <p:spPr>
          <a:xfrm>
            <a:off x="357396" y="5318626"/>
            <a:ext cx="4725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phet.colorado.edu</a:t>
            </a:r>
            <a:r>
              <a:rPr lang="en-US" sz="1200" dirty="0">
                <a:hlinkClick r:id="rId2"/>
              </a:rPr>
              <a:t>/sims/</a:t>
            </a:r>
            <a:r>
              <a:rPr lang="en-US" sz="1200" dirty="0" err="1">
                <a:hlinkClick r:id="rId2"/>
              </a:rPr>
              <a:t>cheerpj</a:t>
            </a:r>
            <a:r>
              <a:rPr lang="en-US" sz="1200" dirty="0">
                <a:hlinkClick r:id="rId2"/>
              </a:rPr>
              <a:t>/greenhouse/latest/</a:t>
            </a:r>
            <a:r>
              <a:rPr lang="en-US" sz="1200" dirty="0" err="1">
                <a:hlinkClick r:id="rId2"/>
              </a:rPr>
              <a:t>greenhouse.html?simulation</a:t>
            </a:r>
            <a:r>
              <a:rPr lang="en-US" sz="1200" dirty="0">
                <a:hlinkClick r:id="rId2"/>
              </a:rPr>
              <a:t>=greenhouse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49E6B-80B1-829A-9664-98705557D146}"/>
              </a:ext>
            </a:extLst>
          </p:cNvPr>
          <p:cNvSpPr txBox="1"/>
          <p:nvPr/>
        </p:nvSpPr>
        <p:spPr>
          <a:xfrm>
            <a:off x="160537" y="561709"/>
            <a:ext cx="1187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intensity of the longwave light emitted by an object depends 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temperature of the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Temperature of the atmosphere</a:t>
            </a:r>
          </a:p>
        </p:txBody>
      </p:sp>
      <p:pic>
        <p:nvPicPr>
          <p:cNvPr id="10242" name="Picture 2" descr="Emini Vanilli: CAJ Geoengineering - Introduction">
            <a:extLst>
              <a:ext uri="{FF2B5EF4-FFF2-40B4-BE49-F238E27FC236}">
                <a16:creationId xmlns:a16="http://schemas.microsoft.com/office/drawing/2014/main" id="{863973DC-2ACB-2F7A-FEF6-6FFECCB3D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8"/>
          <a:stretch/>
        </p:blipFill>
        <p:spPr bwMode="auto">
          <a:xfrm>
            <a:off x="5442597" y="1402939"/>
            <a:ext cx="3701403" cy="515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F23C9-31EE-5F6D-D645-ED62CCEF22CA}"/>
              </a:ext>
            </a:extLst>
          </p:cNvPr>
          <p:cNvSpPr txBox="1"/>
          <p:nvPr/>
        </p:nvSpPr>
        <p:spPr>
          <a:xfrm>
            <a:off x="9125057" y="1530019"/>
            <a:ext cx="29064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also matters how easily photons get past the atmosphere and out to space</a:t>
            </a:r>
          </a:p>
        </p:txBody>
      </p:sp>
    </p:spTree>
    <p:extLst>
      <p:ext uri="{BB962C8B-B14F-4D97-AF65-F5344CB8AC3E}">
        <p14:creationId xmlns:p14="http://schemas.microsoft.com/office/powerpoint/2010/main" val="2479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Shortwave and longwave</a:t>
            </a:r>
          </a:p>
        </p:txBody>
      </p:sp>
      <p:pic>
        <p:nvPicPr>
          <p:cNvPr id="19458" name="Picture 2" descr="What Happens to Insolation That Reaches the Surface?">
            <a:extLst>
              <a:ext uri="{FF2B5EF4-FFF2-40B4-BE49-F238E27FC236}">
                <a16:creationId xmlns:a16="http://schemas.microsoft.com/office/drawing/2014/main" id="{3CA27DAC-ED8F-5673-1C01-6E3745CE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510" y="534307"/>
            <a:ext cx="7236733" cy="57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A1BC9-E44D-E68C-B67F-B0F3AEB8E7F5}"/>
              </a:ext>
            </a:extLst>
          </p:cNvPr>
          <p:cNvSpPr txBox="1"/>
          <p:nvPr/>
        </p:nvSpPr>
        <p:spPr>
          <a:xfrm>
            <a:off x="3155497" y="6396335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geography.name</a:t>
            </a:r>
            <a:r>
              <a:rPr lang="en-US" dirty="0"/>
              <a:t>/wp-content/uploads/2019/06/22.jpg</a:t>
            </a:r>
          </a:p>
        </p:txBody>
      </p:sp>
    </p:spTree>
    <p:extLst>
      <p:ext uri="{BB962C8B-B14F-4D97-AF65-F5344CB8AC3E}">
        <p14:creationId xmlns:p14="http://schemas.microsoft.com/office/powerpoint/2010/main" val="202738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790</Words>
  <Application>Microsoft Macintosh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47</cp:revision>
  <dcterms:created xsi:type="dcterms:W3CDTF">2021-09-07T14:45:01Z</dcterms:created>
  <dcterms:modified xsi:type="dcterms:W3CDTF">2024-09-09T17:41:23Z</dcterms:modified>
</cp:coreProperties>
</file>