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262" r:id="rId3"/>
    <p:sldId id="301" r:id="rId4"/>
    <p:sldId id="309" r:id="rId5"/>
    <p:sldId id="310" r:id="rId6"/>
    <p:sldId id="312" r:id="rId7"/>
    <p:sldId id="313" r:id="rId8"/>
    <p:sldId id="315" r:id="rId9"/>
    <p:sldId id="317" r:id="rId10"/>
    <p:sldId id="316" r:id="rId11"/>
    <p:sldId id="318" r:id="rId12"/>
    <p:sldId id="319" r:id="rId13"/>
    <p:sldId id="29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howGuides="1">
      <p:cViewPr varScale="1">
        <p:scale>
          <a:sx n="111" d="100"/>
          <a:sy n="111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8A47-9B59-AB2B-C373-B4A2022F9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B45EA5-DF6F-8491-48E9-A902273D8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11DC5-E8F3-73B6-D884-268E5C94D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EE7-70DB-C64D-82F2-27468430CDA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7EE76-8177-CAB8-12A9-BEA34009C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B97C-3549-76F8-8A5F-9D7AC61B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79D3-1086-FA46-9C96-6ADB6CB4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048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4910-D727-D28B-A132-F61E2A887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59A19-1223-0A33-7FB1-42257D613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6F28-98B4-2F02-8886-E122708C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EE7-70DB-C64D-82F2-27468430CDA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4D511-E3B3-9BC3-9566-CE333489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CD8D5-F83C-D9C4-79A5-8CD41095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79D3-1086-FA46-9C96-6ADB6CB4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30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DF85E-B19A-4064-020A-58E9EE268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D2708-1F45-BC8D-71E3-9C7222F5B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5766B-1763-2A40-36EC-CFFF7D41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EE7-70DB-C64D-82F2-27468430CDA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E78E6-792E-CB08-BABF-391EF1B47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4839B-8181-4784-A871-9BD47C7B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79D3-1086-FA46-9C96-6ADB6CB4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0D66-0897-C64B-4C0A-06F9959E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431E0-333C-D5CA-043E-DFA71CB7A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08663-8B98-9B0A-8CAA-3DC6387E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EE7-70DB-C64D-82F2-27468430CDA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02DF-4753-7659-D8AB-91A20628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92454-720B-0E50-35EB-7BC0565E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79D3-1086-FA46-9C96-6ADB6CB4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67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774E3-E8FE-6EFD-16EE-D071DA9E1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CF112-9F26-B432-F8F3-33DA36CB8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6A2D5-BFE0-0759-4E93-48EED82F6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EE7-70DB-C64D-82F2-27468430CDA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674DB-C353-4CB3-3288-4427FD5A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1AEED-7650-5093-B6CF-02AA80459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79D3-1086-FA46-9C96-6ADB6CB4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3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77B8-CA33-6FFF-C2E6-83FC6C97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0938B-AF2A-B315-9772-A6C6E6F97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DC34B-9B77-1926-7FE8-15DCB74D1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973C6-7FFD-8EE5-E22A-0D3ACB2F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EE7-70DB-C64D-82F2-27468430CDA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2EB33-4F20-7290-0624-C71E33F8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D76696-079F-D620-ED80-F1D95045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79D3-1086-FA46-9C96-6ADB6CB4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5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4FE4-192D-0DC7-3466-16AF5258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A22FB-E287-9599-A026-489E174BD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2AF96-5BB7-EE61-BF03-09BE86F56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3C8138-557F-B472-0B23-240ECAA564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40F99-8452-0ECF-EFBC-5EA1738C4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1158A-199E-6CBF-CA60-F1E9BD17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EE7-70DB-C64D-82F2-27468430CDA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474A52-301E-E2F6-02CE-CB04D7DA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BDFB8-FDD7-A722-D417-1ED376F9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79D3-1086-FA46-9C96-6ADB6CB4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17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364B-7AC9-497B-2FE6-08852379D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76AA2-37BE-3096-A607-17BB4DF64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EE7-70DB-C64D-82F2-27468430CDA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02E88-4E39-AE44-7659-986D6B7D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9371F-3158-E0DE-C97E-0E771037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79D3-1086-FA46-9C96-6ADB6CB4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2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A815FB-B1ED-66C2-39E4-07F404787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EE7-70DB-C64D-82F2-27468430CDA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34A197-3B0E-2F31-01BA-DB5DCEE3C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401C7-328D-0982-1466-CC8B7ED2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79D3-1086-FA46-9C96-6ADB6CB4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7851-DF8F-5768-D456-0B457AE9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F55D-28FA-8111-FEFF-11FC0DBF2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3DE9E-01A0-4AB1-2A77-9A85907C4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8DB70-3093-AA4A-63AE-54DC3D8B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EE7-70DB-C64D-82F2-27468430CDA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F741B-250E-86B8-0284-5DF7FF7B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73B26-4DD9-BBFB-FFA0-22A2DD2C4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79D3-1086-FA46-9C96-6ADB6CB4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4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F3DA-68E4-CA01-A189-DA1AF7E0D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868328-FE9A-751F-ED77-9C4197794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DDA8C-8160-2CF8-F89B-25725E4A6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860A4-AE0C-DE33-7673-A92473E9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0EE7-70DB-C64D-82F2-27468430CDA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2A0A3-AAB4-359D-B19E-FB259E35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4BF7D-212D-C84B-DEE8-CBA40935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379D3-1086-FA46-9C96-6ADB6CB4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5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6DC29-2312-F77E-4381-C58102E6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C3458-7A75-3E1B-0C85-3153F30B7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662B1-5DD2-56CA-8147-4C5CC8CCA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00EE7-70DB-C64D-82F2-27468430CDA1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C82F9-512C-3F10-7C76-F5B9188C1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BA496-DBBA-C161-80F6-7C3155537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379D3-1086-FA46-9C96-6ADB6CB40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71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het.colorado.edu/sims/cheerpj/greenhouse/latest/greenhouse.html?simulation=greenhous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445B4A-5F96-F442-9896-395DC684A7E0}"/>
              </a:ext>
            </a:extLst>
          </p:cNvPr>
          <p:cNvSpPr txBox="1"/>
          <p:nvPr/>
        </p:nvSpPr>
        <p:spPr>
          <a:xfrm>
            <a:off x="2948940" y="1006614"/>
            <a:ext cx="91097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kind of light (SW or LW) do GHG molecules absorb?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happens to those molecules when they absorb that light?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178303-35E7-9C55-AE22-A5EF10F15F7B}"/>
              </a:ext>
            </a:extLst>
          </p:cNvPr>
          <p:cNvSpPr/>
          <p:nvPr/>
        </p:nvSpPr>
        <p:spPr>
          <a:xfrm>
            <a:off x="261366" y="5027354"/>
            <a:ext cx="268757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phet.colorado.edu</a:t>
            </a:r>
            <a:r>
              <a:rPr lang="en-US" sz="2000" dirty="0">
                <a:hlinkClick r:id="rId2"/>
              </a:rPr>
              <a:t>/sims/</a:t>
            </a:r>
            <a:r>
              <a:rPr lang="en-US" sz="2000" dirty="0" err="1">
                <a:hlinkClick r:id="rId2"/>
              </a:rPr>
              <a:t>cheerpj</a:t>
            </a:r>
            <a:r>
              <a:rPr lang="en-US" sz="2000" dirty="0">
                <a:hlinkClick r:id="rId2"/>
              </a:rPr>
              <a:t>/greenhouse/latest/</a:t>
            </a:r>
            <a:r>
              <a:rPr lang="en-US" sz="2000" dirty="0" err="1">
                <a:hlinkClick r:id="rId2"/>
              </a:rPr>
              <a:t>greenhouse.html?simulation</a:t>
            </a:r>
            <a:r>
              <a:rPr lang="en-US" sz="2000" dirty="0">
                <a:hlinkClick r:id="rId2"/>
              </a:rPr>
              <a:t>=greenhouse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1530F0-7D3E-3F98-B564-000F4A67DAB7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Recap: Let’s talk about the concepts of radiative balance, SW, LW, and homeostasis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D1E449-AEAB-2667-5776-5BDBF17B3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63" y="797462"/>
            <a:ext cx="1704594" cy="12493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B4AD05-905A-F701-5918-3472450D42BC}"/>
              </a:ext>
            </a:extLst>
          </p:cNvPr>
          <p:cNvSpPr txBox="1"/>
          <p:nvPr/>
        </p:nvSpPr>
        <p:spPr>
          <a:xfrm>
            <a:off x="2948940" y="2853059"/>
            <a:ext cx="910971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Assuming radiative balance, why are there more LW photons leaving Earth than SW photons coming in?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seems to be the homeostatic temperature (in degrees K, C, F) with default settings?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much colder was it  back in 1750 compared to now?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much colder was it during ice ages compared to now?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What effect do clouds have on SW photons?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On LW photons?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On temperature?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AA63AE-2E0D-EF6F-154D-6BE58738F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09" y="2853059"/>
            <a:ext cx="260120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53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C1D6F-5814-492C-8978-531F3353474F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 do this in Python, we’ll need some coding skills. On the way, it’ll be useful to pick up a little vocabulary about exponential growth and decay: doubling time and half-lives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747A0F-84DE-F7C2-8222-E2DE2188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2786"/>
            <a:ext cx="6283612" cy="471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B57BDC-FC0A-92E1-DAA0-6BB16AB0493A}"/>
              </a:ext>
            </a:extLst>
          </p:cNvPr>
          <p:cNvSpPr txBox="1"/>
          <p:nvPr/>
        </p:nvSpPr>
        <p:spPr>
          <a:xfrm>
            <a:off x="2871006" y="5646525"/>
            <a:ext cx="192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EF08D9-4846-48D1-6C29-BE6CF63999F1}"/>
                  </a:ext>
                </a:extLst>
              </p:cNvPr>
              <p:cNvSpPr txBox="1"/>
              <p:nvPr/>
            </p:nvSpPr>
            <p:spPr>
              <a:xfrm>
                <a:off x="5705113" y="1774653"/>
                <a:ext cx="6283611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Exponential decay also has a special quality you can see here: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How long did it take to get from 1 to 1/2?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</a:p>
              <a:p>
                <a:r>
                  <a:rPr lang="en-US" sz="2200" dirty="0"/>
                  <a:t>How long did it take to get from 1/2 to 1/4?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EF08D9-4846-48D1-6C29-BE6CF6399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13" y="1774653"/>
                <a:ext cx="6283611" cy="1785104"/>
              </a:xfrm>
              <a:prstGeom prst="rect">
                <a:avLst/>
              </a:prstGeom>
              <a:blipFill>
                <a:blip r:embed="rId3"/>
                <a:stretch>
                  <a:fillRect l="-1210" t="-2113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FEF1F70-FA55-167E-DA77-D8E0BB00B3CE}"/>
              </a:ext>
            </a:extLst>
          </p:cNvPr>
          <p:cNvSpPr/>
          <p:nvPr/>
        </p:nvSpPr>
        <p:spPr>
          <a:xfrm>
            <a:off x="902824" y="4575090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10C6F5-27B4-68BA-A6F7-0B9F8C5EF6C8}"/>
              </a:ext>
            </a:extLst>
          </p:cNvPr>
          <p:cNvSpPr/>
          <p:nvPr/>
        </p:nvSpPr>
        <p:spPr>
          <a:xfrm>
            <a:off x="3102015" y="4998431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B0F47-DE62-2ECD-7B81-27A278AE8C9C}"/>
                  </a:ext>
                </a:extLst>
              </p:cNvPr>
              <p:cNvSpPr txBox="1"/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=0.014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B0F47-DE62-2ECD-7B81-27A278AE8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DBD14EA-B35B-CCF5-09A7-3B5CDD80885A}"/>
              </a:ext>
            </a:extLst>
          </p:cNvPr>
          <p:cNvSpPr/>
          <p:nvPr/>
        </p:nvSpPr>
        <p:spPr>
          <a:xfrm>
            <a:off x="5322917" y="5207276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D44F4-34FB-94A1-94E8-85D90B5E31BF}"/>
              </a:ext>
            </a:extLst>
          </p:cNvPr>
          <p:cNvSpPr txBox="1"/>
          <p:nvPr/>
        </p:nvSpPr>
        <p:spPr>
          <a:xfrm>
            <a:off x="2694498" y="4528790"/>
            <a:ext cx="28386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exponential decay </a:t>
            </a:r>
          </a:p>
        </p:txBody>
      </p:sp>
    </p:spTree>
    <p:extLst>
      <p:ext uri="{BB962C8B-B14F-4D97-AF65-F5344CB8AC3E}">
        <p14:creationId xmlns:p14="http://schemas.microsoft.com/office/powerpoint/2010/main" val="4056535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C1D6F-5814-492C-8978-531F3353474F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 do this in Python, we’ll need some coding skills. On the way, it’ll be useful to pick up a little vocabulary about exponential growth and decay: doubling time and half-lives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747A0F-84DE-F7C2-8222-E2DE2188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2786"/>
            <a:ext cx="6283612" cy="471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B57BDC-FC0A-92E1-DAA0-6BB16AB0493A}"/>
              </a:ext>
            </a:extLst>
          </p:cNvPr>
          <p:cNvSpPr txBox="1"/>
          <p:nvPr/>
        </p:nvSpPr>
        <p:spPr>
          <a:xfrm>
            <a:off x="2871006" y="5646525"/>
            <a:ext cx="192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EF08D9-4846-48D1-6C29-BE6CF63999F1}"/>
                  </a:ext>
                </a:extLst>
              </p:cNvPr>
              <p:cNvSpPr txBox="1"/>
              <p:nvPr/>
            </p:nvSpPr>
            <p:spPr>
              <a:xfrm>
                <a:off x="5705113" y="1774653"/>
                <a:ext cx="6283611" cy="24925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Exponential decay also has a special quality you can see here: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How long did it take to get from 1 to 1/2?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</a:p>
              <a:p>
                <a:r>
                  <a:rPr lang="en-US" sz="2200" dirty="0"/>
                  <a:t>How long did it take to get from 1/2 to 1/4?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</a:p>
              <a:p>
                <a:endParaRPr lang="en-US" sz="2200" b="1" dirty="0"/>
              </a:p>
              <a:p>
                <a:r>
                  <a:rPr lang="en-US" sz="2200" dirty="0"/>
                  <a:t>We say the “half life”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EF08D9-4846-48D1-6C29-BE6CF6399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13" y="1774653"/>
                <a:ext cx="6283611" cy="2492542"/>
              </a:xfrm>
              <a:prstGeom prst="rect">
                <a:avLst/>
              </a:prstGeom>
              <a:blipFill>
                <a:blip r:embed="rId3"/>
                <a:stretch>
                  <a:fillRect l="-1210" t="-1523" b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FEF1F70-FA55-167E-DA77-D8E0BB00B3CE}"/>
              </a:ext>
            </a:extLst>
          </p:cNvPr>
          <p:cNvSpPr/>
          <p:nvPr/>
        </p:nvSpPr>
        <p:spPr>
          <a:xfrm>
            <a:off x="902824" y="4575090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10C6F5-27B4-68BA-A6F7-0B9F8C5EF6C8}"/>
              </a:ext>
            </a:extLst>
          </p:cNvPr>
          <p:cNvSpPr/>
          <p:nvPr/>
        </p:nvSpPr>
        <p:spPr>
          <a:xfrm>
            <a:off x="3102015" y="4998431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B0F47-DE62-2ECD-7B81-27A278AE8C9C}"/>
                  </a:ext>
                </a:extLst>
              </p:cNvPr>
              <p:cNvSpPr txBox="1"/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=0.014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B0F47-DE62-2ECD-7B81-27A278AE8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DBD14EA-B35B-CCF5-09A7-3B5CDD80885A}"/>
              </a:ext>
            </a:extLst>
          </p:cNvPr>
          <p:cNvSpPr/>
          <p:nvPr/>
        </p:nvSpPr>
        <p:spPr>
          <a:xfrm>
            <a:off x="5322917" y="5207276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D44F4-34FB-94A1-94E8-85D90B5E31BF}"/>
              </a:ext>
            </a:extLst>
          </p:cNvPr>
          <p:cNvSpPr txBox="1"/>
          <p:nvPr/>
        </p:nvSpPr>
        <p:spPr>
          <a:xfrm>
            <a:off x="2694498" y="4528790"/>
            <a:ext cx="28386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exponential decay </a:t>
            </a:r>
          </a:p>
        </p:txBody>
      </p:sp>
    </p:spTree>
    <p:extLst>
      <p:ext uri="{BB962C8B-B14F-4D97-AF65-F5344CB8AC3E}">
        <p14:creationId xmlns:p14="http://schemas.microsoft.com/office/powerpoint/2010/main" val="399472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C1D6F-5814-492C-8978-531F3353474F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 do this in Python, we’ll need some coding skills. On the way, it’ll be useful to pick up a little vocabulary about exponential growth and decay: doubling time and half-lives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747A0F-84DE-F7C2-8222-E2DE2188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2786"/>
            <a:ext cx="6283612" cy="471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B57BDC-FC0A-92E1-DAA0-6BB16AB0493A}"/>
              </a:ext>
            </a:extLst>
          </p:cNvPr>
          <p:cNvSpPr txBox="1"/>
          <p:nvPr/>
        </p:nvSpPr>
        <p:spPr>
          <a:xfrm>
            <a:off x="2871006" y="5646525"/>
            <a:ext cx="192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EF08D9-4846-48D1-6C29-BE6CF63999F1}"/>
                  </a:ext>
                </a:extLst>
              </p:cNvPr>
              <p:cNvSpPr txBox="1"/>
              <p:nvPr/>
            </p:nvSpPr>
            <p:spPr>
              <a:xfrm>
                <a:off x="5705113" y="1774653"/>
                <a:ext cx="6283611" cy="3320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Exponential decay also has a special quality you can see here: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How long did it take to get from 1 to 1/2?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</a:p>
              <a:p>
                <a:r>
                  <a:rPr lang="en-US" sz="2200" dirty="0"/>
                  <a:t>How long did it take to get from 1/2 to 1/4?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</a:p>
              <a:p>
                <a:endParaRPr lang="en-US" sz="2200" b="1" dirty="0"/>
              </a:p>
              <a:p>
                <a:r>
                  <a:rPr lang="en-US" sz="2200" dirty="0"/>
                  <a:t>We say the “half life”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</a:p>
              <a:p>
                <a:endParaRPr lang="en-US" sz="2200" b="1" dirty="0"/>
              </a:p>
              <a:p>
                <a:r>
                  <a:rPr lang="en-US" sz="2200" dirty="0"/>
                  <a:t>The “rule of 70s” works here too: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𝟕𝟎</m:t>
                        </m:r>
                      </m:num>
                      <m:den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dirty="0"/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EF08D9-4846-48D1-6C29-BE6CF6399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13" y="1774653"/>
                <a:ext cx="6283611" cy="3320140"/>
              </a:xfrm>
              <a:prstGeom prst="rect">
                <a:avLst/>
              </a:prstGeom>
              <a:blipFill>
                <a:blip r:embed="rId3"/>
                <a:stretch>
                  <a:fillRect l="-1210" t="-1141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FEF1F70-FA55-167E-DA77-D8E0BB00B3CE}"/>
              </a:ext>
            </a:extLst>
          </p:cNvPr>
          <p:cNvSpPr/>
          <p:nvPr/>
        </p:nvSpPr>
        <p:spPr>
          <a:xfrm>
            <a:off x="902824" y="4575090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10C6F5-27B4-68BA-A6F7-0B9F8C5EF6C8}"/>
              </a:ext>
            </a:extLst>
          </p:cNvPr>
          <p:cNvSpPr/>
          <p:nvPr/>
        </p:nvSpPr>
        <p:spPr>
          <a:xfrm>
            <a:off x="3102015" y="4998431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B0F47-DE62-2ECD-7B81-27A278AE8C9C}"/>
                  </a:ext>
                </a:extLst>
              </p:cNvPr>
              <p:cNvSpPr txBox="1"/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=0.014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B0F47-DE62-2ECD-7B81-27A278AE8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DBD14EA-B35B-CCF5-09A7-3B5CDD80885A}"/>
              </a:ext>
            </a:extLst>
          </p:cNvPr>
          <p:cNvSpPr/>
          <p:nvPr/>
        </p:nvSpPr>
        <p:spPr>
          <a:xfrm>
            <a:off x="5322917" y="5207276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D44F4-34FB-94A1-94E8-85D90B5E31BF}"/>
              </a:ext>
            </a:extLst>
          </p:cNvPr>
          <p:cNvSpPr txBox="1"/>
          <p:nvPr/>
        </p:nvSpPr>
        <p:spPr>
          <a:xfrm>
            <a:off x="2694498" y="4528790"/>
            <a:ext cx="28386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exponential decay </a:t>
            </a:r>
          </a:p>
        </p:txBody>
      </p:sp>
    </p:spTree>
    <p:extLst>
      <p:ext uri="{BB962C8B-B14F-4D97-AF65-F5344CB8AC3E}">
        <p14:creationId xmlns:p14="http://schemas.microsoft.com/office/powerpoint/2010/main" val="52183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C1D6F-5814-492C-8978-531F3353474F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Let’s get started 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344D7E-55F3-BA7C-449C-2C9BDFAEC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603" y="892054"/>
            <a:ext cx="7645400" cy="1092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3EA84F-2574-EC57-309E-24898F6F9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333" y="1522297"/>
            <a:ext cx="8000890" cy="16776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F8A862-F8FA-9E43-D390-AD69DCD2D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353" y="4070593"/>
            <a:ext cx="7581900" cy="965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E2B0E-F6DF-6CF5-6DA3-18F62A97F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549" y="4735457"/>
            <a:ext cx="9488098" cy="182463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9078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C1D6F-5814-492C-8978-531F3353474F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 do this in Python, we’ll need some coding skills. On the way, it’ll be useful to pick up a little vocabulary about exponential growth and decay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B57BDC-FC0A-92E1-DAA0-6BB16AB0493A}"/>
              </a:ext>
            </a:extLst>
          </p:cNvPr>
          <p:cNvSpPr txBox="1"/>
          <p:nvPr/>
        </p:nvSpPr>
        <p:spPr>
          <a:xfrm>
            <a:off x="2871006" y="5646525"/>
            <a:ext cx="192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EF1F70-FA55-167E-DA77-D8E0BB00B3CE}"/>
              </a:ext>
            </a:extLst>
          </p:cNvPr>
          <p:cNvSpPr/>
          <p:nvPr/>
        </p:nvSpPr>
        <p:spPr>
          <a:xfrm>
            <a:off x="902824" y="4575090"/>
            <a:ext cx="243068" cy="2399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10C6F5-27B4-68BA-A6F7-0B9F8C5EF6C8}"/>
              </a:ext>
            </a:extLst>
          </p:cNvPr>
          <p:cNvSpPr/>
          <p:nvPr/>
        </p:nvSpPr>
        <p:spPr>
          <a:xfrm>
            <a:off x="3102015" y="3713645"/>
            <a:ext cx="243068" cy="2399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1013422-97CA-3A73-A575-5584CA42F520}"/>
              </a:ext>
            </a:extLst>
          </p:cNvPr>
          <p:cNvSpPr/>
          <p:nvPr/>
        </p:nvSpPr>
        <p:spPr>
          <a:xfrm>
            <a:off x="5276615" y="1976220"/>
            <a:ext cx="243068" cy="2399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09D91E-DB10-831F-C9E5-1788CEF4A213}"/>
              </a:ext>
            </a:extLst>
          </p:cNvPr>
          <p:cNvGrpSpPr/>
          <p:nvPr/>
        </p:nvGrpSpPr>
        <p:grpSpPr>
          <a:xfrm>
            <a:off x="0" y="1312786"/>
            <a:ext cx="6283612" cy="4717624"/>
            <a:chOff x="0" y="1312786"/>
            <a:chExt cx="6283612" cy="471762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601A01A-6D42-2761-25DB-EA18E4382556}"/>
                </a:ext>
              </a:extLst>
            </p:cNvPr>
            <p:cNvGrpSpPr/>
            <p:nvPr/>
          </p:nvGrpSpPr>
          <p:grpSpPr>
            <a:xfrm>
              <a:off x="0" y="1312786"/>
              <a:ext cx="6283612" cy="4717624"/>
              <a:chOff x="2384383" y="1949394"/>
              <a:chExt cx="6283612" cy="4717624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AB747A0F-84DE-F7C2-8222-E2DE218844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4383" y="1949394"/>
                <a:ext cx="6283612" cy="47176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54406F5-4E30-2B6B-4FF9-E95C1A2957F5}"/>
                  </a:ext>
                </a:extLst>
              </p:cNvPr>
              <p:cNvSpPr txBox="1"/>
              <p:nvPr/>
            </p:nvSpPr>
            <p:spPr>
              <a:xfrm>
                <a:off x="4799159" y="2605464"/>
                <a:ext cx="28386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chemeClr val="accent1"/>
                    </a:solidFill>
                  </a:rPr>
                  <a:t>exponential growth 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0287F26-A223-79BC-0091-BA5B693A7946}"/>
                </a:ext>
              </a:extLst>
            </p:cNvPr>
            <p:cNvSpPr txBox="1"/>
            <p:nvPr/>
          </p:nvSpPr>
          <p:spPr>
            <a:xfrm>
              <a:off x="2694498" y="4528790"/>
              <a:ext cx="28386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exponential decay 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246E3A7-97CA-3216-5EB4-0BF59D8C6AAC}"/>
              </a:ext>
            </a:extLst>
          </p:cNvPr>
          <p:cNvSpPr txBox="1"/>
          <p:nvPr/>
        </p:nvSpPr>
        <p:spPr>
          <a:xfrm>
            <a:off x="3023406" y="5798925"/>
            <a:ext cx="192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2DA863-3612-5B6D-7516-51E9F5A176CF}"/>
                  </a:ext>
                </a:extLst>
              </p:cNvPr>
              <p:cNvSpPr txBox="1"/>
              <p:nvPr/>
            </p:nvSpPr>
            <p:spPr>
              <a:xfrm>
                <a:off x="5911769" y="1827086"/>
                <a:ext cx="6114327" cy="837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Exponential growth is calculated using the formula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32DA863-3612-5B6D-7516-51E9F5A17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769" y="1827086"/>
                <a:ext cx="6114327" cy="837537"/>
              </a:xfrm>
              <a:prstGeom prst="rect">
                <a:avLst/>
              </a:prstGeom>
              <a:blipFill>
                <a:blip r:embed="rId3"/>
                <a:stretch>
                  <a:fillRect l="-1656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B7011D-35B2-0323-F7B2-6E4B436BC7C8}"/>
                  </a:ext>
                </a:extLst>
              </p:cNvPr>
              <p:cNvSpPr txBox="1"/>
              <p:nvPr/>
            </p:nvSpPr>
            <p:spPr>
              <a:xfrm>
                <a:off x="5911768" y="4528790"/>
                <a:ext cx="5767087" cy="8375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Exponential decay is calculated using the formula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en-US" sz="2400" dirty="0"/>
                  <a:t>,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=0.014</m:t>
                    </m:r>
                  </m:oMath>
                </a14:m>
                <a:r>
                  <a:rPr lang="en-US" sz="2400" dirty="0"/>
                  <a:t> again.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CB7011D-35B2-0323-F7B2-6E4B436BC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768" y="4528790"/>
                <a:ext cx="5767087" cy="837537"/>
              </a:xfrm>
              <a:prstGeom prst="rect">
                <a:avLst/>
              </a:prstGeom>
              <a:blipFill>
                <a:blip r:embed="rId4"/>
                <a:stretch>
                  <a:fillRect l="-1758" t="-5970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F1DD65-0B16-0813-CF61-DCF473E3FC5E}"/>
                  </a:ext>
                </a:extLst>
              </p:cNvPr>
              <p:cNvSpPr txBox="1"/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=0.014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1F1DD65-0B16-0813-CF61-DCF473E3F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C412B56E-42CC-2099-00A6-52AD4DB35117}"/>
              </a:ext>
            </a:extLst>
          </p:cNvPr>
          <p:cNvSpPr/>
          <p:nvPr/>
        </p:nvSpPr>
        <p:spPr>
          <a:xfrm>
            <a:off x="904755" y="4577019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0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C1D6F-5814-492C-8978-531F3353474F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 do this in Python, we’ll need some coding skills. On the way, it’ll be useful to pick up a little vocabulary about exponential growth and decay: doubling time and half-lives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01A01A-6D42-2761-25DB-EA18E4382556}"/>
              </a:ext>
            </a:extLst>
          </p:cNvPr>
          <p:cNvGrpSpPr/>
          <p:nvPr/>
        </p:nvGrpSpPr>
        <p:grpSpPr>
          <a:xfrm>
            <a:off x="0" y="1312786"/>
            <a:ext cx="6283612" cy="4717624"/>
            <a:chOff x="2384383" y="1949394"/>
            <a:chExt cx="6283612" cy="471762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747A0F-84DE-F7C2-8222-E2DE21884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383" y="1949394"/>
              <a:ext cx="6283612" cy="4717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4406F5-4E30-2B6B-4FF9-E95C1A2957F5}"/>
                </a:ext>
              </a:extLst>
            </p:cNvPr>
            <p:cNvSpPr txBox="1"/>
            <p:nvPr/>
          </p:nvSpPr>
          <p:spPr>
            <a:xfrm>
              <a:off x="4799159" y="2605464"/>
              <a:ext cx="28386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exponential growth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5B57BDC-FC0A-92E1-DAA0-6BB16AB0493A}"/>
              </a:ext>
            </a:extLst>
          </p:cNvPr>
          <p:cNvSpPr txBox="1"/>
          <p:nvPr/>
        </p:nvSpPr>
        <p:spPr>
          <a:xfrm>
            <a:off x="2871006" y="5646525"/>
            <a:ext cx="192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F08D9-4846-48D1-6C29-BE6CF63999F1}"/>
              </a:ext>
            </a:extLst>
          </p:cNvPr>
          <p:cNvSpPr txBox="1"/>
          <p:nvPr/>
        </p:nvSpPr>
        <p:spPr>
          <a:xfrm>
            <a:off x="5705113" y="1774653"/>
            <a:ext cx="62836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Exponential growth has a special quality you can see here:</a:t>
            </a:r>
          </a:p>
          <a:p>
            <a:endParaRPr lang="en-US" sz="2200" dirty="0"/>
          </a:p>
          <a:p>
            <a:r>
              <a:rPr lang="en-US" sz="2200" dirty="0"/>
              <a:t>How long did it take to get from 1 to 2? 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EF1F70-FA55-167E-DA77-D8E0BB00B3CE}"/>
              </a:ext>
            </a:extLst>
          </p:cNvPr>
          <p:cNvSpPr/>
          <p:nvPr/>
        </p:nvSpPr>
        <p:spPr>
          <a:xfrm>
            <a:off x="902824" y="4575090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10C6F5-27B4-68BA-A6F7-0B9F8C5EF6C8}"/>
              </a:ext>
            </a:extLst>
          </p:cNvPr>
          <p:cNvSpPr/>
          <p:nvPr/>
        </p:nvSpPr>
        <p:spPr>
          <a:xfrm>
            <a:off x="3102015" y="3713645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B0F47-DE62-2ECD-7B81-27A278AE8C9C}"/>
                  </a:ext>
                </a:extLst>
              </p:cNvPr>
              <p:cNvSpPr txBox="1"/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=0.014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B0F47-DE62-2ECD-7B81-27A278AE8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53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C1D6F-5814-492C-8978-531F3353474F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 do this in Python, we’ll need some coding skills. On the way, it’ll be useful to pick up a little vocabulary about exponential growth and decay: doubling time and half-lives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01A01A-6D42-2761-25DB-EA18E4382556}"/>
              </a:ext>
            </a:extLst>
          </p:cNvPr>
          <p:cNvGrpSpPr/>
          <p:nvPr/>
        </p:nvGrpSpPr>
        <p:grpSpPr>
          <a:xfrm>
            <a:off x="0" y="1312786"/>
            <a:ext cx="6283612" cy="4717624"/>
            <a:chOff x="2384383" y="1949394"/>
            <a:chExt cx="6283612" cy="471762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747A0F-84DE-F7C2-8222-E2DE21884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383" y="1949394"/>
              <a:ext cx="6283612" cy="4717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4406F5-4E30-2B6B-4FF9-E95C1A2957F5}"/>
                </a:ext>
              </a:extLst>
            </p:cNvPr>
            <p:cNvSpPr txBox="1"/>
            <p:nvPr/>
          </p:nvSpPr>
          <p:spPr>
            <a:xfrm>
              <a:off x="4799159" y="2605464"/>
              <a:ext cx="28386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exponential growth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5B57BDC-FC0A-92E1-DAA0-6BB16AB0493A}"/>
              </a:ext>
            </a:extLst>
          </p:cNvPr>
          <p:cNvSpPr txBox="1"/>
          <p:nvPr/>
        </p:nvSpPr>
        <p:spPr>
          <a:xfrm>
            <a:off x="2871006" y="5646525"/>
            <a:ext cx="192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EF08D9-4846-48D1-6C29-BE6CF63999F1}"/>
                  </a:ext>
                </a:extLst>
              </p:cNvPr>
              <p:cNvSpPr txBox="1"/>
              <p:nvPr/>
            </p:nvSpPr>
            <p:spPr>
              <a:xfrm>
                <a:off x="5705113" y="1774653"/>
                <a:ext cx="6283611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Exponential growth has a special quality you can see here: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How long did it take to get from 1 to 2?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  <a:endParaRPr lang="en-US" sz="2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EF08D9-4846-48D1-6C29-BE6CF6399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13" y="1774653"/>
                <a:ext cx="6283611" cy="1446550"/>
              </a:xfrm>
              <a:prstGeom prst="rect">
                <a:avLst/>
              </a:prstGeom>
              <a:blipFill>
                <a:blip r:embed="rId3"/>
                <a:stretch>
                  <a:fillRect l="-1210" t="-2609" b="-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FEF1F70-FA55-167E-DA77-D8E0BB00B3CE}"/>
              </a:ext>
            </a:extLst>
          </p:cNvPr>
          <p:cNvSpPr/>
          <p:nvPr/>
        </p:nvSpPr>
        <p:spPr>
          <a:xfrm>
            <a:off x="902824" y="4575090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10C6F5-27B4-68BA-A6F7-0B9F8C5EF6C8}"/>
              </a:ext>
            </a:extLst>
          </p:cNvPr>
          <p:cNvSpPr/>
          <p:nvPr/>
        </p:nvSpPr>
        <p:spPr>
          <a:xfrm>
            <a:off x="3102015" y="3713645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B0F47-DE62-2ECD-7B81-27A278AE8C9C}"/>
                  </a:ext>
                </a:extLst>
              </p:cNvPr>
              <p:cNvSpPr txBox="1"/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=0.014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B0F47-DE62-2ECD-7B81-27A278AE8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43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C1D6F-5814-492C-8978-531F3353474F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 do this in Python, we’ll need some coding skills. On the way, it’ll be useful to pick up a little vocabulary about exponential growth and decay: doubling time and half-lives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01A01A-6D42-2761-25DB-EA18E4382556}"/>
              </a:ext>
            </a:extLst>
          </p:cNvPr>
          <p:cNvGrpSpPr/>
          <p:nvPr/>
        </p:nvGrpSpPr>
        <p:grpSpPr>
          <a:xfrm>
            <a:off x="0" y="1312786"/>
            <a:ext cx="6283612" cy="4717624"/>
            <a:chOff x="2384383" y="1949394"/>
            <a:chExt cx="6283612" cy="471762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747A0F-84DE-F7C2-8222-E2DE21884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383" y="1949394"/>
              <a:ext cx="6283612" cy="4717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4406F5-4E30-2B6B-4FF9-E95C1A2957F5}"/>
                </a:ext>
              </a:extLst>
            </p:cNvPr>
            <p:cNvSpPr txBox="1"/>
            <p:nvPr/>
          </p:nvSpPr>
          <p:spPr>
            <a:xfrm>
              <a:off x="4799159" y="2605464"/>
              <a:ext cx="28386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exponential growth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5B57BDC-FC0A-92E1-DAA0-6BB16AB0493A}"/>
              </a:ext>
            </a:extLst>
          </p:cNvPr>
          <p:cNvSpPr txBox="1"/>
          <p:nvPr/>
        </p:nvSpPr>
        <p:spPr>
          <a:xfrm>
            <a:off x="2871006" y="5646525"/>
            <a:ext cx="192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EF08D9-4846-48D1-6C29-BE6CF63999F1}"/>
                  </a:ext>
                </a:extLst>
              </p:cNvPr>
              <p:cNvSpPr txBox="1"/>
              <p:nvPr/>
            </p:nvSpPr>
            <p:spPr>
              <a:xfrm>
                <a:off x="5705113" y="1774653"/>
                <a:ext cx="6283611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Exponential growth has a special quality you can see here: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How long did it take to get from 1 to 2?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</a:p>
              <a:p>
                <a:r>
                  <a:rPr lang="en-US" sz="2200" dirty="0"/>
                  <a:t>How long did it take to get from 2 to 4?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EF08D9-4846-48D1-6C29-BE6CF6399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13" y="1774653"/>
                <a:ext cx="6283611" cy="1785104"/>
              </a:xfrm>
              <a:prstGeom prst="rect">
                <a:avLst/>
              </a:prstGeom>
              <a:blipFill>
                <a:blip r:embed="rId3"/>
                <a:stretch>
                  <a:fillRect l="-1210" t="-2113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FEF1F70-FA55-167E-DA77-D8E0BB00B3CE}"/>
              </a:ext>
            </a:extLst>
          </p:cNvPr>
          <p:cNvSpPr/>
          <p:nvPr/>
        </p:nvSpPr>
        <p:spPr>
          <a:xfrm>
            <a:off x="902824" y="4575090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10C6F5-27B4-68BA-A6F7-0B9F8C5EF6C8}"/>
              </a:ext>
            </a:extLst>
          </p:cNvPr>
          <p:cNvSpPr/>
          <p:nvPr/>
        </p:nvSpPr>
        <p:spPr>
          <a:xfrm>
            <a:off x="3102015" y="3713645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B0F47-DE62-2ECD-7B81-27A278AE8C9C}"/>
                  </a:ext>
                </a:extLst>
              </p:cNvPr>
              <p:cNvSpPr txBox="1"/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=0.014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B0F47-DE62-2ECD-7B81-27A278AE8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DBD14EA-B35B-CCF5-09A7-3B5CDD80885A}"/>
              </a:ext>
            </a:extLst>
          </p:cNvPr>
          <p:cNvSpPr/>
          <p:nvPr/>
        </p:nvSpPr>
        <p:spPr>
          <a:xfrm>
            <a:off x="5322917" y="1954791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9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C1D6F-5814-492C-8978-531F3353474F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 do this in Python, we’ll need some coding skills. On the way, it’ll be useful to pick up a little vocabulary about exponential growth and decay: doubling time and half-lives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01A01A-6D42-2761-25DB-EA18E4382556}"/>
              </a:ext>
            </a:extLst>
          </p:cNvPr>
          <p:cNvGrpSpPr/>
          <p:nvPr/>
        </p:nvGrpSpPr>
        <p:grpSpPr>
          <a:xfrm>
            <a:off x="0" y="1312786"/>
            <a:ext cx="6283612" cy="4717624"/>
            <a:chOff x="2384383" y="1949394"/>
            <a:chExt cx="6283612" cy="471762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747A0F-84DE-F7C2-8222-E2DE21884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383" y="1949394"/>
              <a:ext cx="6283612" cy="4717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4406F5-4E30-2B6B-4FF9-E95C1A2957F5}"/>
                </a:ext>
              </a:extLst>
            </p:cNvPr>
            <p:cNvSpPr txBox="1"/>
            <p:nvPr/>
          </p:nvSpPr>
          <p:spPr>
            <a:xfrm>
              <a:off x="4799159" y="2605464"/>
              <a:ext cx="28386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exponential growth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5B57BDC-FC0A-92E1-DAA0-6BB16AB0493A}"/>
              </a:ext>
            </a:extLst>
          </p:cNvPr>
          <p:cNvSpPr txBox="1"/>
          <p:nvPr/>
        </p:nvSpPr>
        <p:spPr>
          <a:xfrm>
            <a:off x="2871006" y="5646525"/>
            <a:ext cx="192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EF08D9-4846-48D1-6C29-BE6CF63999F1}"/>
                  </a:ext>
                </a:extLst>
              </p:cNvPr>
              <p:cNvSpPr txBox="1"/>
              <p:nvPr/>
            </p:nvSpPr>
            <p:spPr>
              <a:xfrm>
                <a:off x="5705113" y="1774653"/>
                <a:ext cx="6283611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Exponential growth has a special quality you can see here: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How long did it take to get from 1 to 2?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</a:p>
              <a:p>
                <a:r>
                  <a:rPr lang="en-US" sz="2200" dirty="0"/>
                  <a:t>How long did it take to get from 2 to 4?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  <a:endParaRPr lang="en-US" sz="2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EF08D9-4846-48D1-6C29-BE6CF6399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13" y="1774653"/>
                <a:ext cx="6283611" cy="1785104"/>
              </a:xfrm>
              <a:prstGeom prst="rect">
                <a:avLst/>
              </a:prstGeom>
              <a:blipFill>
                <a:blip r:embed="rId3"/>
                <a:stretch>
                  <a:fillRect l="-1210" t="-2113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FEF1F70-FA55-167E-DA77-D8E0BB00B3CE}"/>
              </a:ext>
            </a:extLst>
          </p:cNvPr>
          <p:cNvSpPr/>
          <p:nvPr/>
        </p:nvSpPr>
        <p:spPr>
          <a:xfrm>
            <a:off x="902824" y="4575090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10C6F5-27B4-68BA-A6F7-0B9F8C5EF6C8}"/>
              </a:ext>
            </a:extLst>
          </p:cNvPr>
          <p:cNvSpPr/>
          <p:nvPr/>
        </p:nvSpPr>
        <p:spPr>
          <a:xfrm>
            <a:off x="3102015" y="3713645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B0F47-DE62-2ECD-7B81-27A278AE8C9C}"/>
                  </a:ext>
                </a:extLst>
              </p:cNvPr>
              <p:cNvSpPr txBox="1"/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=0.014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B0F47-DE62-2ECD-7B81-27A278AE8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DBD14EA-B35B-CCF5-09A7-3B5CDD80885A}"/>
              </a:ext>
            </a:extLst>
          </p:cNvPr>
          <p:cNvSpPr/>
          <p:nvPr/>
        </p:nvSpPr>
        <p:spPr>
          <a:xfrm>
            <a:off x="5322917" y="1954791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7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C1D6F-5814-492C-8978-531F3353474F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 do this in Python, we’ll need some coding skills. On the way, it’ll be useful to pick up a little vocabulary about exponential growth and decay: doubling time and half-lives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01A01A-6D42-2761-25DB-EA18E4382556}"/>
              </a:ext>
            </a:extLst>
          </p:cNvPr>
          <p:cNvGrpSpPr/>
          <p:nvPr/>
        </p:nvGrpSpPr>
        <p:grpSpPr>
          <a:xfrm>
            <a:off x="0" y="1312786"/>
            <a:ext cx="6283612" cy="4717624"/>
            <a:chOff x="2384383" y="1949394"/>
            <a:chExt cx="6283612" cy="471762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747A0F-84DE-F7C2-8222-E2DE21884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383" y="1949394"/>
              <a:ext cx="6283612" cy="4717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4406F5-4E30-2B6B-4FF9-E95C1A2957F5}"/>
                </a:ext>
              </a:extLst>
            </p:cNvPr>
            <p:cNvSpPr txBox="1"/>
            <p:nvPr/>
          </p:nvSpPr>
          <p:spPr>
            <a:xfrm>
              <a:off x="4799159" y="2605464"/>
              <a:ext cx="28386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exponential growth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5B57BDC-FC0A-92E1-DAA0-6BB16AB0493A}"/>
              </a:ext>
            </a:extLst>
          </p:cNvPr>
          <p:cNvSpPr txBox="1"/>
          <p:nvPr/>
        </p:nvSpPr>
        <p:spPr>
          <a:xfrm>
            <a:off x="2871006" y="5646525"/>
            <a:ext cx="192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EF08D9-4846-48D1-6C29-BE6CF63999F1}"/>
                  </a:ext>
                </a:extLst>
              </p:cNvPr>
              <p:cNvSpPr txBox="1"/>
              <p:nvPr/>
            </p:nvSpPr>
            <p:spPr>
              <a:xfrm>
                <a:off x="5705113" y="1774653"/>
                <a:ext cx="6283611" cy="2462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Exponential growth has a special quality you can see here: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How long did it take to get from 1 to 2?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</a:p>
              <a:p>
                <a:r>
                  <a:rPr lang="en-US" sz="2200" dirty="0"/>
                  <a:t>How long did it take to get from 2 to 4?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</a:p>
              <a:p>
                <a:endParaRPr lang="en-US" sz="2200" b="1" dirty="0"/>
              </a:p>
              <a:p>
                <a:r>
                  <a:rPr lang="en-US" sz="2200" dirty="0"/>
                  <a:t>We say the “doubling time”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EF08D9-4846-48D1-6C29-BE6CF6399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13" y="1774653"/>
                <a:ext cx="6283611" cy="2462213"/>
              </a:xfrm>
              <a:prstGeom prst="rect">
                <a:avLst/>
              </a:prstGeom>
              <a:blipFill>
                <a:blip r:embed="rId3"/>
                <a:stretch>
                  <a:fillRect l="-1210" t="-1538" b="-4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FEF1F70-FA55-167E-DA77-D8E0BB00B3CE}"/>
              </a:ext>
            </a:extLst>
          </p:cNvPr>
          <p:cNvSpPr/>
          <p:nvPr/>
        </p:nvSpPr>
        <p:spPr>
          <a:xfrm>
            <a:off x="902824" y="4575090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10C6F5-27B4-68BA-A6F7-0B9F8C5EF6C8}"/>
              </a:ext>
            </a:extLst>
          </p:cNvPr>
          <p:cNvSpPr/>
          <p:nvPr/>
        </p:nvSpPr>
        <p:spPr>
          <a:xfrm>
            <a:off x="3102015" y="3713645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B0F47-DE62-2ECD-7B81-27A278AE8C9C}"/>
                  </a:ext>
                </a:extLst>
              </p:cNvPr>
              <p:cNvSpPr txBox="1"/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=0.014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B0F47-DE62-2ECD-7B81-27A278AE8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DBD14EA-B35B-CCF5-09A7-3B5CDD80885A}"/>
              </a:ext>
            </a:extLst>
          </p:cNvPr>
          <p:cNvSpPr/>
          <p:nvPr/>
        </p:nvSpPr>
        <p:spPr>
          <a:xfrm>
            <a:off x="5322917" y="1954791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8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C1D6F-5814-492C-8978-531F3353474F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 do this in Python, we’ll need some coding skills. On the way, it’ll be useful to pick up a little vocabulary about exponential growth and decay: doubling time and half-lives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01A01A-6D42-2761-25DB-EA18E4382556}"/>
              </a:ext>
            </a:extLst>
          </p:cNvPr>
          <p:cNvGrpSpPr/>
          <p:nvPr/>
        </p:nvGrpSpPr>
        <p:grpSpPr>
          <a:xfrm>
            <a:off x="0" y="1312786"/>
            <a:ext cx="6283612" cy="4717624"/>
            <a:chOff x="2384383" y="1949394"/>
            <a:chExt cx="6283612" cy="471762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747A0F-84DE-F7C2-8222-E2DE21884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383" y="1949394"/>
              <a:ext cx="6283612" cy="4717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4406F5-4E30-2B6B-4FF9-E95C1A2957F5}"/>
                </a:ext>
              </a:extLst>
            </p:cNvPr>
            <p:cNvSpPr txBox="1"/>
            <p:nvPr/>
          </p:nvSpPr>
          <p:spPr>
            <a:xfrm>
              <a:off x="4799159" y="2605464"/>
              <a:ext cx="28386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exponential growth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5B57BDC-FC0A-92E1-DAA0-6BB16AB0493A}"/>
              </a:ext>
            </a:extLst>
          </p:cNvPr>
          <p:cNvSpPr txBox="1"/>
          <p:nvPr/>
        </p:nvSpPr>
        <p:spPr>
          <a:xfrm>
            <a:off x="2871006" y="5646525"/>
            <a:ext cx="192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EF08D9-4846-48D1-6C29-BE6CF63999F1}"/>
                  </a:ext>
                </a:extLst>
              </p:cNvPr>
              <p:cNvSpPr txBox="1"/>
              <p:nvPr/>
            </p:nvSpPr>
            <p:spPr>
              <a:xfrm>
                <a:off x="5705113" y="1774653"/>
                <a:ext cx="6283611" cy="362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Exponential growth has a special quality you can see here: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How long did it take to get from 1 to 2?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</a:p>
              <a:p>
                <a:r>
                  <a:rPr lang="en-US" sz="2200" dirty="0"/>
                  <a:t>How long did it take to get from 2 to 4?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</a:p>
              <a:p>
                <a:endParaRPr lang="en-US" sz="2200" b="1" dirty="0"/>
              </a:p>
              <a:p>
                <a:r>
                  <a:rPr lang="en-US" sz="2200" dirty="0"/>
                  <a:t>We say the “doubling time”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</a:p>
              <a:p>
                <a:endParaRPr lang="en-US" sz="2200" b="1" dirty="0"/>
              </a:p>
              <a:p>
                <a:r>
                  <a:rPr lang="en-US" sz="2200" dirty="0"/>
                  <a:t>Turns out we could have predicted that with the “rule of 70s”: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𝟕𝟎</m:t>
                        </m:r>
                      </m:num>
                      <m:den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</m:oMath>
                </a14:m>
                <a:r>
                  <a:rPr lang="en-US" sz="2200" dirty="0"/>
                  <a:t> (try it!)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EF08D9-4846-48D1-6C29-BE6CF6399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13" y="1774653"/>
                <a:ext cx="6283611" cy="3628366"/>
              </a:xfrm>
              <a:prstGeom prst="rect">
                <a:avLst/>
              </a:prstGeom>
              <a:blipFill>
                <a:blip r:embed="rId3"/>
                <a:stretch>
                  <a:fillRect l="-1210" t="-1045" r="-1411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FEF1F70-FA55-167E-DA77-D8E0BB00B3CE}"/>
              </a:ext>
            </a:extLst>
          </p:cNvPr>
          <p:cNvSpPr/>
          <p:nvPr/>
        </p:nvSpPr>
        <p:spPr>
          <a:xfrm>
            <a:off x="902824" y="4575090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10C6F5-27B4-68BA-A6F7-0B9F8C5EF6C8}"/>
              </a:ext>
            </a:extLst>
          </p:cNvPr>
          <p:cNvSpPr/>
          <p:nvPr/>
        </p:nvSpPr>
        <p:spPr>
          <a:xfrm>
            <a:off x="3102015" y="3713645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B0F47-DE62-2ECD-7B81-27A278AE8C9C}"/>
                  </a:ext>
                </a:extLst>
              </p:cNvPr>
              <p:cNvSpPr txBox="1"/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=0.014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B0F47-DE62-2ECD-7B81-27A278AE8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DBD14EA-B35B-CCF5-09A7-3B5CDD80885A}"/>
              </a:ext>
            </a:extLst>
          </p:cNvPr>
          <p:cNvSpPr/>
          <p:nvPr/>
        </p:nvSpPr>
        <p:spPr>
          <a:xfrm>
            <a:off x="5322917" y="1954791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2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8C1D6F-5814-492C-8978-531F3353474F}"/>
              </a:ext>
            </a:extLst>
          </p:cNvPr>
          <p:cNvSpPr txBox="1"/>
          <p:nvPr/>
        </p:nvSpPr>
        <p:spPr>
          <a:xfrm>
            <a:off x="0" y="0"/>
            <a:ext cx="121920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To do this in Python, we’ll need some coding skills. On the way, it’ll be useful to pick up a little vocabulary about exponential growth and decay: doubling time and half-lives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01A01A-6D42-2761-25DB-EA18E4382556}"/>
              </a:ext>
            </a:extLst>
          </p:cNvPr>
          <p:cNvGrpSpPr/>
          <p:nvPr/>
        </p:nvGrpSpPr>
        <p:grpSpPr>
          <a:xfrm>
            <a:off x="0" y="1312786"/>
            <a:ext cx="6283612" cy="4717624"/>
            <a:chOff x="2384383" y="1949394"/>
            <a:chExt cx="6283612" cy="471762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B747A0F-84DE-F7C2-8222-E2DE218844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4383" y="1949394"/>
              <a:ext cx="6283612" cy="4717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4406F5-4E30-2B6B-4FF9-E95C1A2957F5}"/>
                </a:ext>
              </a:extLst>
            </p:cNvPr>
            <p:cNvSpPr txBox="1"/>
            <p:nvPr/>
          </p:nvSpPr>
          <p:spPr>
            <a:xfrm>
              <a:off x="4799159" y="2605464"/>
              <a:ext cx="283869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>
                  <a:solidFill>
                    <a:schemeClr val="accent1"/>
                  </a:solidFill>
                </a:rPr>
                <a:t>exponential growth 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5B57BDC-FC0A-92E1-DAA0-6BB16AB0493A}"/>
              </a:ext>
            </a:extLst>
          </p:cNvPr>
          <p:cNvSpPr txBox="1"/>
          <p:nvPr/>
        </p:nvSpPr>
        <p:spPr>
          <a:xfrm>
            <a:off x="2871006" y="5646525"/>
            <a:ext cx="192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EF08D9-4846-48D1-6C29-BE6CF63999F1}"/>
                  </a:ext>
                </a:extLst>
              </p:cNvPr>
              <p:cNvSpPr txBox="1"/>
              <p:nvPr/>
            </p:nvSpPr>
            <p:spPr>
              <a:xfrm>
                <a:off x="5705113" y="1774653"/>
                <a:ext cx="6283611" cy="3628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Exponential growth has a special quality you can see here:</a:t>
                </a:r>
              </a:p>
              <a:p>
                <a:endParaRPr lang="en-US" sz="2200" dirty="0"/>
              </a:p>
              <a:p>
                <a:r>
                  <a:rPr lang="en-US" sz="2200" dirty="0"/>
                  <a:t>How long did it take to get from 1 to 2?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</a:p>
              <a:p>
                <a:r>
                  <a:rPr lang="en-US" sz="2200" dirty="0"/>
                  <a:t>How long did it take to get from 2 to 4?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</a:p>
              <a:p>
                <a:endParaRPr lang="en-US" sz="2200" b="1" dirty="0"/>
              </a:p>
              <a:p>
                <a:r>
                  <a:rPr lang="en-US" sz="2200" dirty="0"/>
                  <a:t>We say the “doubling time”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US" sz="2200" b="1" dirty="0"/>
                  <a:t> years</a:t>
                </a:r>
              </a:p>
              <a:p>
                <a:endParaRPr lang="en-US" sz="2200" b="1" dirty="0"/>
              </a:p>
              <a:p>
                <a:r>
                  <a:rPr lang="en-US" sz="2200" dirty="0"/>
                  <a:t>Turns out we could have predicted that with the “rule of 70s”: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𝟕𝟎</m:t>
                        </m:r>
                      </m:num>
                      <m:den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den>
                    </m:f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endParaRPr lang="en-US" sz="2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EF08D9-4846-48D1-6C29-BE6CF6399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113" y="1774653"/>
                <a:ext cx="6283611" cy="3628366"/>
              </a:xfrm>
              <a:prstGeom prst="rect">
                <a:avLst/>
              </a:prstGeom>
              <a:blipFill>
                <a:blip r:embed="rId3"/>
                <a:stretch>
                  <a:fillRect l="-1210" t="-1045" r="-1411"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FEF1F70-FA55-167E-DA77-D8E0BB00B3CE}"/>
              </a:ext>
            </a:extLst>
          </p:cNvPr>
          <p:cNvSpPr/>
          <p:nvPr/>
        </p:nvSpPr>
        <p:spPr>
          <a:xfrm>
            <a:off x="902824" y="4575090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10C6F5-27B4-68BA-A6F7-0B9F8C5EF6C8}"/>
              </a:ext>
            </a:extLst>
          </p:cNvPr>
          <p:cNvSpPr/>
          <p:nvPr/>
        </p:nvSpPr>
        <p:spPr>
          <a:xfrm>
            <a:off x="3102015" y="3713645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B0F47-DE62-2ECD-7B81-27A278AE8C9C}"/>
                  </a:ext>
                </a:extLst>
              </p:cNvPr>
              <p:cNvSpPr txBox="1"/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=0.014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2B0F47-DE62-2ECD-7B81-27A278AE8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515" y="2542978"/>
                <a:ext cx="14352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BDBD14EA-B35B-CCF5-09A7-3B5CDD80885A}"/>
              </a:ext>
            </a:extLst>
          </p:cNvPr>
          <p:cNvSpPr/>
          <p:nvPr/>
        </p:nvSpPr>
        <p:spPr>
          <a:xfrm>
            <a:off x="5322917" y="1954791"/>
            <a:ext cx="243068" cy="23998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25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1095</Words>
  <Application>Microsoft Macintosh PowerPoint</Application>
  <PresentationFormat>Widescreen</PresentationFormat>
  <Paragraphs>114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31</cp:revision>
  <dcterms:created xsi:type="dcterms:W3CDTF">2024-09-01T00:20:12Z</dcterms:created>
  <dcterms:modified xsi:type="dcterms:W3CDTF">2024-09-11T06:00:43Z</dcterms:modified>
</cp:coreProperties>
</file>