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6" r:id="rId2"/>
    <p:sldId id="290" r:id="rId3"/>
    <p:sldId id="296" r:id="rId4"/>
    <p:sldId id="297" r:id="rId5"/>
    <p:sldId id="298" r:id="rId6"/>
    <p:sldId id="295" r:id="rId7"/>
    <p:sldId id="299" r:id="rId8"/>
    <p:sldId id="282" r:id="rId9"/>
    <p:sldId id="302" r:id="rId10"/>
    <p:sldId id="30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/>
    <p:restoredTop sz="95958"/>
  </p:normalViewPr>
  <p:slideViewPr>
    <p:cSldViewPr snapToGrid="0" snapToObjects="1">
      <p:cViewPr varScale="1">
        <p:scale>
          <a:sx n="111" d="100"/>
          <a:sy n="111" d="100"/>
        </p:scale>
        <p:origin x="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4465-0999-1943-84E3-301AC209C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F9119-28A3-0043-A10E-0F283268B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FF9C9-DBBF-B447-B522-E097DFFE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48EB-8E81-304D-A006-F8BF9379A065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D36D0-628E-4E41-92B8-F54DFD19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922FB-EEBD-8B42-836A-A6534627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8667-ECC6-3F4B-B9F9-18063AECF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6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C9F5A-2D01-E344-A5CF-650A7DDA8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5CD9B-B4C2-7140-A992-5D9C17AC6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4400C-D9E6-9C4E-99FF-51F1932A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48EB-8E81-304D-A006-F8BF9379A065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832FD-1800-B246-948F-8C33BB6D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4D68D-5DF0-F84E-AB78-A13D6463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8667-ECC6-3F4B-B9F9-18063AECF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3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3834D9-0820-1F44-94B3-BC2DA6C75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DB684-CC9D-3544-A730-BBC27635D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3730F-91D2-7B4F-A795-C5CD3B0E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48EB-8E81-304D-A006-F8BF9379A065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63FFD-C23A-0A47-ACCB-AAEF1C20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B3C73-D2B5-5842-99EF-3382F86EB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8667-ECC6-3F4B-B9F9-18063AECF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9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BF4-6F64-9F4E-B6F5-EFCE9D35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6C8F6-2FEC-B64C-A5EB-916D81B61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7A5D1-E159-9749-A430-FA263714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48EB-8E81-304D-A006-F8BF9379A065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B339A-1F8C-194C-9709-75C2C73D0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40F84-F672-4548-AA5B-31B216B7B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8667-ECC6-3F4B-B9F9-18063AECF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9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B3BA-B8AE-8D44-885D-9DA7E6FD9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32129-6FAA-534B-B007-4B149DB51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AAE81-02D0-8B46-BF6B-94C8F3C67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48EB-8E81-304D-A006-F8BF9379A065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75983-480A-2849-90A3-BF2B5BD0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237F2-919E-7345-A995-98840B59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8667-ECC6-3F4B-B9F9-18063AECF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6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8288-C6EB-3048-8441-79A43B9A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18B2A-8718-1041-A9B8-A74334BB6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7DF96-3975-2B4C-97BD-BC5CEC261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47E2C-98C1-3D46-B552-E05C06EA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48EB-8E81-304D-A006-F8BF9379A065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BDE3B-0F61-024E-B3C2-F6EE792C9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AB704-8CF0-C34F-ACFD-60AC1860A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8667-ECC6-3F4B-B9F9-18063AECF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4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9DCD-6D6A-2A45-86C2-09BB4126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4846A-0615-5F4A-B35C-6B3EC9499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B8D24-72FB-F44E-B5F0-A7C0EC0C0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35079-B4B8-554B-8E60-D7D8FD468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5B0FBF-23DA-004F-B215-CF533926C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0E991F-7AE9-9249-896D-980C76B8D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48EB-8E81-304D-A006-F8BF9379A065}" type="datetimeFigureOut">
              <a:rPr lang="en-US" smtClean="0"/>
              <a:t>9/16/24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9872C6-C40E-684C-B568-25683401D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A95FFE-F184-754F-9B68-D8EBBFA41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8667-ECC6-3F4B-B9F9-18063AECF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7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CBED-22C9-984B-B6A8-57270F19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E9EF2B-4B68-0B4A-AF02-44010319C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48EB-8E81-304D-A006-F8BF9379A065}" type="datetimeFigureOut">
              <a:rPr lang="en-US" smtClean="0"/>
              <a:t>9/16/24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A76475-3224-6C4B-8355-DF950A22F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9DEF9-AFF4-E84B-A95E-E01978AA2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8667-ECC6-3F4B-B9F9-18063AECF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6D1177-C281-D342-90DD-C3D42600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48EB-8E81-304D-A006-F8BF9379A065}" type="datetimeFigureOut">
              <a:rPr lang="en-US" smtClean="0"/>
              <a:t>9/16/24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8B6CB-D3EF-0442-81B5-6A6C15AD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6EE79-BDBE-9B4E-B31D-B12F8D6E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8667-ECC6-3F4B-B9F9-18063AECF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6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1D60E-C7EE-B84A-A9A6-C20D01D4E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70A9-97D8-9745-8200-966C84661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68C5D-5DDB-E844-A6CC-5DA59CEBF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ECBB8-92B6-BC4E-BF27-B40525601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48EB-8E81-304D-A006-F8BF9379A065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F0B47-FA10-2948-AF70-C41ACF400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B28F2-2B93-514E-B960-D946E8DA5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8667-ECC6-3F4B-B9F9-18063AECF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8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BDE7-79BB-894E-83BF-61F43593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B53049-9A4B-9E49-A349-602A09B03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BB9A9-4A76-0247-96DC-8CB0EB1B7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59164-4BC1-124D-844B-0BDA425D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48EB-8E81-304D-A006-F8BF9379A065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74B91-76C4-4947-9ED2-50520C906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796A9-BBF4-6743-AA7F-3DEBBF9A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8667-ECC6-3F4B-B9F9-18063AECF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6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22B78C-DC01-1840-A44F-7E5EB2C4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F45AD-D5B5-834F-8620-45EEC75F2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DA4A4-C406-5942-8CA7-673D9A402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B48EB-8E81-304D-A006-F8BF9379A065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CBDE3-F68C-CA47-B927-BBC0A6A8D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DF24A-B34F-EF42-AC2E-D7C8846E2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88667-ECC6-3F4B-B9F9-18063AECF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4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1530F0-7D3E-3F98-B564-000F4A67DAB7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Recap: SW flux, albedo, LW flux, and radiative balance</a:t>
            </a:r>
          </a:p>
        </p:txBody>
      </p:sp>
      <p:pic>
        <p:nvPicPr>
          <p:cNvPr id="3" name="Picture 2" descr="What Happens to Insolation That Reaches the Surface?">
            <a:extLst>
              <a:ext uri="{FF2B5EF4-FFF2-40B4-BE49-F238E27FC236}">
                <a16:creationId xmlns:a16="http://schemas.microsoft.com/office/drawing/2014/main" id="{6806E046-BFC7-7733-42AC-DF4EEF713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164" y="674700"/>
            <a:ext cx="3687836" cy="2950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AAFF8C-0AB3-E138-5F09-00D4777AC9C5}"/>
              </a:ext>
            </a:extLst>
          </p:cNvPr>
          <p:cNvSpPr txBox="1"/>
          <p:nvPr/>
        </p:nvSpPr>
        <p:spPr>
          <a:xfrm>
            <a:off x="240486" y="4003712"/>
            <a:ext cx="4481985" cy="267765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Energy leaves the earth as longwave (</a:t>
            </a:r>
            <a:r>
              <a:rPr lang="en-US" sz="2400" b="1" dirty="0"/>
              <a:t>LW</a:t>
            </a:r>
            <a:r>
              <a:rPr lang="en-US" sz="2400" dirty="0"/>
              <a:t>) radiation emitted by the earth itself. The LW emitted by Earth is invisible to human eyes, but you’re familiar with the basic idea, because you’ve seen glowing coils on a stove top. </a:t>
            </a:r>
          </a:p>
        </p:txBody>
      </p:sp>
      <p:pic>
        <p:nvPicPr>
          <p:cNvPr id="9" name="Picture 2" descr="Emini Vanilli: CAJ Geoengineering - Introduction">
            <a:extLst>
              <a:ext uri="{FF2B5EF4-FFF2-40B4-BE49-F238E27FC236}">
                <a16:creationId xmlns:a16="http://schemas.microsoft.com/office/drawing/2014/main" id="{DA70131B-8145-75C6-002F-7DE3C33B7C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92"/>
          <a:stretch/>
        </p:blipFill>
        <p:spPr bwMode="auto">
          <a:xfrm>
            <a:off x="240486" y="545964"/>
            <a:ext cx="2236496" cy="311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9239CF-A4AD-817A-6765-A92B312C9014}"/>
              </a:ext>
            </a:extLst>
          </p:cNvPr>
          <p:cNvSpPr txBox="1"/>
          <p:nvPr/>
        </p:nvSpPr>
        <p:spPr>
          <a:xfrm>
            <a:off x="2832569" y="751344"/>
            <a:ext cx="5521124" cy="2677656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Energy comes to the earth in the form of shortwave (</a:t>
            </a:r>
            <a:r>
              <a:rPr lang="en-US" sz="2400" b="1" dirty="0"/>
              <a:t>SW</a:t>
            </a:r>
            <a:r>
              <a:rPr lang="en-US" sz="2400" dirty="0"/>
              <a:t>) radiation from the sun, of which a good chunk is visible light. About 30% is reflected away – we say the </a:t>
            </a:r>
            <a:r>
              <a:rPr lang="en-US" sz="2400" b="1" dirty="0"/>
              <a:t>albedo</a:t>
            </a:r>
            <a:r>
              <a:rPr lang="en-US" sz="2400" dirty="0"/>
              <a:t> is 0.3 – without heating anything. The remaining 70% is responsible for heating the planet.</a:t>
            </a:r>
          </a:p>
        </p:txBody>
      </p:sp>
      <p:pic>
        <p:nvPicPr>
          <p:cNvPr id="12" name="Picture 2" descr="How to Clean Electric Stove Coil Tops - Perfect Stove">
            <a:extLst>
              <a:ext uri="{FF2B5EF4-FFF2-40B4-BE49-F238E27FC236}">
                <a16:creationId xmlns:a16="http://schemas.microsoft.com/office/drawing/2014/main" id="{E86339DF-52A7-243A-3434-547A1FAD4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274" y="4155311"/>
            <a:ext cx="2967237" cy="222234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455C77-1400-0B81-021E-477B31EC718B}"/>
              </a:ext>
            </a:extLst>
          </p:cNvPr>
          <p:cNvSpPr txBox="1"/>
          <p:nvPr/>
        </p:nvSpPr>
        <p:spPr>
          <a:xfrm>
            <a:off x="8353693" y="4323971"/>
            <a:ext cx="3687836" cy="156966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When SW and LW energy fluxes are exactly the same, we say Earth is in </a:t>
            </a:r>
            <a:r>
              <a:rPr lang="en-US" sz="2400" b="1" dirty="0"/>
              <a:t>radiative balance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09325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If you finish early, you can try the </a:t>
            </a:r>
            <a:r>
              <a:rPr lang="en-US" sz="2400" b="1" dirty="0">
                <a:solidFill>
                  <a:srgbClr val="7030A0"/>
                </a:solidFill>
              </a:rPr>
              <a:t>challenge</a:t>
            </a:r>
            <a:r>
              <a:rPr lang="en-US" sz="2400" b="1" dirty="0"/>
              <a:t> </a:t>
            </a:r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DF463E-9025-5CC2-5C3D-9B034EA43351}"/>
              </a:ext>
            </a:extLst>
          </p:cNvPr>
          <p:cNvGrpSpPr/>
          <p:nvPr/>
        </p:nvGrpSpPr>
        <p:grpSpPr>
          <a:xfrm>
            <a:off x="275543" y="2913763"/>
            <a:ext cx="3871562" cy="3097249"/>
            <a:chOff x="1254815" y="3299086"/>
            <a:chExt cx="3871562" cy="3097249"/>
          </a:xfrm>
        </p:grpSpPr>
        <p:pic>
          <p:nvPicPr>
            <p:cNvPr id="6" name="Picture 5" descr="What Happens to Insolation That Reaches the Surface?">
              <a:extLst>
                <a:ext uri="{FF2B5EF4-FFF2-40B4-BE49-F238E27FC236}">
                  <a16:creationId xmlns:a16="http://schemas.microsoft.com/office/drawing/2014/main" id="{5B64495E-5C38-6AD1-F28F-E1960592AE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4815" y="3299086"/>
              <a:ext cx="3871562" cy="3097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7E6B82F-FC77-796C-AC8D-748C7D0D36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557" y="3497875"/>
              <a:ext cx="518088" cy="1664434"/>
            </a:xfrm>
            <a:prstGeom prst="straightConnector1">
              <a:avLst/>
            </a:prstGeom>
            <a:ln w="63500">
              <a:solidFill>
                <a:srgbClr val="FFFF00">
                  <a:alpha val="49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0772607-0161-F2A1-1A0C-7E458871FA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843" y="3497875"/>
              <a:ext cx="195881" cy="494296"/>
            </a:xfrm>
            <a:prstGeom prst="straightConnector1">
              <a:avLst/>
            </a:prstGeom>
            <a:ln w="63500">
              <a:solidFill>
                <a:srgbClr val="FFFF00">
                  <a:alpha val="49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D977759-C8D9-D0B1-E817-D63B49887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367" y="2018484"/>
            <a:ext cx="5534357" cy="354711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41C6F7C-A4E3-C84F-4B1D-B330C8D02566}"/>
              </a:ext>
            </a:extLst>
          </p:cNvPr>
          <p:cNvSpPr/>
          <p:nvPr/>
        </p:nvSpPr>
        <p:spPr>
          <a:xfrm>
            <a:off x="9638411" y="2591713"/>
            <a:ext cx="23761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Goldilocks temperature (when ASR = OLR)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133C63-E437-6BB4-FC71-AC9901C42F56}"/>
                  </a:ext>
                </a:extLst>
              </p:cNvPr>
              <p:cNvSpPr txBox="1"/>
              <p:nvPr/>
            </p:nvSpPr>
            <p:spPr>
              <a:xfrm>
                <a:off x="88739" y="778098"/>
                <a:ext cx="1201452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challenge … </a:t>
                </a:r>
              </a:p>
              <a:p>
                <a:r>
                  <a:rPr lang="en-US" sz="2400" dirty="0"/>
                  <a:t>Algebraically equate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𝐴𝑆𝑅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𝑂𝐿𝑅</m:t>
                    </m:r>
                  </m:oMath>
                </a14:m>
                <a:r>
                  <a:rPr lang="en-US" sz="2400" dirty="0"/>
                  <a:t> and solve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. The result should be the Goldilocks temperature.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133C63-E437-6BB4-FC71-AC9901C42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39" y="778098"/>
                <a:ext cx="12014522" cy="1200329"/>
              </a:xfrm>
              <a:prstGeom prst="rect">
                <a:avLst/>
              </a:prstGeom>
              <a:blipFill>
                <a:blip r:embed="rId4"/>
                <a:stretch>
                  <a:fillRect l="-846" t="-4211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915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1530F0-7D3E-3F98-B564-000F4A67DAB7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This is </a:t>
            </a:r>
            <a:r>
              <a:rPr lang="en-US" sz="2400" b="1" dirty="0" err="1"/>
              <a:t>kinda</a:t>
            </a:r>
            <a:r>
              <a:rPr lang="en-US" sz="2400" b="1" dirty="0"/>
              <a:t> what we expect of a system that experiences homeostasis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3B99BE-D040-B8F0-05C5-7022987B9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" y="1079540"/>
            <a:ext cx="6970776" cy="44329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8E0DCA-5478-9D22-E348-264C5E11F13F}"/>
              </a:ext>
            </a:extLst>
          </p:cNvPr>
          <p:cNvSpPr txBox="1"/>
          <p:nvPr/>
        </p:nvSpPr>
        <p:spPr>
          <a:xfrm>
            <a:off x="6958584" y="1345483"/>
            <a:ext cx="49865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simulate this in Python, we’ll need to have a way to march through time (left to right in this graph), calculate a flux at each step, and adjust Earth’s temperature accordingly. For that we’ll need the looping stuff we learned earlier this week.</a:t>
            </a:r>
          </a:p>
          <a:p>
            <a:endParaRPr lang="en-US" sz="2400" dirty="0"/>
          </a:p>
          <a:p>
            <a:r>
              <a:rPr lang="en-US" sz="2400" dirty="0"/>
              <a:t>We’ll also need a little more math.</a:t>
            </a:r>
          </a:p>
        </p:txBody>
      </p:sp>
    </p:spTree>
    <p:extLst>
      <p:ext uri="{BB962C8B-B14F-4D97-AF65-F5344CB8AC3E}">
        <p14:creationId xmlns:p14="http://schemas.microsoft.com/office/powerpoint/2010/main" val="13705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To get there in python, we’ll need to calculate the incoming SW, which we’ll call </a:t>
            </a:r>
            <a:r>
              <a:rPr lang="en-US" sz="2400" b="1" i="1" dirty="0"/>
              <a:t>ASR</a:t>
            </a:r>
            <a:endParaRPr lang="en-US" sz="2400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A578E8-09B3-0BA5-3650-0A2087E896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829"/>
          <a:stretch/>
        </p:blipFill>
        <p:spPr>
          <a:xfrm>
            <a:off x="378900" y="1100359"/>
            <a:ext cx="3749209" cy="1520295"/>
          </a:xfrm>
          <a:prstGeom prst="rect">
            <a:avLst/>
          </a:prstGeom>
        </p:spPr>
      </p:pic>
      <p:pic>
        <p:nvPicPr>
          <p:cNvPr id="3" name="Picture 2" descr="What Happens to Insolation That Reaches the Surface?">
            <a:extLst>
              <a:ext uri="{FF2B5EF4-FFF2-40B4-BE49-F238E27FC236}">
                <a16:creationId xmlns:a16="http://schemas.microsoft.com/office/drawing/2014/main" id="{ADDD4704-0FF4-FD5F-7647-83C50DEBE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815" y="3299086"/>
            <a:ext cx="3871562" cy="309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F918E6-E943-60CB-24DE-DC8CEF1D9B79}"/>
                  </a:ext>
                </a:extLst>
              </p:cNvPr>
              <p:cNvSpPr txBox="1"/>
              <p:nvPr/>
            </p:nvSpPr>
            <p:spPr>
              <a:xfrm>
                <a:off x="378900" y="3020821"/>
                <a:ext cx="1751830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35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</m:oMath>
                  </m:oMathPara>
                </a14:m>
                <a:endParaRPr lang="en-US" sz="35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F918E6-E943-60CB-24DE-DC8CEF1D9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00" y="3020821"/>
                <a:ext cx="1751830" cy="630942"/>
              </a:xfrm>
              <a:prstGeom prst="rect">
                <a:avLst/>
              </a:prstGeom>
              <a:blipFill>
                <a:blip r:embed="rId4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DF9E8C-288D-E16D-0E73-517247011009}"/>
                  </a:ext>
                </a:extLst>
              </p:cNvPr>
              <p:cNvSpPr txBox="1"/>
              <p:nvPr/>
            </p:nvSpPr>
            <p:spPr>
              <a:xfrm>
                <a:off x="5634390" y="1551948"/>
                <a:ext cx="6310682" cy="616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400" dirty="0"/>
                  <a:t> is called the </a:t>
                </a:r>
                <a:r>
                  <a:rPr lang="en-US" sz="2400" i="1" dirty="0"/>
                  <a:t>solar constant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1367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)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DF9E8C-288D-E16D-0E73-517247011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390" y="1551948"/>
                <a:ext cx="6310682" cy="616836"/>
              </a:xfrm>
              <a:prstGeom prst="rect">
                <a:avLst/>
              </a:prstGeom>
              <a:blipFill>
                <a:blip r:embed="rId5"/>
                <a:stretch>
                  <a:fillRect l="-1205"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746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To get there in python, we’ll need to calculate the incoming SW, which we’ll call </a:t>
            </a:r>
            <a:r>
              <a:rPr lang="en-US" sz="2400" b="1" i="1" dirty="0"/>
              <a:t>ASR</a:t>
            </a:r>
            <a:endParaRPr lang="en-US" sz="2400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A578E8-09B3-0BA5-3650-0A2087E896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829"/>
          <a:stretch/>
        </p:blipFill>
        <p:spPr>
          <a:xfrm>
            <a:off x="378900" y="1100359"/>
            <a:ext cx="3749209" cy="1520295"/>
          </a:xfrm>
          <a:prstGeom prst="rect">
            <a:avLst/>
          </a:prstGeom>
        </p:spPr>
      </p:pic>
      <p:pic>
        <p:nvPicPr>
          <p:cNvPr id="3" name="Picture 2" descr="What Happens to Insolation That Reaches the Surface?">
            <a:extLst>
              <a:ext uri="{FF2B5EF4-FFF2-40B4-BE49-F238E27FC236}">
                <a16:creationId xmlns:a16="http://schemas.microsoft.com/office/drawing/2014/main" id="{ADDD4704-0FF4-FD5F-7647-83C50DEBE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815" y="3299086"/>
            <a:ext cx="3871562" cy="309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AE9F05-9ABB-89A2-D3F5-34F79CA222AC}"/>
              </a:ext>
            </a:extLst>
          </p:cNvPr>
          <p:cNvCxnSpPr>
            <a:cxnSpLocks/>
          </p:cNvCxnSpPr>
          <p:nvPr/>
        </p:nvCxnSpPr>
        <p:spPr>
          <a:xfrm flipV="1">
            <a:off x="2488557" y="3497875"/>
            <a:ext cx="518088" cy="1664434"/>
          </a:xfrm>
          <a:prstGeom prst="straightConnector1">
            <a:avLst/>
          </a:prstGeom>
          <a:ln w="63500">
            <a:solidFill>
              <a:srgbClr val="FFFF00">
                <a:alpha val="4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63E4B5-E96B-D30D-CD94-EB378D07D99F}"/>
              </a:ext>
            </a:extLst>
          </p:cNvPr>
          <p:cNvCxnSpPr>
            <a:cxnSpLocks/>
          </p:cNvCxnSpPr>
          <p:nvPr/>
        </p:nvCxnSpPr>
        <p:spPr>
          <a:xfrm flipV="1">
            <a:off x="4410843" y="3497875"/>
            <a:ext cx="195881" cy="494296"/>
          </a:xfrm>
          <a:prstGeom prst="straightConnector1">
            <a:avLst/>
          </a:prstGeom>
          <a:ln w="63500">
            <a:solidFill>
              <a:srgbClr val="FFFF00">
                <a:alpha val="4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35D013-599F-5367-19F0-8D8D883FDEE1}"/>
                  </a:ext>
                </a:extLst>
              </p:cNvPr>
              <p:cNvSpPr txBox="1"/>
              <p:nvPr/>
            </p:nvSpPr>
            <p:spPr>
              <a:xfrm>
                <a:off x="378900" y="3020821"/>
                <a:ext cx="1751830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35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</m:oMath>
                  </m:oMathPara>
                </a14:m>
                <a:endParaRPr lang="en-US" sz="35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35D013-599F-5367-19F0-8D8D883FD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00" y="3020821"/>
                <a:ext cx="1751830" cy="630942"/>
              </a:xfrm>
              <a:prstGeom prst="rect">
                <a:avLst/>
              </a:prstGeom>
              <a:blipFill>
                <a:blip r:embed="rId4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6666EA-BCED-9429-9B8F-A1102D2E7DA0}"/>
                  </a:ext>
                </a:extLst>
              </p:cNvPr>
              <p:cNvSpPr txBox="1"/>
              <p:nvPr/>
            </p:nvSpPr>
            <p:spPr>
              <a:xfrm>
                <a:off x="3006645" y="2705350"/>
                <a:ext cx="1751830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US" sz="35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6666EA-BCED-9429-9B8F-A1102D2E7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645" y="2705350"/>
                <a:ext cx="1751830" cy="6309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AFDC40-D6B2-A737-B404-AE816DD8BB98}"/>
                  </a:ext>
                </a:extLst>
              </p:cNvPr>
              <p:cNvSpPr txBox="1"/>
              <p:nvPr/>
            </p:nvSpPr>
            <p:spPr>
              <a:xfrm>
                <a:off x="5634390" y="1551948"/>
                <a:ext cx="6310682" cy="986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400" dirty="0"/>
                  <a:t> is called the </a:t>
                </a:r>
                <a:r>
                  <a:rPr lang="en-US" sz="2400" i="1" dirty="0"/>
                  <a:t>solar constant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1367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)</a:t>
                </a:r>
                <a:endParaRPr lang="en-US" sz="2400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is called the albedo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0.3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AFDC40-D6B2-A737-B404-AE816DD8B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390" y="1551948"/>
                <a:ext cx="6310682" cy="986167"/>
              </a:xfrm>
              <a:prstGeom prst="rect">
                <a:avLst/>
              </a:prstGeom>
              <a:blipFill>
                <a:blip r:embed="rId6"/>
                <a:stretch>
                  <a:fillRect l="-1205"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389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To get there in python, we’ll need to calculate the incoming SW, which we’ll call </a:t>
            </a:r>
            <a:r>
              <a:rPr lang="en-US" sz="2400" b="1" i="1" dirty="0"/>
              <a:t>ASR</a:t>
            </a:r>
            <a:endParaRPr lang="en-US" sz="2400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A578E8-09B3-0BA5-3650-0A2087E896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829"/>
          <a:stretch/>
        </p:blipFill>
        <p:spPr>
          <a:xfrm>
            <a:off x="378900" y="1100359"/>
            <a:ext cx="3749209" cy="152029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2C54FB5-C1D3-BDF7-4FB1-C7C020CAF8AB}"/>
              </a:ext>
            </a:extLst>
          </p:cNvPr>
          <p:cNvGrpSpPr/>
          <p:nvPr/>
        </p:nvGrpSpPr>
        <p:grpSpPr>
          <a:xfrm>
            <a:off x="1254815" y="3299086"/>
            <a:ext cx="3871562" cy="3097249"/>
            <a:chOff x="1254815" y="3299086"/>
            <a:chExt cx="3871562" cy="3097249"/>
          </a:xfrm>
        </p:grpSpPr>
        <p:pic>
          <p:nvPicPr>
            <p:cNvPr id="3" name="Picture 2" descr="What Happens to Insolation That Reaches the Surface?">
              <a:extLst>
                <a:ext uri="{FF2B5EF4-FFF2-40B4-BE49-F238E27FC236}">
                  <a16:creationId xmlns:a16="http://schemas.microsoft.com/office/drawing/2014/main" id="{ADDD4704-0FF4-FD5F-7647-83C50DEBE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4815" y="3299086"/>
              <a:ext cx="3871562" cy="3097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BAE9F05-9ABB-89A2-D3F5-34F79CA222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557" y="3497875"/>
              <a:ext cx="518088" cy="1664434"/>
            </a:xfrm>
            <a:prstGeom prst="straightConnector1">
              <a:avLst/>
            </a:prstGeom>
            <a:ln w="63500">
              <a:solidFill>
                <a:srgbClr val="FFFF00">
                  <a:alpha val="49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F63E4B5-E96B-D30D-CD94-EB378D07D9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843" y="3497875"/>
              <a:ext cx="195881" cy="494296"/>
            </a:xfrm>
            <a:prstGeom prst="straightConnector1">
              <a:avLst/>
            </a:prstGeom>
            <a:ln w="63500">
              <a:solidFill>
                <a:srgbClr val="FFFF00">
                  <a:alpha val="49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35D013-599F-5367-19F0-8D8D883FDEE1}"/>
                  </a:ext>
                </a:extLst>
              </p:cNvPr>
              <p:cNvSpPr txBox="1"/>
              <p:nvPr/>
            </p:nvSpPr>
            <p:spPr>
              <a:xfrm>
                <a:off x="378900" y="3020821"/>
                <a:ext cx="1751830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35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</m:oMath>
                  </m:oMathPara>
                </a14:m>
                <a:endParaRPr lang="en-US" sz="35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35D013-599F-5367-19F0-8D8D883FD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00" y="3020821"/>
                <a:ext cx="1751830" cy="630942"/>
              </a:xfrm>
              <a:prstGeom prst="rect">
                <a:avLst/>
              </a:prstGeom>
              <a:blipFill>
                <a:blip r:embed="rId4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6666EA-BCED-9429-9B8F-A1102D2E7DA0}"/>
                  </a:ext>
                </a:extLst>
              </p:cNvPr>
              <p:cNvSpPr txBox="1"/>
              <p:nvPr/>
            </p:nvSpPr>
            <p:spPr>
              <a:xfrm>
                <a:off x="3006645" y="2705350"/>
                <a:ext cx="1751830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US" sz="35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6666EA-BCED-9429-9B8F-A1102D2E7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645" y="2705350"/>
                <a:ext cx="1751830" cy="6309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AFDC40-D6B2-A737-B404-AE816DD8BB98}"/>
                  </a:ext>
                </a:extLst>
              </p:cNvPr>
              <p:cNvSpPr txBox="1"/>
              <p:nvPr/>
            </p:nvSpPr>
            <p:spPr>
              <a:xfrm>
                <a:off x="5634390" y="1551948"/>
                <a:ext cx="6310682" cy="1877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400" dirty="0"/>
                  <a:t> is called the </a:t>
                </a:r>
                <a:r>
                  <a:rPr lang="en-US" sz="2400" i="1" dirty="0"/>
                  <a:t>solar constant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1367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)</a:t>
                </a:r>
                <a:endParaRPr lang="en-US" sz="2400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is called the albedo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0.3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 dirty="0"/>
                  <a:t> is due to the fact that the surface area of a sphere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the area of a circle.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AFDC40-D6B2-A737-B404-AE816DD8B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390" y="1551948"/>
                <a:ext cx="6310682" cy="1877052"/>
              </a:xfrm>
              <a:prstGeom prst="rect">
                <a:avLst/>
              </a:prstGeom>
              <a:blipFill>
                <a:blip r:embed="rId6"/>
                <a:stretch>
                  <a:fillRect l="-1205" r="-2209" b="-6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8" name="Picture 4" descr="Earth, vector linear globe, sphere with parallels and meridians, spiral planet favicon 2861052 ...">
            <a:extLst>
              <a:ext uri="{FF2B5EF4-FFF2-40B4-BE49-F238E27FC236}">
                <a16:creationId xmlns:a16="http://schemas.microsoft.com/office/drawing/2014/main" id="{2F205212-183B-0397-61C4-06BDEB89C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084" y="4552810"/>
            <a:ext cx="2338717" cy="233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D61E63AD-FF17-A0DD-1C1B-FC86DBE2BBC1}"/>
              </a:ext>
            </a:extLst>
          </p:cNvPr>
          <p:cNvSpPr/>
          <p:nvPr/>
        </p:nvSpPr>
        <p:spPr>
          <a:xfrm rot="3228238">
            <a:off x="8176272" y="3982851"/>
            <a:ext cx="1226917" cy="69448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71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We’ll also need the outgoing LW, which we’ll call </a:t>
            </a:r>
            <a:r>
              <a:rPr lang="en-US" sz="2400" b="1" i="1" dirty="0"/>
              <a:t>OLR</a:t>
            </a:r>
            <a:endParaRPr lang="en-US" sz="2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8F6099-3A99-2F6D-1465-867009F1B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74" y="1646777"/>
            <a:ext cx="3118556" cy="10023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DFD855-9D22-765D-64D9-9F1E8212D25D}"/>
                  </a:ext>
                </a:extLst>
              </p:cNvPr>
              <p:cNvSpPr txBox="1"/>
              <p:nvPr/>
            </p:nvSpPr>
            <p:spPr>
              <a:xfrm>
                <a:off x="4452994" y="786165"/>
                <a:ext cx="7631575" cy="299517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is the temperature of the Earth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400" dirty="0"/>
                  <a:t> = longwave energy coming off Earth’s surface (“Stefan-Boltzmann Law”, w/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=5.67 ×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</m:t>
                        </m:r>
                      </m:sup>
                    </m:sSup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=0.614</m:t>
                    </m:r>
                  </m:oMath>
                </a14:m>
                <a:r>
                  <a:rPr lang="en-US" sz="2400" dirty="0"/>
                  <a:t> = fraction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400" dirty="0"/>
                  <a:t> that makes it out to space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b="1" dirty="0"/>
                  <a:t>Example</a:t>
                </a:r>
                <a:r>
                  <a:rPr lang="en-US" sz="2400" dirty="0"/>
                  <a:t>: at Earth’s pre-industrial temperature of </a:t>
                </a:r>
                <a:r>
                  <a:rPr lang="en-US" sz="2400" b="1" dirty="0"/>
                  <a:t>287.8 K</a:t>
                </a:r>
                <a:r>
                  <a:rPr lang="en-US" sz="2400" dirty="0"/>
                  <a:t>, what was the OLR? </a:t>
                </a:r>
                <a:r>
                  <a:rPr lang="en-US" sz="2400" b="1" dirty="0"/>
                  <a:t>Answer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𝜅𝜎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𝟐𝟑𝟗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num>
                      <m:den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DFD855-9D22-765D-64D9-9F1E8212D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994" y="786165"/>
                <a:ext cx="7631575" cy="2995179"/>
              </a:xfrm>
              <a:prstGeom prst="rect">
                <a:avLst/>
              </a:prstGeom>
              <a:blipFill>
                <a:blip r:embed="rId3"/>
                <a:stretch>
                  <a:fillRect l="-995" t="-840" b="-84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What Happens to Insolation That Reaches the Surface?">
            <a:extLst>
              <a:ext uri="{FF2B5EF4-FFF2-40B4-BE49-F238E27FC236}">
                <a16:creationId xmlns:a16="http://schemas.microsoft.com/office/drawing/2014/main" id="{86C1DA52-0DAE-5E81-822A-EE2E919D5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00" y="3429000"/>
            <a:ext cx="3871562" cy="309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9A80E3-A053-168D-7F71-77CB36733FE3}"/>
                  </a:ext>
                </a:extLst>
              </p:cNvPr>
              <p:cNvSpPr txBox="1"/>
              <p:nvPr/>
            </p:nvSpPr>
            <p:spPr>
              <a:xfrm>
                <a:off x="1857481" y="5382228"/>
                <a:ext cx="914400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35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9A80E3-A053-168D-7F71-77CB36733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481" y="5382228"/>
                <a:ext cx="914400" cy="6309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167E4-8F68-C5AC-5FD4-2F6458A05D28}"/>
              </a:ext>
            </a:extLst>
          </p:cNvPr>
          <p:cNvGrpSpPr/>
          <p:nvPr/>
        </p:nvGrpSpPr>
        <p:grpSpPr>
          <a:xfrm>
            <a:off x="4578446" y="4309318"/>
            <a:ext cx="6998730" cy="1791576"/>
            <a:chOff x="4578446" y="4309318"/>
            <a:chExt cx="6998730" cy="1791576"/>
          </a:xfrm>
        </p:grpSpPr>
        <p:pic>
          <p:nvPicPr>
            <p:cNvPr id="1026" name="Picture 2" descr="How to Clean Electric Stove Coil Tops - Perfect Stove">
              <a:extLst>
                <a:ext uri="{FF2B5EF4-FFF2-40B4-BE49-F238E27FC236}">
                  <a16:creationId xmlns:a16="http://schemas.microsoft.com/office/drawing/2014/main" id="{10289FEF-E654-E7EF-B7AD-B2A3DA253E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1918" y="4456734"/>
              <a:ext cx="2195258" cy="16441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B42D03-910E-E4DE-1163-EBD729F2D055}"/>
                </a:ext>
              </a:extLst>
            </p:cNvPr>
            <p:cNvSpPr txBox="1"/>
            <p:nvPr/>
          </p:nvSpPr>
          <p:spPr>
            <a:xfrm>
              <a:off x="4578446" y="4309318"/>
              <a:ext cx="4475488" cy="15696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400" dirty="0"/>
                <a:t>The Stefan-Boltzmann law quantifies what you already know: a hot object emits more radiant heat than a cold object does.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3646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At any given time, the difference between ASR and OLR will result in a temperature change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2F42A3-D120-714D-85FA-0556BDECC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43" y="1073154"/>
            <a:ext cx="3995515" cy="132245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EDF463E-9025-5CC2-5C3D-9B034EA43351}"/>
              </a:ext>
            </a:extLst>
          </p:cNvPr>
          <p:cNvGrpSpPr/>
          <p:nvPr/>
        </p:nvGrpSpPr>
        <p:grpSpPr>
          <a:xfrm>
            <a:off x="275543" y="2913763"/>
            <a:ext cx="3871562" cy="3097249"/>
            <a:chOff x="1254815" y="3299086"/>
            <a:chExt cx="3871562" cy="3097249"/>
          </a:xfrm>
        </p:grpSpPr>
        <p:pic>
          <p:nvPicPr>
            <p:cNvPr id="6" name="Picture 5" descr="What Happens to Insolation That Reaches the Surface?">
              <a:extLst>
                <a:ext uri="{FF2B5EF4-FFF2-40B4-BE49-F238E27FC236}">
                  <a16:creationId xmlns:a16="http://schemas.microsoft.com/office/drawing/2014/main" id="{5B64495E-5C38-6AD1-F28F-E1960592AE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4815" y="3299086"/>
              <a:ext cx="3871562" cy="3097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7E6B82F-FC77-796C-AC8D-748C7D0D36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557" y="3497875"/>
              <a:ext cx="518088" cy="1664434"/>
            </a:xfrm>
            <a:prstGeom prst="straightConnector1">
              <a:avLst/>
            </a:prstGeom>
            <a:ln w="63500">
              <a:solidFill>
                <a:srgbClr val="FFFF00">
                  <a:alpha val="49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0772607-0161-F2A1-1A0C-7E458871FA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843" y="3497875"/>
              <a:ext cx="195881" cy="494296"/>
            </a:xfrm>
            <a:prstGeom prst="straightConnector1">
              <a:avLst/>
            </a:prstGeom>
            <a:ln w="63500">
              <a:solidFill>
                <a:srgbClr val="FFFF00">
                  <a:alpha val="49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B234B9-88AC-FE31-6AB4-9FB579C59657}"/>
                  </a:ext>
                </a:extLst>
              </p:cNvPr>
              <p:cNvSpPr txBox="1"/>
              <p:nvPr/>
            </p:nvSpPr>
            <p:spPr>
              <a:xfrm>
                <a:off x="4704049" y="2494861"/>
                <a:ext cx="7212408" cy="2706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is the </a:t>
                </a:r>
                <a:r>
                  <a:rPr lang="en-US" sz="2400" i="1" dirty="0"/>
                  <a:t>time step </a:t>
                </a:r>
                <a:r>
                  <a:rPr lang="en-US" sz="2400" dirty="0"/>
                  <a:t>as we loop over time (While loop in Python)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dirty="0"/>
                  <a:t> is the </a:t>
                </a:r>
                <a:r>
                  <a:rPr lang="en-US" sz="2400" i="1" dirty="0"/>
                  <a:t>heat capacity </a:t>
                </a:r>
                <a:r>
                  <a:rPr lang="en-US" sz="2400" dirty="0"/>
                  <a:t>of the earth (big =&gt; temperature responds slowly, small =&gt; temperature responds quickly)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is the change in the temperature of the earth in that time step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B234B9-88AC-FE31-6AB4-9FB579C59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049" y="2494861"/>
                <a:ext cx="7212408" cy="2706190"/>
              </a:xfrm>
              <a:prstGeom prst="rect">
                <a:avLst/>
              </a:prstGeom>
              <a:blipFill>
                <a:blip r:embed="rId4"/>
                <a:stretch>
                  <a:fillRect l="-1230" t="-1402" b="-3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5786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There’s also the climate sensitivity to forcing due to changes in Earth’s albedo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8C7B05-720A-1346-AA07-B2080C32D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16"/>
          <a:stretch/>
        </p:blipFill>
        <p:spPr>
          <a:xfrm>
            <a:off x="367772" y="461665"/>
            <a:ext cx="10222470" cy="261131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4D31E76-571C-66BE-D5BF-9068AE5BF2E9}"/>
              </a:ext>
            </a:extLst>
          </p:cNvPr>
          <p:cNvGrpSpPr/>
          <p:nvPr/>
        </p:nvGrpSpPr>
        <p:grpSpPr>
          <a:xfrm>
            <a:off x="644726" y="3222921"/>
            <a:ext cx="8888925" cy="3347528"/>
            <a:chOff x="644726" y="549174"/>
            <a:chExt cx="8888925" cy="3347528"/>
          </a:xfrm>
        </p:grpSpPr>
        <p:pic>
          <p:nvPicPr>
            <p:cNvPr id="4" name="Picture 6">
              <a:extLst>
                <a:ext uri="{FF2B5EF4-FFF2-40B4-BE49-F238E27FC236}">
                  <a16:creationId xmlns:a16="http://schemas.microsoft.com/office/drawing/2014/main" id="{A3D24DE3-3160-807E-5097-825CF95928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726" y="549174"/>
              <a:ext cx="4471284" cy="3347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2">
              <a:extLst>
                <a:ext uri="{FF2B5EF4-FFF2-40B4-BE49-F238E27FC236}">
                  <a16:creationId xmlns:a16="http://schemas.microsoft.com/office/drawing/2014/main" id="{DA0991C2-FF94-9DFE-FB60-199F4F2F0D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2366" y="549174"/>
              <a:ext cx="4471285" cy="3347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56967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OK, let’s get started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10EF6-44FA-9305-9377-1C8AA8113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80" y="1331089"/>
            <a:ext cx="9260000" cy="12285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9D78E1-A9B8-08F5-072E-0602321D0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475" y="3088832"/>
            <a:ext cx="9513050" cy="262906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83588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557</Words>
  <Application>Microsoft Macintosh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36</cp:revision>
  <dcterms:created xsi:type="dcterms:W3CDTF">2021-09-08T17:18:14Z</dcterms:created>
  <dcterms:modified xsi:type="dcterms:W3CDTF">2024-09-16T19:55:47Z</dcterms:modified>
</cp:coreProperties>
</file>