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4" r:id="rId2"/>
    <p:sldId id="261" r:id="rId3"/>
    <p:sldId id="299" r:id="rId4"/>
    <p:sldId id="282" r:id="rId5"/>
    <p:sldId id="449" r:id="rId6"/>
    <p:sldId id="45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5"/>
    <p:restoredTop sz="94671"/>
  </p:normalViewPr>
  <p:slideViewPr>
    <p:cSldViewPr snapToGrid="0" snapToObjects="1">
      <p:cViewPr varScale="1">
        <p:scale>
          <a:sx n="111" d="100"/>
          <a:sy n="111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863E3-CD70-5A43-8AD4-E85151009B76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8B50D-0D10-5F47-BEB1-E9DD56442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CF6-BE6F-D54C-9823-9A2500F4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96CF0-6E3A-2E4B-A5A5-014BFBAE5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B12B-7391-584F-89C5-14E0AA21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A1171-13DF-554F-AF9E-5D6AE5ED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5D2FA-CC1F-674F-907E-F160CF71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98B5-D8E5-2E4D-BE51-A8D1F03B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A48D-418C-154F-9AE0-49F3A9871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E5FB-DD76-4B4C-A65C-A966BBBA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D775-96FE-C54C-8A3E-BD9FC7F0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D525-DE13-DC47-838B-3BA59C2A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2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88AEC-FFDA-B341-A88C-46D947F8C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D5406-34EC-2C43-826C-CB1A2945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1E5B-F156-A241-9E96-E17CC190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4445F-A6CE-C947-80E8-6535EB62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0EFE-BA94-A646-8762-C1A41303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121B-4EC9-194C-9980-95F8BD2BE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0EDA5-0451-BA43-9CC6-D18FECEE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1BBDB-F2C0-544D-BE93-0E09EA7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FE99-BD59-4249-864C-26C18A14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70DC-36C2-B648-B9A7-5A133376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61DB-5BFF-8841-B173-DCD45416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7429E-810A-3349-A0AD-13DAA8C76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1703-C552-0942-BA50-AFF23B31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6784-357A-1040-B838-FC30693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183F-83C0-F046-AD8E-4DE4BC5E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8B90-1518-2041-B1A4-37FA0089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09048-16FA-2B46-BBC9-E5CECAF26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E95C0-D04E-0942-8DC4-8D311C0E9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69D1-705C-2240-97E8-487A85F5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DB459-DBAC-B848-946E-543D4CCC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E0798-3C06-8046-A33A-7CAFBB01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240B-66A1-A544-867F-F3334D62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D2F2-0889-C94D-A438-71021FE1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5F84F-D76A-ED4E-959B-51A9FD256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33046-64B1-594B-97E2-94B37E8D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86370-FBCF-7E49-9F3A-FC008A33B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10153-6836-614E-8EE1-2076E54D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6FBDE-E323-254E-BFF5-6A771532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218BA-70A0-B447-A0FD-89B11EEB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4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D84B-1A10-624D-BC41-AD31BDEC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66846-52B8-DC4A-A1B0-CA96F237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E0CB7-8976-784B-B77E-18C19815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78F75-BBE3-334C-97DE-F2EDC3EA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62086-CC12-A34F-96E1-B75B0359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22407-5B26-8048-BD09-388CCF4F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AA155-FDE8-E542-8969-7DF0F0C2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7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25F3-8045-124B-A554-96CD5E03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188F-CC83-3047-82E6-1DA6B18B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59C1B-B73F-624B-BBC6-2F1E85066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C642-4A8E-2547-A9FF-1C820C19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0F6BD-53DF-7144-94FD-E27781B9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666AB-BCF7-6D46-A141-17DF5C75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3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C4FB-7407-934B-854C-593DC6B4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00E06-BD5B-3D4D-AF24-E38D4B08F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8D18-D079-6B47-95F6-76DB43744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7DAD5-F922-E141-943D-FEF857EE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0F16A-71FF-7A49-B481-968F7312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E98D-FE0E-9A4D-BB9A-D45D5721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5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87AA9-530F-9542-A1D8-7C344CD3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F0C50-E9F5-4847-B1DE-FEE2D8EE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E8ED-C4B6-2742-B7AC-F158DD842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547B-4A68-4644-9099-7E7F2E9E14E3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64F3-1FAF-9049-945F-3F18569C5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E501-413A-ED42-90EC-923D2A315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9C06C-2AC0-E74F-840F-5DE16BCDC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ied.ucar.edu/sites/default/files/styles/extra_large/public/images/tippingpoint_CC_rauter.png.webp?itok=jjVx9Ov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What Happens to Insolation That Reaches the Surface?">
            <a:extLst>
              <a:ext uri="{FF2B5EF4-FFF2-40B4-BE49-F238E27FC236}">
                <a16:creationId xmlns:a16="http://schemas.microsoft.com/office/drawing/2014/main" id="{3CA27DAC-ED8F-5673-1C01-6E3745CE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" y="1018797"/>
            <a:ext cx="7236733" cy="578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3FC17F-51C2-17F4-BA4C-9E3C2F9C0F42}"/>
              </a:ext>
            </a:extLst>
          </p:cNvPr>
          <p:cNvGrpSpPr/>
          <p:nvPr/>
        </p:nvGrpSpPr>
        <p:grpSpPr>
          <a:xfrm>
            <a:off x="8430038" y="2133313"/>
            <a:ext cx="1650497" cy="1879972"/>
            <a:chOff x="7115588" y="2201893"/>
            <a:chExt cx="1650497" cy="187997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0239E70-CE60-A62D-0EF1-7BE45EE58777}"/>
                </a:ext>
              </a:extLst>
            </p:cNvPr>
            <p:cNvGrpSpPr/>
            <p:nvPr/>
          </p:nvGrpSpPr>
          <p:grpSpPr>
            <a:xfrm>
              <a:off x="7138737" y="2754774"/>
              <a:ext cx="1614793" cy="1327091"/>
              <a:chOff x="6724245" y="2997054"/>
              <a:chExt cx="1614793" cy="1327091"/>
            </a:xfrm>
          </p:grpSpPr>
          <p:sp>
            <p:nvSpPr>
              <p:cNvPr id="3" name="Up Arrow 2">
                <a:extLst>
                  <a:ext uri="{FF2B5EF4-FFF2-40B4-BE49-F238E27FC236}">
                    <a16:creationId xmlns:a16="http://schemas.microsoft.com/office/drawing/2014/main" id="{7DEB10F9-69FF-4555-840A-C347CC84A37A}"/>
                  </a:ext>
                </a:extLst>
              </p:cNvPr>
              <p:cNvSpPr/>
              <p:nvPr/>
            </p:nvSpPr>
            <p:spPr>
              <a:xfrm flipV="1">
                <a:off x="6724245" y="2997054"/>
                <a:ext cx="768096" cy="1327091"/>
              </a:xfrm>
              <a:prstGeom prst="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Up Arrow 3">
                <a:extLst>
                  <a:ext uri="{FF2B5EF4-FFF2-40B4-BE49-F238E27FC236}">
                    <a16:creationId xmlns:a16="http://schemas.microsoft.com/office/drawing/2014/main" id="{B67D3A5D-5C31-0F31-30B3-AF42752497E5}"/>
                  </a:ext>
                </a:extLst>
              </p:cNvPr>
              <p:cNvSpPr/>
              <p:nvPr/>
            </p:nvSpPr>
            <p:spPr>
              <a:xfrm>
                <a:off x="7570942" y="3097603"/>
                <a:ext cx="768096" cy="1180330"/>
              </a:xfrm>
              <a:prstGeom prst="up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C63E37-1F70-E092-7D75-176F68EFAB4E}"/>
                </a:ext>
              </a:extLst>
            </p:cNvPr>
            <p:cNvSpPr txBox="1"/>
            <p:nvPr/>
          </p:nvSpPr>
          <p:spPr>
            <a:xfrm>
              <a:off x="7115588" y="2201893"/>
              <a:ext cx="768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ASR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E36415-1ACC-F250-E895-7000A584A965}"/>
                </a:ext>
              </a:extLst>
            </p:cNvPr>
            <p:cNvSpPr txBox="1"/>
            <p:nvPr/>
          </p:nvSpPr>
          <p:spPr>
            <a:xfrm>
              <a:off x="7997989" y="2201893"/>
              <a:ext cx="768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OLR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349E1BE-9A23-5AAF-1960-36372C265F2D}"/>
              </a:ext>
            </a:extLst>
          </p:cNvPr>
          <p:cNvSpPr txBox="1"/>
          <p:nvPr/>
        </p:nvSpPr>
        <p:spPr>
          <a:xfrm>
            <a:off x="12028" y="0"/>
            <a:ext cx="1217997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Simple Radiative Balance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02738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5D78C7-8792-D43D-B8C9-9F79CDE15710}"/>
                  </a:ext>
                </a:extLst>
              </p:cNvPr>
              <p:cNvSpPr txBox="1"/>
              <p:nvPr/>
            </p:nvSpPr>
            <p:spPr>
              <a:xfrm>
                <a:off x="12028" y="0"/>
                <a:ext cx="12179971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Recap: Simple Radiative Balance vocabulary: </a:t>
                </a:r>
                <a:r>
                  <a:rPr lang="en-US" sz="2400" b="1" i="1" dirty="0"/>
                  <a:t>shortwave</a:t>
                </a:r>
                <a:r>
                  <a:rPr lang="en-US" sz="2400" b="1" dirty="0"/>
                  <a:t>, longwave,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b="1" dirty="0"/>
                  <a:t>𝜅, 𝜎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5D78C7-8792-D43D-B8C9-9F79CDE15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" y="0"/>
                <a:ext cx="12179971" cy="461665"/>
              </a:xfrm>
              <a:prstGeom prst="rect">
                <a:avLst/>
              </a:prstGeom>
              <a:blipFill>
                <a:blip r:embed="rId2"/>
                <a:stretch>
                  <a:fillRect l="-728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CB856B9-419E-207C-7737-88B1D68B7BDA}"/>
              </a:ext>
            </a:extLst>
          </p:cNvPr>
          <p:cNvGrpSpPr/>
          <p:nvPr/>
        </p:nvGrpSpPr>
        <p:grpSpPr>
          <a:xfrm>
            <a:off x="719835" y="1593273"/>
            <a:ext cx="9919854" cy="3027356"/>
            <a:chOff x="1620982" y="1593273"/>
            <a:chExt cx="9919854" cy="3027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F457537-C72E-211A-B938-6D3DE8B9A361}"/>
                    </a:ext>
                  </a:extLst>
                </p:cNvPr>
                <p:cNvSpPr txBox="1"/>
                <p:nvPr/>
              </p:nvSpPr>
              <p:spPr>
                <a:xfrm>
                  <a:off x="1620982" y="1593273"/>
                  <a:ext cx="9919854" cy="1355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ASR			OLR			</a:t>
                  </a:r>
                </a:p>
                <a:p>
                  <a:r>
                    <a:rPr lang="en-US" sz="2400" b="1" dirty="0"/>
                    <a:t>----------------------------------------</a:t>
                  </a:r>
                </a:p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		</a:t>
                  </a:r>
                  <a14:m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r>
                    <a:rPr lang="en-US" sz="2400" dirty="0"/>
                    <a:t>			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F457537-C72E-211A-B938-6D3DE8B9A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0982" y="1593273"/>
                  <a:ext cx="9919854" cy="1355628"/>
                </a:xfrm>
                <a:prstGeom prst="rect">
                  <a:avLst/>
                </a:prstGeom>
                <a:blipFill>
                  <a:blip r:embed="rId3"/>
                  <a:stretch>
                    <a:fillRect l="-1023" t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EB7A8DE-6247-AE1F-5B34-3F556398D5EF}"/>
                </a:ext>
              </a:extLst>
            </p:cNvPr>
            <p:cNvGrpSpPr/>
            <p:nvPr/>
          </p:nvGrpSpPr>
          <p:grpSpPr>
            <a:xfrm>
              <a:off x="2075446" y="3110397"/>
              <a:ext cx="2393795" cy="1510232"/>
              <a:chOff x="2267950" y="2460694"/>
              <a:chExt cx="2393795" cy="15102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47EF5AE8-78A1-7D5E-BDA0-833D0B11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2602123" y="3354090"/>
                    <a:ext cx="2059622" cy="6168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dirty="0"/>
                      <a:t>F</a:t>
                    </a:r>
                    <a:r>
                      <a:rPr lang="en-US" sz="2400" b="0" dirty="0"/>
                      <a:t>luxes (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a14:m>
                    <a:r>
                      <a:rPr lang="en-US" sz="24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47EF5AE8-78A1-7D5E-BDA0-833D0B11F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2123" y="3354090"/>
                    <a:ext cx="2059622" cy="61683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94" b="-102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6AB4559-2648-EC8B-975C-453E366178D8}"/>
                  </a:ext>
                </a:extLst>
              </p:cNvPr>
              <p:cNvCxnSpPr/>
              <p:nvPr/>
            </p:nvCxnSpPr>
            <p:spPr>
              <a:xfrm flipH="1" flipV="1">
                <a:off x="2267950" y="2579569"/>
                <a:ext cx="789575" cy="62083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E4A3CCE-99E6-7C9B-C6B8-08CBE06FF1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3263" y="2460694"/>
                <a:ext cx="1280608" cy="739706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F75F45-CD42-DCDB-3405-830C6DE28383}"/>
                  </a:ext>
                </a:extLst>
              </p:cNvPr>
              <p:cNvSpPr txBox="1"/>
              <p:nvPr/>
            </p:nvSpPr>
            <p:spPr>
              <a:xfrm>
                <a:off x="5008979" y="1720840"/>
                <a:ext cx="722985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- </a:t>
                </a:r>
                <a:r>
                  <a:rPr lang="en-US" sz="2400" b="1" i="1" dirty="0"/>
                  <a:t>Shortwave</a:t>
                </a:r>
                <a:r>
                  <a:rPr lang="en-US" sz="2400" dirty="0"/>
                  <a:t> (visible, </a:t>
                </a:r>
                <a:r>
                  <a:rPr lang="en-US" sz="2400" dirty="0" err="1"/>
                  <a:t>uv</a:t>
                </a:r>
                <a:r>
                  <a:rPr lang="en-US" sz="2400" dirty="0"/>
                  <a:t>, near-IR photons from the </a:t>
                </a:r>
                <a:r>
                  <a:rPr lang="en-US" sz="2400" b="1" dirty="0"/>
                  <a:t>sun</a:t>
                </a:r>
                <a:r>
                  <a:rPr lang="en-US" sz="2400" dirty="0"/>
                  <a:t>)</a:t>
                </a:r>
                <a:endParaRPr lang="en-US" sz="2400" b="1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– Earth’s </a:t>
                </a:r>
                <a:r>
                  <a:rPr lang="en-US" sz="2400" b="1" i="1" dirty="0"/>
                  <a:t>albedo</a:t>
                </a:r>
                <a:r>
                  <a:rPr lang="en-US" sz="2400" dirty="0"/>
                  <a:t>. (smaller =&gt; more warming). Current value = 0.30.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sz="2400" dirty="0"/>
                  <a:t> –  Measure of the </a:t>
                </a:r>
                <a:r>
                  <a:rPr lang="en-US" sz="2400" b="1" i="1" dirty="0"/>
                  <a:t>greenhouse effect </a:t>
                </a:r>
                <a:r>
                  <a:rPr lang="en-US" sz="2400" dirty="0"/>
                  <a:t>(smaller =&gt; stronger greenhouse effect). Current value = 0.61.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 – Stefan-Boltzmann’s constant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F75F45-CD42-DCDB-3405-830C6DE28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979" y="1720840"/>
                <a:ext cx="7229857" cy="3785652"/>
              </a:xfrm>
              <a:prstGeom prst="rect">
                <a:avLst/>
              </a:prstGeom>
              <a:blipFill>
                <a:blip r:embed="rId5"/>
                <a:stretch>
                  <a:fillRect l="-1404" t="-1003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Up Arrow 6">
            <a:extLst>
              <a:ext uri="{FF2B5EF4-FFF2-40B4-BE49-F238E27FC236}">
                <a16:creationId xmlns:a16="http://schemas.microsoft.com/office/drawing/2014/main" id="{8FCDB695-E313-F7D3-B225-EF5F6796C136}"/>
              </a:ext>
            </a:extLst>
          </p:cNvPr>
          <p:cNvSpPr/>
          <p:nvPr/>
        </p:nvSpPr>
        <p:spPr>
          <a:xfrm flipV="1">
            <a:off x="841755" y="603232"/>
            <a:ext cx="454464" cy="860140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6EEA010-668F-3B0B-A143-D635C824A9A1}"/>
              </a:ext>
            </a:extLst>
          </p:cNvPr>
          <p:cNvSpPr/>
          <p:nvPr/>
        </p:nvSpPr>
        <p:spPr>
          <a:xfrm>
            <a:off x="3588994" y="603232"/>
            <a:ext cx="454464" cy="860140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3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Simple Radiative Balance vocabulary: </a:t>
            </a:r>
            <a:r>
              <a:rPr lang="en-US" sz="2400" b="1" i="1" dirty="0"/>
              <a:t>Homeostasis</a:t>
            </a:r>
            <a:r>
              <a:rPr lang="en-US" sz="2400" b="1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F42A3-D120-714D-85FA-0556BDEC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695" y="922593"/>
            <a:ext cx="3650281" cy="1208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77759-C8D9-D0B1-E817-D63B4988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34" y="2388290"/>
            <a:ext cx="5534357" cy="35471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1C6F7C-A4E3-C84F-4B1D-B330C8D02566}"/>
              </a:ext>
            </a:extLst>
          </p:cNvPr>
          <p:cNvSpPr/>
          <p:nvPr/>
        </p:nvSpPr>
        <p:spPr>
          <a:xfrm>
            <a:off x="5510784" y="2890579"/>
            <a:ext cx="64495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Homeostasis</a:t>
            </a:r>
            <a:r>
              <a:rPr lang="en-US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ASR = OLR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Leads to the idea of a “Goldilocks Temperature”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Doesn’t depend the earth’s starting temperature.</a:t>
            </a:r>
          </a:p>
        </p:txBody>
      </p:sp>
    </p:spTree>
    <p:extLst>
      <p:ext uri="{BB962C8B-B14F-4D97-AF65-F5344CB8AC3E}">
        <p14:creationId xmlns:p14="http://schemas.microsoft.com/office/powerpoint/2010/main" val="411578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Climate sensitivity to forcings that result from changes in Earth’s albedo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5E8799-9E88-FC4E-8BAA-2080F711866F}"/>
                  </a:ext>
                </a:extLst>
              </p:cNvPr>
              <p:cNvSpPr txBox="1"/>
              <p:nvPr/>
            </p:nvSpPr>
            <p:spPr>
              <a:xfrm>
                <a:off x="231648" y="4199851"/>
                <a:ext cx="11803190" cy="2472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Forcing: </a:t>
                </a:r>
                <a:r>
                  <a:rPr lang="en-US" sz="2400" dirty="0"/>
                  <a:t>we raise or lower the albedo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., which causes a change in the final (homeostatic) temperature. The </a:t>
                </a:r>
                <a:r>
                  <a:rPr lang="en-US" sz="2400" b="1" i="1" dirty="0"/>
                  <a:t>sensitivity parameter</a:t>
                </a:r>
                <a:r>
                  <a:rPr lang="en-US" sz="2400" i="1" dirty="0"/>
                  <a:t> </a:t>
                </a:r>
                <a:r>
                  <a:rPr lang="en-US" sz="2400" dirty="0"/>
                  <a:t>for albedo,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2400" dirty="0"/>
                  <a:t>, was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b="1" i="1" dirty="0"/>
                  <a:t>Example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sz="2400" dirty="0"/>
                  <a:t> -&gt;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=0.29</m:t>
                    </m:r>
                  </m:oMath>
                </a14:m>
                <a:r>
                  <a:rPr lang="en-US" sz="2400" dirty="0"/>
                  <a:t> means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−0.01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About </a:t>
                </a:r>
                <a:r>
                  <a:rPr lang="en-US" sz="2400" b="1" i="1" dirty="0"/>
                  <a:t>units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.8 ℉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5E8799-9E88-FC4E-8BAA-2080F7118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" y="4199851"/>
                <a:ext cx="11803190" cy="2472728"/>
              </a:xfrm>
              <a:prstGeom prst="rect">
                <a:avLst/>
              </a:prstGeom>
              <a:blipFill>
                <a:blip r:embed="rId2"/>
                <a:stretch>
                  <a:fillRect l="-860" t="-1531" r="-1290" b="-4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1D2D5399-A0A7-2DCB-9591-7E459422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6" y="549174"/>
            <a:ext cx="4471284" cy="334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2012BBF-1091-A0A2-179D-8D7F0B061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366" y="549174"/>
            <a:ext cx="4471285" cy="334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96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99E47-F68E-F697-F75E-85DA4B79750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About the Discussion – The l</a:t>
            </a:r>
            <a:r>
              <a:rPr lang="en-US" altLang="en-US" sz="2400" b="1" dirty="0">
                <a:latin typeface="+mn-lt"/>
              </a:rPr>
              <a:t>atent heat buffer in the Arctic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3DC60-8790-7972-95F7-A6217617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05" y="1223682"/>
            <a:ext cx="11467801" cy="414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1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99E47-F68E-F697-F75E-85DA4B797505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About the Discussion – </a:t>
            </a:r>
            <a:r>
              <a:rPr lang="en-US" altLang="en-US" sz="2400" b="1" dirty="0">
                <a:latin typeface="+mn-lt"/>
              </a:rPr>
              <a:t>What if a forcing leads to a homeostasis that lies in an entirely different climate regime?</a:t>
            </a:r>
            <a:endParaRPr lang="en-US" sz="2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79E2E9-1A7C-51EC-F70E-59293B901D0B}"/>
              </a:ext>
            </a:extLst>
          </p:cNvPr>
          <p:cNvGrpSpPr/>
          <p:nvPr/>
        </p:nvGrpSpPr>
        <p:grpSpPr>
          <a:xfrm>
            <a:off x="1645517" y="989715"/>
            <a:ext cx="8493906" cy="5237464"/>
            <a:chOff x="1645517" y="989715"/>
            <a:chExt cx="8493906" cy="52374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9B85FAD-E127-5F4B-EF0C-D88AB3A69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517" y="989715"/>
              <a:ext cx="8493906" cy="5237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B15434-10D9-18C0-9DB9-5CAF690B52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63656" y="3471287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E86ED4A-B86A-B807-2A56-6D781CE4C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9013" y="3831220"/>
              <a:ext cx="254643" cy="442437"/>
            </a:xfrm>
            <a:prstGeom prst="straightConnector1">
              <a:avLst/>
            </a:prstGeom>
            <a:ln w="254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2B7383-DB15-3E47-5EDF-E1A15D964665}"/>
                </a:ext>
              </a:extLst>
            </p:cNvPr>
            <p:cNvSpPr txBox="1"/>
            <p:nvPr/>
          </p:nvSpPr>
          <p:spPr>
            <a:xfrm>
              <a:off x="3426106" y="3683106"/>
              <a:ext cx="937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forcing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F97BC9F9-B1F4-BA0C-1AD4-AFC326DAC51C}"/>
              </a:ext>
            </a:extLst>
          </p:cNvPr>
          <p:cNvSpPr>
            <a:spLocks noChangeAspect="1"/>
          </p:cNvSpPr>
          <p:nvPr/>
        </p:nvSpPr>
        <p:spPr>
          <a:xfrm>
            <a:off x="4573930" y="3172273"/>
            <a:ext cx="274320" cy="2743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034907-5C13-B664-9851-8D3958B349D6}"/>
                  </a:ext>
                </a:extLst>
              </p:cNvPr>
              <p:cNvSpPr txBox="1"/>
              <p:nvPr/>
            </p:nvSpPr>
            <p:spPr>
              <a:xfrm>
                <a:off x="2151952" y="5811680"/>
                <a:ext cx="5118276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Equations like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work as long as we’re in the same climate regime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034907-5C13-B664-9851-8D3958B34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952" y="5811680"/>
                <a:ext cx="5118276" cy="830997"/>
              </a:xfrm>
              <a:prstGeom prst="rect">
                <a:avLst/>
              </a:prstGeom>
              <a:blipFill>
                <a:blip r:embed="rId3"/>
                <a:stretch>
                  <a:fillRect l="-1724" t="-2941" b="-132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Up Arrow 7">
            <a:extLst>
              <a:ext uri="{FF2B5EF4-FFF2-40B4-BE49-F238E27FC236}">
                <a16:creationId xmlns:a16="http://schemas.microsoft.com/office/drawing/2014/main" id="{6D603C12-64DA-7EC4-7F61-19BD8897FF00}"/>
              </a:ext>
            </a:extLst>
          </p:cNvPr>
          <p:cNvSpPr/>
          <p:nvPr/>
        </p:nvSpPr>
        <p:spPr>
          <a:xfrm>
            <a:off x="4363656" y="4907666"/>
            <a:ext cx="484594" cy="72148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73FB7-2AE4-4C93-A374-05D439185F77}"/>
              </a:ext>
            </a:extLst>
          </p:cNvPr>
          <p:cNvSpPr txBox="1"/>
          <p:nvPr/>
        </p:nvSpPr>
        <p:spPr>
          <a:xfrm>
            <a:off x="7776663" y="1602613"/>
            <a:ext cx="3102015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But as we get close to a new climate regime, even tiny forcings can send us over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54D303-F6A7-FA61-35E8-02CDA264200B}"/>
              </a:ext>
            </a:extLst>
          </p:cNvPr>
          <p:cNvSpPr txBox="1"/>
          <p:nvPr/>
        </p:nvSpPr>
        <p:spPr>
          <a:xfrm>
            <a:off x="8435050" y="6033663"/>
            <a:ext cx="2896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scied.ucar.edu</a:t>
            </a:r>
            <a:r>
              <a:rPr lang="en-US" sz="1200" dirty="0">
                <a:hlinkClick r:id="rId4"/>
              </a:rPr>
              <a:t>/sites/default/files/styles/</a:t>
            </a:r>
            <a:r>
              <a:rPr lang="en-US" sz="1200" dirty="0" err="1">
                <a:hlinkClick r:id="rId4"/>
              </a:rPr>
              <a:t>extra_large</a:t>
            </a:r>
            <a:r>
              <a:rPr lang="en-US" sz="1200" dirty="0">
                <a:hlinkClick r:id="rId4"/>
              </a:rPr>
              <a:t>/public/images/</a:t>
            </a:r>
            <a:r>
              <a:rPr lang="en-US" sz="1200" dirty="0" err="1">
                <a:hlinkClick r:id="rId4"/>
              </a:rPr>
              <a:t>tippingpoint_CC_rauter.png.webp?itok</a:t>
            </a:r>
            <a:r>
              <a:rPr lang="en-US" sz="1200" dirty="0">
                <a:hlinkClick r:id="rId4"/>
              </a:rPr>
              <a:t>=jjVx9OvH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0528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330</Words>
  <Application>Microsoft Macintosh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qualitative picture: Earth’s surface temperature is a function of energy flows</dc:title>
  <dc:creator>Steven</dc:creator>
  <cp:lastModifiedBy>Steven</cp:lastModifiedBy>
  <cp:revision>119</cp:revision>
  <cp:lastPrinted>2020-02-04T19:15:02Z</cp:lastPrinted>
  <dcterms:created xsi:type="dcterms:W3CDTF">2020-01-23T15:38:57Z</dcterms:created>
  <dcterms:modified xsi:type="dcterms:W3CDTF">2024-10-13T19:05:47Z</dcterms:modified>
</cp:coreProperties>
</file>