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5" r:id="rId2"/>
    <p:sldId id="320" r:id="rId3"/>
    <p:sldId id="306" r:id="rId4"/>
    <p:sldId id="322" r:id="rId5"/>
    <p:sldId id="321" r:id="rId6"/>
    <p:sldId id="32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2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F94D-82C3-0BBC-74C7-FD54426D2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5B74E-7B72-6F02-E685-199EE5641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4ADD-594D-4092-AFA7-BC70F21E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8A89-8F49-78E1-3A9C-F474F70D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C852B-A718-23C4-4263-D580FE2D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43D6-8B37-E2A5-BDC9-5BCBC2B5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2C281-8F58-DCA4-7B03-91C6BE6A7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CD22-2574-9D94-5D53-5DAF5E0F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0E6B-F227-3CF9-4C92-96CDB598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CCDE-B93C-DED6-E5FF-FD022400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2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46F5D-9DAB-D212-A908-18E2DBA5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3D4D5-AB81-CCC3-AEA7-7691F97BF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818B-AA1C-4BB9-E5E0-99DF1716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D849-4D93-9882-5AF2-5B0F7C87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0511-62AD-1005-40EA-7572286E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B5B9-8997-538F-18E1-F121DE69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DE49-0025-7FE5-1E55-160994BE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CD2A-3116-EB17-666A-E08A1C9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EF6A-56EE-5CD2-4479-91139407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658E-9E2D-71DD-FD30-DB591AB9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CBC2-9F8E-EC5A-75F0-8E4F93D8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B5536-6014-81DF-0EF5-B776106B3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0D38-7B2B-8355-6837-76779A13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3D99-E12A-20DE-5CB4-50E425E7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FD2C-BEAE-5064-FD67-D5B95D6A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F3A3-EE6C-0893-497C-624F11E6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1630-F287-01F2-8B5D-6B6DF8DD1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EFD2-7E5A-A3E5-008F-458CEC77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8BF8-3EAE-4475-E2B7-A96EDCB2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2E6B-856C-772D-3034-2482F85B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2073-0967-535E-DA3A-71B38FFB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F1FA-CF36-07A1-AEDF-47FC41C3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D1004-F9FD-0E01-632B-8644D2A7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8127E-A4A1-83DC-9BE9-3186AD85C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5657D-39C1-07C0-C6A4-008FA6EF9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2A12F-AD28-0FAA-0B3A-0F29B41B6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99D1-E8FA-EA50-3A96-A153B114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81A52-E00A-FB9E-7874-7DBCAD6C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ED583-06C4-9506-61E9-2A8CC578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C8B9-DF02-CFBF-87C5-0360B7CB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20500-E81B-7F05-C8BC-F99E9B82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BDC41-16F1-1D13-CD7D-84369EFA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7F08B-EC60-27F0-3984-BBEE96AC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A211F-B78A-B52F-2AB0-AC5DDC5A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7E9BB-E8B2-009D-63BA-B22F1624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E0D15-4405-B566-70BF-C6257647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7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10AD-0F98-7218-C4D7-FB93BF58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3062-E081-6F10-C280-18722265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3C1DA-D180-149B-1504-A1318F20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FB1B-70B7-8EDD-A272-A782F428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12278-CB3F-715F-32C9-544C8AAB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BD02-4F94-2DFF-B695-182310DE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C1F2-92E5-A069-164D-B0A07505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9991F-79DA-5A03-CC13-D8A135FFF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CCCF-9E72-8C92-FD97-983C2A276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28B14-E08B-0727-7D24-DF5D92A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962C3-900E-D161-DEB6-217E208D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1B46E-F105-B9F1-1A6A-0314FE4D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0DE91-C9D2-6140-F3A6-71E15004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96E14-05EC-7460-D687-FDE4A14C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D800-7139-5BE4-880A-96E1F56F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227D-F1B7-154E-8E4B-2D82B71C2E4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315A-BA7C-FCE3-9092-CDAC2F8B2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F008-ACB8-02CD-C97B-15046EF87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2F35-424D-A943-BBA7-6A076AE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red_Socioeconomic_Pathway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red_Socioeconomic_Pathway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.gov/news-features/climate-qa/how-much-will-earth-warm-if-carbon-dioxide-doubles-pre-industrial-leve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.gov/news-features/climate-qa/how-much-will-earth-warm-if-carbon-dioxide-doubles-pre-industrial-leve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.gov/news-features/climate-qa/how-much-will-earth-warm-if-carbon-dioxide-doubles-pre-industrial-leve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red_Socioeconomic_Pathway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9EBF-1F08-1682-04A2-168CCDF6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695407"/>
            <a:ext cx="10493416" cy="1329199"/>
          </a:xfrm>
        </p:spPr>
        <p:txBody>
          <a:bodyPr>
            <a:normAutofit/>
          </a:bodyPr>
          <a:lstStyle/>
          <a:p>
            <a:r>
              <a:rPr lang="en-US" b="1" i="1" dirty="0"/>
              <a:t>RCP</a:t>
            </a:r>
            <a:r>
              <a:rPr lang="en-US" dirty="0"/>
              <a:t> = Rep. Conc. Pathways (5th IPCC report, 2013)</a:t>
            </a:r>
          </a:p>
          <a:p>
            <a:r>
              <a:rPr lang="en-US" b="1" i="1" dirty="0"/>
              <a:t>SSP</a:t>
            </a:r>
            <a:r>
              <a:rPr lang="en-US" dirty="0"/>
              <a:t> = New future scenarios (6th IPCC report, 2021)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EADF9-B21F-E21A-66B6-2C554622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6" y="1752600"/>
            <a:ext cx="8678814" cy="484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C0D76-F3D0-6D25-E2D5-9039F2CD76AA}"/>
              </a:ext>
            </a:extLst>
          </p:cNvPr>
          <p:cNvSpPr txBox="1"/>
          <p:nvPr/>
        </p:nvSpPr>
        <p:spPr>
          <a:xfrm>
            <a:off x="8330879" y="5527837"/>
            <a:ext cx="3336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</a:t>
            </a:r>
            <a:r>
              <a:rPr lang="en-US" dirty="0" err="1">
                <a:hlinkClick r:id="rId3"/>
              </a:rPr>
              <a:t>Shared_Socioeconomic_Pathways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DF3B5-FFD9-5C88-FFC3-A2D89C07A274}"/>
              </a:ext>
            </a:extLst>
          </p:cNvPr>
          <p:cNvSpPr txBox="1"/>
          <p:nvPr/>
        </p:nvSpPr>
        <p:spPr>
          <a:xfrm>
            <a:off x="-9645" y="-23149"/>
            <a:ext cx="12213219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Emission scenarios and the climate sensitivity</a:t>
            </a:r>
          </a:p>
        </p:txBody>
      </p:sp>
    </p:spTree>
    <p:extLst>
      <p:ext uri="{BB962C8B-B14F-4D97-AF65-F5344CB8AC3E}">
        <p14:creationId xmlns:p14="http://schemas.microsoft.com/office/powerpoint/2010/main" val="62438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9EBF-1F08-1682-04A2-168CCDF6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695407"/>
            <a:ext cx="10493416" cy="1329199"/>
          </a:xfrm>
        </p:spPr>
        <p:txBody>
          <a:bodyPr>
            <a:normAutofit/>
          </a:bodyPr>
          <a:lstStyle/>
          <a:p>
            <a:r>
              <a:rPr lang="en-US" b="1" i="1" dirty="0"/>
              <a:t>RCP</a:t>
            </a:r>
            <a:r>
              <a:rPr lang="en-US" dirty="0"/>
              <a:t> = Rep. Conc. Pathways (5th IPCC report, 2013)</a:t>
            </a:r>
          </a:p>
          <a:p>
            <a:r>
              <a:rPr lang="en-US" b="1" i="1" dirty="0"/>
              <a:t>SSP</a:t>
            </a:r>
            <a:r>
              <a:rPr lang="en-US" dirty="0"/>
              <a:t> = New future scenarios (6th IPCC report, 2021)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EADF9-B21F-E21A-66B6-2C554622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6" y="1752600"/>
            <a:ext cx="8678814" cy="484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C0D76-F3D0-6D25-E2D5-9039F2CD76AA}"/>
              </a:ext>
            </a:extLst>
          </p:cNvPr>
          <p:cNvSpPr txBox="1"/>
          <p:nvPr/>
        </p:nvSpPr>
        <p:spPr>
          <a:xfrm>
            <a:off x="8330879" y="5527837"/>
            <a:ext cx="3336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</a:t>
            </a:r>
            <a:r>
              <a:rPr lang="en-US" dirty="0" err="1">
                <a:hlinkClick r:id="rId3"/>
              </a:rPr>
              <a:t>Shared_Socioeconomic_Pathways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DF3B5-FFD9-5C88-FFC3-A2D89C07A274}"/>
              </a:ext>
            </a:extLst>
          </p:cNvPr>
          <p:cNvSpPr txBox="1"/>
          <p:nvPr/>
        </p:nvSpPr>
        <p:spPr>
          <a:xfrm>
            <a:off x="-9645" y="-23149"/>
            <a:ext cx="12213219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Emission scenarios and the climate sensitivity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C7979C-81C3-5086-2096-EDF1BB80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55976"/>
            <a:ext cx="41910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5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6C92C-F2FE-0DC4-AAA5-DBB55670AAF8}"/>
              </a:ext>
            </a:extLst>
          </p:cNvPr>
          <p:cNvSpPr txBox="1"/>
          <p:nvPr/>
        </p:nvSpPr>
        <p:spPr>
          <a:xfrm>
            <a:off x="416689" y="693324"/>
            <a:ext cx="10610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Doubling of CO</a:t>
            </a:r>
            <a:r>
              <a:rPr lang="en-US" sz="2400" baseline="-25000" dirty="0"/>
              <a:t>2</a:t>
            </a:r>
            <a:r>
              <a:rPr lang="en-US" sz="2400" dirty="0"/>
              <a:t> means going from </a:t>
            </a:r>
            <a:r>
              <a:rPr lang="en-US" sz="2400" b="1" dirty="0">
                <a:solidFill>
                  <a:schemeClr val="accent1"/>
                </a:solidFill>
              </a:rPr>
              <a:t>290 ppm </a:t>
            </a:r>
            <a:r>
              <a:rPr lang="en-US" sz="2400" dirty="0"/>
              <a:t>pre-industrial, to </a:t>
            </a:r>
            <a:r>
              <a:rPr lang="en-US" sz="2400" b="1" dirty="0">
                <a:solidFill>
                  <a:srgbClr val="FF0000"/>
                </a:solidFill>
              </a:rPr>
              <a:t>550 ppm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Climate temperature sensitivity tries to quantify how many degrees warming will the world experience for that doubling.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5660A-C090-1298-2326-4244903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2" y="2293266"/>
            <a:ext cx="6560916" cy="3127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4E933-4F45-1DC8-29CC-B84CCBB730F7}"/>
              </a:ext>
            </a:extLst>
          </p:cNvPr>
          <p:cNvSpPr txBox="1"/>
          <p:nvPr/>
        </p:nvSpPr>
        <p:spPr>
          <a:xfrm>
            <a:off x="1014294" y="5933860"/>
            <a:ext cx="5317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www.climate.gov</a:t>
            </a:r>
            <a:r>
              <a:rPr lang="en-US" sz="1400" dirty="0">
                <a:hlinkClick r:id="rId3"/>
              </a:rPr>
              <a:t>/news-features/climate-</a:t>
            </a:r>
            <a:r>
              <a:rPr lang="en-US" sz="1400" dirty="0" err="1">
                <a:hlinkClick r:id="rId3"/>
              </a:rPr>
              <a:t>qa</a:t>
            </a:r>
            <a:r>
              <a:rPr lang="en-US" sz="1400" dirty="0">
                <a:hlinkClick r:id="rId3"/>
              </a:rPr>
              <a:t>/how-much-will-earth-warm-if-carbon-dioxide-doubles-pre-industrial-levels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EDEEB-53C8-0AB3-6B03-036A723073B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Climate Temperature Sensitivity </a:t>
            </a:r>
            <a:r>
              <a:rPr lang="en-US" sz="2400" b="1" dirty="0"/>
              <a:t>is one way to quantify this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0BDE92A6-59C1-C87C-9544-E1537E1E2F3B}"/>
              </a:ext>
            </a:extLst>
          </p:cNvPr>
          <p:cNvSpPr/>
          <p:nvPr/>
        </p:nvSpPr>
        <p:spPr>
          <a:xfrm>
            <a:off x="1504709" y="2639028"/>
            <a:ext cx="370390" cy="1469985"/>
          </a:xfrm>
          <a:prstGeom prst="upArrow">
            <a:avLst/>
          </a:prstGeom>
          <a:gradFill flip="none" rotWithShape="1">
            <a:gsLst>
              <a:gs pos="0">
                <a:srgbClr val="FF0000"/>
              </a:gs>
              <a:gs pos="49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99000">
                <a:srgbClr val="00B0F0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6C92C-F2FE-0DC4-AAA5-DBB55670AAF8}"/>
              </a:ext>
            </a:extLst>
          </p:cNvPr>
          <p:cNvSpPr txBox="1"/>
          <p:nvPr/>
        </p:nvSpPr>
        <p:spPr>
          <a:xfrm>
            <a:off x="416689" y="693324"/>
            <a:ext cx="10610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Doubling of CO</a:t>
            </a:r>
            <a:r>
              <a:rPr lang="en-US" sz="2400" baseline="-25000" dirty="0"/>
              <a:t>2</a:t>
            </a:r>
            <a:r>
              <a:rPr lang="en-US" sz="2400" dirty="0"/>
              <a:t> means going from </a:t>
            </a:r>
            <a:r>
              <a:rPr lang="en-US" sz="2400" b="1" dirty="0">
                <a:solidFill>
                  <a:schemeClr val="accent1"/>
                </a:solidFill>
              </a:rPr>
              <a:t>290 ppm </a:t>
            </a:r>
            <a:r>
              <a:rPr lang="en-US" sz="2400" dirty="0"/>
              <a:t>pre-industrial, to </a:t>
            </a:r>
            <a:r>
              <a:rPr lang="en-US" sz="2400" b="1" dirty="0">
                <a:solidFill>
                  <a:srgbClr val="FF0000"/>
                </a:solidFill>
              </a:rPr>
              <a:t>550 ppm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Climate temperature sensitivity tries to quantify how many degrees warming will the world experience for that doubling.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5660A-C090-1298-2326-4244903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2" y="2293266"/>
            <a:ext cx="6560916" cy="3127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4E933-4F45-1DC8-29CC-B84CCBB730F7}"/>
              </a:ext>
            </a:extLst>
          </p:cNvPr>
          <p:cNvSpPr txBox="1"/>
          <p:nvPr/>
        </p:nvSpPr>
        <p:spPr>
          <a:xfrm>
            <a:off x="1014294" y="5933860"/>
            <a:ext cx="5317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www.climate.gov</a:t>
            </a:r>
            <a:r>
              <a:rPr lang="en-US" sz="1400" dirty="0">
                <a:hlinkClick r:id="rId3"/>
              </a:rPr>
              <a:t>/news-features/climate-</a:t>
            </a:r>
            <a:r>
              <a:rPr lang="en-US" sz="1400" dirty="0" err="1">
                <a:hlinkClick r:id="rId3"/>
              </a:rPr>
              <a:t>qa</a:t>
            </a:r>
            <a:r>
              <a:rPr lang="en-US" sz="1400" dirty="0">
                <a:hlinkClick r:id="rId3"/>
              </a:rPr>
              <a:t>/how-much-will-earth-warm-if-carbon-dioxide-doubles-pre-industrial-levels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EDEEB-53C8-0AB3-6B03-036A723073B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Climate Temperature Sensitivity </a:t>
            </a:r>
            <a:r>
              <a:rPr lang="en-US" sz="2400" b="1" dirty="0"/>
              <a:t>is one way to quantify this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0BDE92A6-59C1-C87C-9544-E1537E1E2F3B}"/>
              </a:ext>
            </a:extLst>
          </p:cNvPr>
          <p:cNvSpPr/>
          <p:nvPr/>
        </p:nvSpPr>
        <p:spPr>
          <a:xfrm>
            <a:off x="1504709" y="2639028"/>
            <a:ext cx="370390" cy="1469985"/>
          </a:xfrm>
          <a:prstGeom prst="upArrow">
            <a:avLst/>
          </a:prstGeom>
          <a:gradFill flip="none" rotWithShape="1">
            <a:gsLst>
              <a:gs pos="0">
                <a:srgbClr val="FF0000"/>
              </a:gs>
              <a:gs pos="49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99000">
                <a:srgbClr val="00B0F0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undefined">
            <a:extLst>
              <a:ext uri="{FF2B5EF4-FFF2-40B4-BE49-F238E27FC236}">
                <a16:creationId xmlns:a16="http://schemas.microsoft.com/office/drawing/2014/main" id="{6054AECD-863B-56B8-BAE3-E84480C8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788" y="2494643"/>
            <a:ext cx="5207764" cy="350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9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6C92C-F2FE-0DC4-AAA5-DBB55670AAF8}"/>
              </a:ext>
            </a:extLst>
          </p:cNvPr>
          <p:cNvSpPr txBox="1"/>
          <p:nvPr/>
        </p:nvSpPr>
        <p:spPr>
          <a:xfrm>
            <a:off x="416689" y="693324"/>
            <a:ext cx="10610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Doubling of CO</a:t>
            </a:r>
            <a:r>
              <a:rPr lang="en-US" sz="2400" baseline="-25000" dirty="0"/>
              <a:t>2</a:t>
            </a:r>
            <a:r>
              <a:rPr lang="en-US" sz="2400" dirty="0"/>
              <a:t> means going from </a:t>
            </a:r>
            <a:r>
              <a:rPr lang="en-US" sz="2400" b="1" dirty="0">
                <a:solidFill>
                  <a:schemeClr val="accent1"/>
                </a:solidFill>
              </a:rPr>
              <a:t>290 ppm </a:t>
            </a:r>
            <a:r>
              <a:rPr lang="en-US" sz="2400" dirty="0"/>
              <a:t>pre-industrial, to </a:t>
            </a:r>
            <a:r>
              <a:rPr lang="en-US" sz="2400" b="1" dirty="0">
                <a:solidFill>
                  <a:srgbClr val="FF0000"/>
                </a:solidFill>
              </a:rPr>
              <a:t>550 ppm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Climate temperature sensitivity tries to quantify how many degrees warming will the world experience for that doubling.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5660A-C090-1298-2326-4244903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2" y="2293266"/>
            <a:ext cx="6560916" cy="3127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4E933-4F45-1DC8-29CC-B84CCBB730F7}"/>
              </a:ext>
            </a:extLst>
          </p:cNvPr>
          <p:cNvSpPr txBox="1"/>
          <p:nvPr/>
        </p:nvSpPr>
        <p:spPr>
          <a:xfrm>
            <a:off x="1014294" y="5933860"/>
            <a:ext cx="5317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www.climate.gov</a:t>
            </a:r>
            <a:r>
              <a:rPr lang="en-US" sz="1400" dirty="0">
                <a:hlinkClick r:id="rId3"/>
              </a:rPr>
              <a:t>/news-features/climate-</a:t>
            </a:r>
            <a:r>
              <a:rPr lang="en-US" sz="1400" dirty="0" err="1">
                <a:hlinkClick r:id="rId3"/>
              </a:rPr>
              <a:t>qa</a:t>
            </a:r>
            <a:r>
              <a:rPr lang="en-US" sz="1400" dirty="0">
                <a:hlinkClick r:id="rId3"/>
              </a:rPr>
              <a:t>/how-much-will-earth-warm-if-carbon-dioxide-doubles-pre-industrial-levels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EDEEB-53C8-0AB3-6B03-036A723073B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Climate Temperature Sensitivity </a:t>
            </a:r>
            <a:r>
              <a:rPr lang="en-US" sz="2400" b="1" dirty="0"/>
              <a:t>is one way to quantify this</a:t>
            </a:r>
          </a:p>
        </p:txBody>
      </p:sp>
      <p:pic>
        <p:nvPicPr>
          <p:cNvPr id="1026" name="Picture 2" descr="diagram showing five historical estimates of equilibrium climate sensitivity by the IPCC">
            <a:extLst>
              <a:ext uri="{FF2B5EF4-FFF2-40B4-BE49-F238E27FC236}">
                <a16:creationId xmlns:a16="http://schemas.microsoft.com/office/drawing/2014/main" id="{CB11D1DA-18E4-C084-88D5-E401F2014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83" y="2293266"/>
            <a:ext cx="4191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4B08ED4-ED82-33C0-CD8D-664DD9E05AD7}"/>
              </a:ext>
            </a:extLst>
          </p:cNvPr>
          <p:cNvGrpSpPr/>
          <p:nvPr/>
        </p:nvGrpSpPr>
        <p:grpSpPr>
          <a:xfrm>
            <a:off x="10610546" y="5226966"/>
            <a:ext cx="1134319" cy="1530005"/>
            <a:chOff x="10610546" y="5226966"/>
            <a:chExt cx="1134319" cy="15300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7F967C-D690-B472-899E-099DB8B0F27A}"/>
                </a:ext>
              </a:extLst>
            </p:cNvPr>
            <p:cNvSpPr txBox="1"/>
            <p:nvPr/>
          </p:nvSpPr>
          <p:spPr>
            <a:xfrm>
              <a:off x="10610546" y="5833641"/>
              <a:ext cx="11343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IPCC’s estimate in 2021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CA7D04-7CD6-E6B0-19B0-3964174E2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9283" y="5226966"/>
              <a:ext cx="0" cy="60667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D35796-C3C8-4EE4-7216-98964C499DD1}"/>
              </a:ext>
            </a:extLst>
          </p:cNvPr>
          <p:cNvGrpSpPr/>
          <p:nvPr/>
        </p:nvGrpSpPr>
        <p:grpSpPr>
          <a:xfrm>
            <a:off x="7504626" y="5226966"/>
            <a:ext cx="1743546" cy="1353225"/>
            <a:chOff x="10263470" y="5226966"/>
            <a:chExt cx="1743546" cy="13532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DC259B-91EF-2564-AE0F-0CF15CA8470B}"/>
                </a:ext>
              </a:extLst>
            </p:cNvPr>
            <p:cNvSpPr txBox="1"/>
            <p:nvPr/>
          </p:nvSpPr>
          <p:spPr>
            <a:xfrm>
              <a:off x="10263470" y="5933860"/>
              <a:ext cx="1743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IPCC’s estimate back in 1990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4289A5-05F1-3E47-44FA-4D558B7F9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9283" y="5226966"/>
              <a:ext cx="0" cy="60667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Up Arrow 3">
            <a:extLst>
              <a:ext uri="{FF2B5EF4-FFF2-40B4-BE49-F238E27FC236}">
                <a16:creationId xmlns:a16="http://schemas.microsoft.com/office/drawing/2014/main" id="{7A206405-E955-7873-30FB-A51EB360B6A2}"/>
              </a:ext>
            </a:extLst>
          </p:cNvPr>
          <p:cNvSpPr/>
          <p:nvPr/>
        </p:nvSpPr>
        <p:spPr>
          <a:xfrm>
            <a:off x="1504709" y="2639028"/>
            <a:ext cx="370390" cy="1469985"/>
          </a:xfrm>
          <a:prstGeom prst="upArrow">
            <a:avLst/>
          </a:prstGeom>
          <a:gradFill flip="none" rotWithShape="1">
            <a:gsLst>
              <a:gs pos="0">
                <a:srgbClr val="FF0000"/>
              </a:gs>
              <a:gs pos="49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99000">
                <a:srgbClr val="00B0F0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9EBF-1F08-1682-04A2-168CCDF6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695407"/>
            <a:ext cx="10493416" cy="1329199"/>
          </a:xfrm>
        </p:spPr>
        <p:txBody>
          <a:bodyPr>
            <a:normAutofit/>
          </a:bodyPr>
          <a:lstStyle/>
          <a:p>
            <a:r>
              <a:rPr lang="en-US" b="1" i="1" dirty="0"/>
              <a:t>RCP</a:t>
            </a:r>
            <a:r>
              <a:rPr lang="en-US" dirty="0"/>
              <a:t> = Rep. Conc. Pathways (5th IPCC report, 2013)</a:t>
            </a:r>
          </a:p>
          <a:p>
            <a:r>
              <a:rPr lang="en-US" b="1" i="1" dirty="0"/>
              <a:t>SSP</a:t>
            </a:r>
            <a:r>
              <a:rPr lang="en-US" dirty="0"/>
              <a:t> = New future scenarios (6th IPCC report, 2021)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EADF9-B21F-E21A-66B6-2C554622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6" y="1752600"/>
            <a:ext cx="8678814" cy="484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C0D76-F3D0-6D25-E2D5-9039F2CD76AA}"/>
              </a:ext>
            </a:extLst>
          </p:cNvPr>
          <p:cNvSpPr txBox="1"/>
          <p:nvPr/>
        </p:nvSpPr>
        <p:spPr>
          <a:xfrm>
            <a:off x="8330879" y="5527837"/>
            <a:ext cx="3336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</a:t>
            </a:r>
            <a:r>
              <a:rPr lang="en-US" dirty="0" err="1">
                <a:hlinkClick r:id="rId3"/>
              </a:rPr>
              <a:t>Shared_Socioeconomic_Pathways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DF3B5-FFD9-5C88-FFC3-A2D89C07A274}"/>
              </a:ext>
            </a:extLst>
          </p:cNvPr>
          <p:cNvSpPr txBox="1"/>
          <p:nvPr/>
        </p:nvSpPr>
        <p:spPr>
          <a:xfrm>
            <a:off x="-9645" y="-23149"/>
            <a:ext cx="12213219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Emission scenarios and the climate sensitivity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C7979C-81C3-5086-2096-EDF1BB80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55976"/>
            <a:ext cx="41910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0C2A63F-B633-3828-FB7E-D269561B8007}"/>
              </a:ext>
            </a:extLst>
          </p:cNvPr>
          <p:cNvGrpSpPr/>
          <p:nvPr/>
        </p:nvGrpSpPr>
        <p:grpSpPr>
          <a:xfrm>
            <a:off x="874896" y="4525181"/>
            <a:ext cx="1232452" cy="1902963"/>
            <a:chOff x="874896" y="4525181"/>
            <a:chExt cx="1232452" cy="1902963"/>
          </a:xfrm>
        </p:grpSpPr>
        <p:sp>
          <p:nvSpPr>
            <p:cNvPr id="2" name="Up Arrow 1">
              <a:extLst>
                <a:ext uri="{FF2B5EF4-FFF2-40B4-BE49-F238E27FC236}">
                  <a16:creationId xmlns:a16="http://schemas.microsoft.com/office/drawing/2014/main" id="{1F247E12-C4E9-BF9C-8B1C-5FA14113D7E8}"/>
                </a:ext>
              </a:extLst>
            </p:cNvPr>
            <p:cNvSpPr/>
            <p:nvPr/>
          </p:nvSpPr>
          <p:spPr>
            <a:xfrm>
              <a:off x="1305927" y="4958159"/>
              <a:ext cx="370390" cy="1469985"/>
            </a:xfrm>
            <a:prstGeom prst="upArrow">
              <a:avLst/>
            </a:prstGeom>
            <a:gradFill flip="none" rotWithShape="1">
              <a:gsLst>
                <a:gs pos="0">
                  <a:srgbClr val="FF0000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61000">
                  <a:schemeClr val="accent1">
                    <a:lumMod val="45000"/>
                    <a:lumOff val="55000"/>
                  </a:schemeClr>
                </a:gs>
                <a:gs pos="99000">
                  <a:srgbClr val="00B0F0"/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6F4508-233F-F7F7-1972-4081F6F05462}"/>
                </a:ext>
              </a:extLst>
            </p:cNvPr>
            <p:cNvSpPr txBox="1"/>
            <p:nvPr/>
          </p:nvSpPr>
          <p:spPr>
            <a:xfrm>
              <a:off x="874896" y="4525181"/>
              <a:ext cx="1232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81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2024-08-31T18:34:01Z</dcterms:created>
  <dcterms:modified xsi:type="dcterms:W3CDTF">2024-08-31T18:34:16Z</dcterms:modified>
</cp:coreProperties>
</file>