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  <p:sldId id="436" r:id="rId3"/>
    <p:sldId id="440" r:id="rId4"/>
    <p:sldId id="376" r:id="rId5"/>
    <p:sldId id="439" r:id="rId6"/>
    <p:sldId id="4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A966-14F0-A9F2-FC79-867A15D1E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AF77A-A1BB-1679-B435-E4900033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CDE6-2049-5327-63D7-314915E0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B60F-9E8D-6FC7-4D3D-E1FB6508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F887-7E7E-D1FC-C6E5-ABDB700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78F4-7730-00B6-17FF-ABA6F2CE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E5E89-42E3-2EA5-F101-400E9DF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08A1-4037-B8D5-EF88-C46CF3AB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E17A0-AE32-B6C1-1889-F37DCC00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E872-5935-4550-670F-A5E5844A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5923E-06A7-1563-46D3-AD34B58C5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C2A23-B0F7-03C3-C691-68EE4931D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453C-DF2F-2EDA-59B5-F1FD01AB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12D7-E169-05E9-0BD9-62349943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90F9-9E07-BBDE-0227-A787B31B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F226-A70E-B717-FE2F-047C8BD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2140-876A-D7D1-EC08-95B890FC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21D2D-0C4B-4704-219A-AE09C67E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76C5-396C-3A66-019C-31AE0F76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1403-7C1C-B774-9E4B-68DE073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A809-BA0A-1091-38D4-240DB309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F04E8-1535-C0B1-7720-F5D69C67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FF7B7-0278-FA65-2D5B-C2D80FDA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D39F-DC4E-3676-513E-5A60FEE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A391-1CBE-4FF6-E356-EEA0FA97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9BCD-B4CC-B2EE-F404-D2CAEAE4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E7C36-F685-96D2-0491-A05CF7AE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1346C-CCE4-D734-CB02-31F5EEE4A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D6F32-9042-12BE-658A-9B503120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645-A84C-03D4-79D6-A80A54A6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966D-D83A-A37F-B76A-6222A91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3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1CA2-4E6F-4384-9149-F318481E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F866-7C28-B1E1-AE6F-6A416A1FA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0B6D1-5BC6-8209-3E2E-88956DDA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F6575-48AB-7A68-4186-BA40E36D1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7BD67-23F5-9D87-E1D0-EF371BB9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644B0-E34A-CDCC-3338-FA98593C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15663-1517-9C25-1C64-7DD2596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FCDD0-C8B5-927E-7C88-C9457930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B985-4CF1-3E0F-A49D-0E1558AA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6E8FB-F6C9-C609-C880-30D8CA8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28B33-32E4-9346-77F3-58672E2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00794-1E7F-515D-D4D4-0A4C7B93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7A3E8-76A7-646B-E399-2042DAA0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F8909-26E3-A12E-DC2E-D765F7A9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F392C-4FEA-47E9-5298-EA5BD91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8DDF-E582-C44E-388F-A9A6D2EE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3E40-BC28-171D-A0F2-EC8F7E8B9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27DB9-282B-5EFC-D2D3-5268575CD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56B9-4E2C-9907-C934-13DBFC96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0AB1-5C8E-29D2-CE62-75691156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56D8F-40A1-C7D1-289E-36425CCF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F739-7258-F756-FDDC-E321D266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74621-78A5-D5EE-B6DD-0AD99AE14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15D02-B862-55BA-7D1D-1820ED12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42E22-5ECB-6E0D-F44C-6FD9A9AD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AAAF-30B1-0BA2-547F-8B9FE3B8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3B5F-73A0-DEF0-9E9B-2F29DEB2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1936C-0E3E-CB02-5CDC-2E798CA8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B739-7961-D25B-85C8-3C7F17CC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E218-DC8B-0308-666D-AAD57DCE9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2C4D-5652-5E4F-A1C6-6D4A8B0E4A1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1A45-4CB1-AEFA-E238-26668FDC6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76C3-0DC9-DC98-E41E-BE08CD59D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91F45-F695-E245-8DE3-4C1E12FD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chematic for a Climate Model">
            <a:extLst>
              <a:ext uri="{FF2B5EF4-FFF2-40B4-BE49-F238E27FC236}">
                <a16:creationId xmlns:a16="http://schemas.microsoft.com/office/drawing/2014/main" id="{4EE9970B-A8B4-004C-97E3-62A45D105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28" y="192314"/>
            <a:ext cx="68580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F37BBC-5124-5C23-BD60-8260F9A8BDA4}"/>
              </a:ext>
            </a:extLst>
          </p:cNvPr>
          <p:cNvSpPr txBox="1"/>
          <p:nvPr/>
        </p:nvSpPr>
        <p:spPr>
          <a:xfrm>
            <a:off x="0" y="0"/>
            <a:ext cx="646938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GCMs separate the world into grid cells</a:t>
            </a:r>
          </a:p>
        </p:txBody>
      </p:sp>
    </p:spTree>
    <p:extLst>
      <p:ext uri="{BB962C8B-B14F-4D97-AF65-F5344CB8AC3E}">
        <p14:creationId xmlns:p14="http://schemas.microsoft.com/office/powerpoint/2010/main" val="31898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136C2-4D06-B49E-3BA8-05B5588E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58" y="-510"/>
            <a:ext cx="12199057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Survey of RCP (“Representative Concentration Pathway) predictions</a:t>
            </a:r>
            <a:endParaRPr lang="en-US" altLang="en-US" sz="2400" b="1" i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16F0C-EC84-FD15-15CE-6C3487A6A907}"/>
              </a:ext>
            </a:extLst>
          </p:cNvPr>
          <p:cNvSpPr txBox="1"/>
          <p:nvPr/>
        </p:nvSpPr>
        <p:spPr>
          <a:xfrm>
            <a:off x="6692585" y="757409"/>
            <a:ext cx="53954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Study all combinations of: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All four RCP scenarios </a:t>
            </a:r>
            <a:r>
              <a:rPr lang="en-US" sz="2400" b="0" dirty="0"/>
              <a:t>(</a:t>
            </a:r>
            <a:r>
              <a:rPr lang="en-US" sz="2400" b="0" i="1" dirty="0"/>
              <a:t>IPCC RCP2.6 CO2-forcing</a:t>
            </a:r>
            <a:r>
              <a:rPr lang="en-US" sz="2400" b="0" dirty="0"/>
              <a:t> to </a:t>
            </a:r>
            <a:r>
              <a:rPr lang="en-US" sz="2400" b="0" i="1" dirty="0"/>
              <a:t>IPCC RCP8.5 CO2-forcing</a:t>
            </a:r>
            <a:r>
              <a:rPr lang="en-US" sz="2400" b="0" dirty="0"/>
              <a:t>), </a:t>
            </a:r>
            <a:r>
              <a:rPr lang="en-US" sz="2400" b="1" dirty="0"/>
              <a:t>as well as </a:t>
            </a:r>
            <a:r>
              <a:rPr lang="en-US" sz="2400" b="1" i="1" dirty="0"/>
              <a:t>2x CO2 forcing</a:t>
            </a:r>
            <a:r>
              <a:rPr lang="en-US" sz="2400" b="0" dirty="0"/>
              <a:t>)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Variables</a:t>
            </a:r>
            <a:r>
              <a:rPr lang="en-US" sz="2400" dirty="0"/>
              <a:t>: </a:t>
            </a:r>
            <a:r>
              <a:rPr lang="en-US" sz="2400" b="0" i="1" dirty="0"/>
              <a:t>Surface Temperature </a:t>
            </a:r>
            <a:r>
              <a:rPr lang="en-US" sz="2400" b="0" dirty="0"/>
              <a:t>and </a:t>
            </a:r>
            <a:r>
              <a:rPr lang="en-US" sz="2400" b="0" i="1" dirty="0"/>
              <a:t>Snow/Ice c</a:t>
            </a:r>
            <a:r>
              <a:rPr lang="en-US" sz="2400" b="0" dirty="0"/>
              <a:t>over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Map</a:t>
            </a:r>
            <a:r>
              <a:rPr lang="en-US" sz="2400" b="0" dirty="0"/>
              <a:t> and </a:t>
            </a:r>
            <a:r>
              <a:rPr lang="en-US" sz="2400" b="1" dirty="0"/>
              <a:t>Time Series</a:t>
            </a:r>
            <a:r>
              <a:rPr lang="en-US" sz="2400" dirty="0"/>
              <a:t> (e.g., in the Map, are there parts of the world that are warming faster than others?)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dirty="0"/>
              <a:t>For</a:t>
            </a:r>
            <a:r>
              <a:rPr lang="en-US" sz="2400" b="1" dirty="0"/>
              <a:t> </a:t>
            </a:r>
            <a:r>
              <a:rPr lang="en-US" sz="2400" b="0" i="1" dirty="0"/>
              <a:t>IPCC RCP2.6 CO2-forcing</a:t>
            </a:r>
            <a:r>
              <a:rPr lang="en-US" sz="2400" b="0" dirty="0"/>
              <a:t>, calculate the </a:t>
            </a:r>
            <a:r>
              <a:rPr lang="en-US" sz="2400" b="1" dirty="0"/>
              <a:t>Equilibrium Climate Sensitivity</a:t>
            </a:r>
            <a:r>
              <a:rPr lang="en-US" sz="2400" dirty="0"/>
              <a:t>.</a:t>
            </a:r>
            <a:r>
              <a:rPr lang="en-US" sz="2400" b="0" dirty="0"/>
              <a:t>  </a:t>
            </a:r>
          </a:p>
          <a:p>
            <a:endParaRPr lang="en-US" sz="2400" dirty="0"/>
          </a:p>
          <a:p>
            <a:r>
              <a:rPr lang="en-US" sz="2400" b="1" dirty="0"/>
              <a:t>Document </a:t>
            </a:r>
            <a:r>
              <a:rPr lang="en-US" sz="2400" dirty="0"/>
              <a:t>in your research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38878-76C8-DFAD-2540-D87F9DBF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58" y="949123"/>
            <a:ext cx="6699643" cy="55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7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136C2-4D06-B49E-3BA8-05B5588E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058" y="-510"/>
            <a:ext cx="12199057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Calculating the Equilibrium Climate Sensitivity (ECS) in Monash</a:t>
            </a:r>
            <a:endParaRPr lang="en-US" altLang="en-US" sz="2400" b="1" i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16F0C-EC84-FD15-15CE-6C3487A6A907}"/>
                  </a:ext>
                </a:extLst>
              </p:cNvPr>
              <p:cNvSpPr txBox="1"/>
              <p:nvPr/>
            </p:nvSpPr>
            <p:spPr>
              <a:xfrm>
                <a:off x="6692585" y="2332739"/>
                <a:ext cx="4963121" cy="333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Click on the </a:t>
                </a:r>
                <a:r>
                  <a:rPr lang="en-US" sz="2400" b="1" dirty="0"/>
                  <a:t>Scenario</a:t>
                </a:r>
                <a:r>
                  <a:rPr lang="en-US" sz="2400" i="1" dirty="0"/>
                  <a:t> </a:t>
                </a:r>
                <a:r>
                  <a:rPr lang="en-US" sz="2400" dirty="0"/>
                  <a:t>window to find the growth in the concentration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from year 1950 to 2100. That’s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From the </a:t>
                </a:r>
                <a:r>
                  <a:rPr lang="en-US" sz="2400" b="1" dirty="0"/>
                  <a:t>Time Series </a:t>
                </a:r>
                <a:r>
                  <a:rPr lang="en-US" sz="2400" dirty="0"/>
                  <a:t>window, find the growth in temperature over the same time. That’s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/>
                  <a:t>Then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𝐸𝐶𝑆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×290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16F0C-EC84-FD15-15CE-6C3487A6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85" y="2332739"/>
                <a:ext cx="4963121" cy="3330014"/>
              </a:xfrm>
              <a:prstGeom prst="rect">
                <a:avLst/>
              </a:prstGeom>
              <a:blipFill>
                <a:blip r:embed="rId2"/>
                <a:stretch>
                  <a:fillRect l="-2046" t="-1901" r="-3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3C9BB8-2A1D-0BC2-6E91-01673DC3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58" y="949123"/>
            <a:ext cx="6699643" cy="551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5" y="-2898"/>
            <a:ext cx="1218474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The idea is that you’ll get familiar with each of the RCP scenarios 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B2368-8A3D-C3AE-42C1-54793BEACD9D}"/>
              </a:ext>
            </a:extLst>
          </p:cNvPr>
          <p:cNvSpPr txBox="1"/>
          <p:nvPr/>
        </p:nvSpPr>
        <p:spPr>
          <a:xfrm>
            <a:off x="2427110" y="6345528"/>
            <a:ext cx="11063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/wiki/File:Global_mean_near-surface_air_temperature_and_thermosteric_sea-level_rise_anomalies_relative_to_the_2000%E2%80%932019_mean_for_RCP_climate_change_scenarios.webp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76B3C-8966-5585-2377-449F91EDCD26}"/>
              </a:ext>
            </a:extLst>
          </p:cNvPr>
          <p:cNvSpPr txBox="1"/>
          <p:nvPr/>
        </p:nvSpPr>
        <p:spPr>
          <a:xfrm>
            <a:off x="7616141" y="2489484"/>
            <a:ext cx="4062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/>
              <a:t>Monash </a:t>
            </a:r>
            <a:r>
              <a:rPr lang="en-US" sz="2400" dirty="0">
                <a:latin typeface="+mn-lt"/>
              </a:rPr>
              <a:t>GCM runs will not tell us about uncertainties in these predictions, unfortunately.</a:t>
            </a:r>
            <a:endParaRPr lang="en-US" altLang="en-US" sz="2400" dirty="0">
              <a:latin typeface="+mn-lt"/>
            </a:endParaRPr>
          </a:p>
        </p:txBody>
      </p:sp>
      <p:pic>
        <p:nvPicPr>
          <p:cNvPr id="5" name="Picture 1" descr="ar4-fig-spm-5-t.gif">
            <a:extLst>
              <a:ext uri="{FF2B5EF4-FFF2-40B4-BE49-F238E27FC236}">
                <a16:creationId xmlns:a16="http://schemas.microsoft.com/office/drawing/2014/main" id="{F89B49E3-7EE9-6953-BC51-CDF9FDBAE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5" y="1100522"/>
            <a:ext cx="6883106" cy="48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20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5" y="-2898"/>
            <a:ext cx="1218474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Also, the world will go on past the year 2100 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5122" name="Picture 2" descr="File:Global mean near-surface air temperature and thermosteric sea-level rise anomalies relative to the 2000–2019 mean for RCP climate change scenarios.webp">
            <a:extLst>
              <a:ext uri="{FF2B5EF4-FFF2-40B4-BE49-F238E27FC236}">
                <a16:creationId xmlns:a16="http://schemas.microsoft.com/office/drawing/2014/main" id="{F4216DE2-DAC0-A2B3-28A3-6D177725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37" y="1122653"/>
            <a:ext cx="7230807" cy="49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9B2368-8A3D-C3AE-42C1-54793BEACD9D}"/>
              </a:ext>
            </a:extLst>
          </p:cNvPr>
          <p:cNvSpPr txBox="1"/>
          <p:nvPr/>
        </p:nvSpPr>
        <p:spPr>
          <a:xfrm>
            <a:off x="2427110" y="6345528"/>
            <a:ext cx="110631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/wiki/File:Global_mean_near-surface_air_temperature_and_thermosteric_sea-level_rise_anomalies_relative_to_the_2000%E2%80%932019_mean_for_RCP_climate_change_scenarios.webp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D0CB2-018C-8EE7-C95C-3D05D3BE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043289"/>
            <a:ext cx="4184303" cy="25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5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5" y="-2898"/>
            <a:ext cx="1218474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OK, let’s get started!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06849-C9C6-EBC8-36C4-F7CFEC51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29" y="811354"/>
            <a:ext cx="9231648" cy="36842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941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309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12</cp:revision>
  <dcterms:created xsi:type="dcterms:W3CDTF">2023-09-18T14:47:06Z</dcterms:created>
  <dcterms:modified xsi:type="dcterms:W3CDTF">2024-09-07T19:48:36Z</dcterms:modified>
</cp:coreProperties>
</file>