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985" r:id="rId2"/>
    <p:sldId id="1992" r:id="rId3"/>
    <p:sldId id="1995" r:id="rId4"/>
    <p:sldId id="366" r:id="rId5"/>
    <p:sldId id="1997" r:id="rId6"/>
    <p:sldId id="2000" r:id="rId7"/>
    <p:sldId id="2001" r:id="rId8"/>
    <p:sldId id="2003" r:id="rId9"/>
    <p:sldId id="295" r:id="rId10"/>
    <p:sldId id="1980" r:id="rId11"/>
    <p:sldId id="19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95"/>
    <p:restoredTop sz="94671"/>
  </p:normalViewPr>
  <p:slideViewPr>
    <p:cSldViewPr snapToGrid="0" snapToObjects="1">
      <p:cViewPr varScale="1">
        <p:scale>
          <a:sx n="111" d="100"/>
          <a:sy n="111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863E3-CD70-5A43-8AD4-E85151009B7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8B50D-0D10-5F47-BEB1-E9DD56442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7CF6-BE6F-D54C-9823-9A2500F4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96CF0-6E3A-2E4B-A5A5-014BFBAE5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2B12B-7391-584F-89C5-14E0AA21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A1171-13DF-554F-AF9E-5D6AE5ED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5D2FA-CC1F-674F-907E-F160CF71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98B5-D8E5-2E4D-BE51-A8D1F03B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8A48D-418C-154F-9AE0-49F3A9871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3E5FB-DD76-4B4C-A65C-A966BBBA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7D775-96FE-C54C-8A3E-BD9FC7F0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7D525-DE13-DC47-838B-3BA59C2A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2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D88AEC-FFDA-B341-A88C-46D947F8C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D5406-34EC-2C43-826C-CB1A2945F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1E5B-F156-A241-9E96-E17CC190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4445F-A6CE-C947-80E8-6535EB62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0EFE-BA94-A646-8762-C1A41303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3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121B-4EC9-194C-9980-95F8BD2B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0EDA5-0451-BA43-9CC6-D18FECEEE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1BBDB-F2C0-544D-BE93-0E09EA78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0FE99-BD59-4249-864C-26C18A14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170DC-36C2-B648-B9A7-5A133376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4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61DB-5BFF-8841-B173-DCD45416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7429E-810A-3349-A0AD-13DAA8C76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F1703-C552-0942-BA50-AFF23B31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26784-357A-1040-B838-FC30693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1183F-83C0-F046-AD8E-4DE4BC5E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8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8B90-1518-2041-B1A4-37FA0089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9048-16FA-2B46-BBC9-E5CECAF26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E95C0-D04E-0942-8DC4-8D311C0E9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169D1-705C-2240-97E8-487A85F5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DB459-DBAC-B848-946E-543D4CCC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E0798-3C06-8046-A33A-7CAFBB01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240B-66A1-A544-867F-F3334D62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9D2F2-0889-C94D-A438-71021FE17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5F84F-D76A-ED4E-959B-51A9FD256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33046-64B1-594B-97E2-94B37E8DF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86370-FBCF-7E49-9F3A-FC008A33B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10153-6836-614E-8EE1-2076E54D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6FBDE-E323-254E-BFF5-6A771532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218BA-70A0-B447-A0FD-89B11EEB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D84B-1A10-624D-BC41-AD31BDEC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66846-52B8-DC4A-A1B0-CA96F237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E0CB7-8976-784B-B77E-18C19815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78F75-BBE3-334C-97DE-F2EDC3EA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62086-CC12-A34F-96E1-B75B0359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22407-5B26-8048-BD09-388CCF4F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AA155-FDE8-E542-8969-7DF0F0C2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7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25F3-8045-124B-A554-96CD5E03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188F-CC83-3047-82E6-1DA6B18B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59C1B-B73F-624B-BBC6-2F1E85066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4C642-4A8E-2547-A9FF-1C820C19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0F6BD-53DF-7144-94FD-E27781B9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666AB-BCF7-6D46-A141-17DF5C75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3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C4FB-7407-934B-854C-593DC6B4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00E06-BD5B-3D4D-AF24-E38D4B08F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88D18-D079-6B47-95F6-76DB43744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7DAD5-F922-E141-943D-FEF857EE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0F16A-71FF-7A49-B481-968F7312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BE98D-FE0E-9A4D-BB9A-D45D5721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5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087AA9-530F-9542-A1D8-7C344CD3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F0C50-E9F5-4847-B1DE-FEE2D8EE8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0E8ED-C4B6-2742-B7AC-F158DD842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9547B-4A68-4644-9099-7E7F2E9E14E3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564F3-1FAF-9049-945F-3F18569C5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6E501-413A-ED42-90EC-923D2A315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0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C17354-5AD5-ADE9-E069-8244DAFAC62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Chancel, 2022: Per-capita budgets needed to avoid 2 degrees warming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25E9B49-C07E-E031-5C2F-352DE822A532}"/>
              </a:ext>
            </a:extLst>
          </p:cNvPr>
          <p:cNvCxnSpPr>
            <a:cxnSpLocks/>
          </p:cNvCxnSpPr>
          <p:nvPr/>
        </p:nvCxnSpPr>
        <p:spPr>
          <a:xfrm flipH="1">
            <a:off x="3650673" y="3819394"/>
            <a:ext cx="3656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DDE0F8E-BF78-874B-BB9D-62665822FBBE}"/>
              </a:ext>
            </a:extLst>
          </p:cNvPr>
          <p:cNvCxnSpPr>
            <a:cxnSpLocks/>
          </p:cNvCxnSpPr>
          <p:nvPr/>
        </p:nvCxnSpPr>
        <p:spPr>
          <a:xfrm flipH="1">
            <a:off x="2070100" y="4333372"/>
            <a:ext cx="55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062AF8D-4FB7-9E95-DC08-8E638EDF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42" y="515135"/>
            <a:ext cx="7809603" cy="618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6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49E1BE-9A23-5AAF-1960-36372C265F2D}"/>
              </a:ext>
            </a:extLst>
          </p:cNvPr>
          <p:cNvSpPr txBox="1"/>
          <p:nvPr/>
        </p:nvSpPr>
        <p:spPr>
          <a:xfrm>
            <a:off x="12028" y="0"/>
            <a:ext cx="1217997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Rowe’s replacement method for analyzing claims</a:t>
            </a:r>
            <a:endParaRPr lang="en-US" sz="24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9757E-329D-0CFA-C76E-088FF87F24BC}"/>
              </a:ext>
            </a:extLst>
          </p:cNvPr>
          <p:cNvSpPr txBox="1"/>
          <p:nvPr/>
        </p:nvSpPr>
        <p:spPr>
          <a:xfrm>
            <a:off x="401782" y="995423"/>
            <a:ext cx="11374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Explore an idea by replacing one word or concept with another, to see how it sits. </a:t>
            </a:r>
          </a:p>
          <a:p>
            <a:endParaRPr lang="en-US" sz="2400" dirty="0"/>
          </a:p>
          <a:p>
            <a:r>
              <a:rPr lang="en-US" sz="2400" b="1" dirty="0"/>
              <a:t>Statement #1:</a:t>
            </a:r>
          </a:p>
          <a:p>
            <a:r>
              <a:rPr lang="en-US" sz="2400" dirty="0"/>
              <a:t>"It's a waste of time to take individual action to oppose climate change, because it's embedded in the way our economy works; only collective action has any chance of working."</a:t>
            </a:r>
          </a:p>
        </p:txBody>
      </p:sp>
    </p:spTree>
    <p:extLst>
      <p:ext uri="{BB962C8B-B14F-4D97-AF65-F5344CB8AC3E}">
        <p14:creationId xmlns:p14="http://schemas.microsoft.com/office/powerpoint/2010/main" val="340939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49E1BE-9A23-5AAF-1960-36372C265F2D}"/>
              </a:ext>
            </a:extLst>
          </p:cNvPr>
          <p:cNvSpPr txBox="1"/>
          <p:nvPr/>
        </p:nvSpPr>
        <p:spPr>
          <a:xfrm>
            <a:off x="12028" y="0"/>
            <a:ext cx="1217997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Rowe’s replacement method for analyzing claims</a:t>
            </a:r>
            <a:endParaRPr lang="en-US" sz="24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9757E-329D-0CFA-C76E-088FF87F24BC}"/>
              </a:ext>
            </a:extLst>
          </p:cNvPr>
          <p:cNvSpPr txBox="1"/>
          <p:nvPr/>
        </p:nvSpPr>
        <p:spPr>
          <a:xfrm>
            <a:off x="401782" y="995423"/>
            <a:ext cx="113745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Explore an idea by replacing one word or concept with another, to see how it sits. </a:t>
            </a:r>
          </a:p>
          <a:p>
            <a:endParaRPr lang="en-US" sz="2400" dirty="0"/>
          </a:p>
          <a:p>
            <a:r>
              <a:rPr lang="en-US" sz="2400" b="1" dirty="0"/>
              <a:t>Statement #1:</a:t>
            </a:r>
          </a:p>
          <a:p>
            <a:r>
              <a:rPr lang="en-US" sz="2400" dirty="0"/>
              <a:t>"It's a waste of time to take individual action to oppose climate change, because it's embedded in the way our economy and culture work; only collective action has any chance of working."</a:t>
            </a:r>
          </a:p>
          <a:p>
            <a:endParaRPr lang="en-US" sz="2400" dirty="0"/>
          </a:p>
          <a:p>
            <a:r>
              <a:rPr lang="en-US" sz="2400" b="1" dirty="0"/>
              <a:t>Statement #2:</a:t>
            </a:r>
          </a:p>
          <a:p>
            <a:r>
              <a:rPr lang="en-US" sz="2400" dirty="0"/>
              <a:t>"It's a waste of time to take individual action to oppose white supremacy, because it's embedded in the way our economy and culture work; only collective action has any chance of working."</a:t>
            </a:r>
          </a:p>
        </p:txBody>
      </p:sp>
    </p:spTree>
    <p:extLst>
      <p:ext uri="{BB962C8B-B14F-4D97-AF65-F5344CB8AC3E}">
        <p14:creationId xmlns:p14="http://schemas.microsoft.com/office/powerpoint/2010/main" val="241119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C17354-5AD5-ADE9-E069-8244DAFAC62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Chancel, 2022: Per-capita budgets needed to avoid 2 degrees warming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25E9B49-C07E-E031-5C2F-352DE822A532}"/>
              </a:ext>
            </a:extLst>
          </p:cNvPr>
          <p:cNvCxnSpPr>
            <a:cxnSpLocks/>
          </p:cNvCxnSpPr>
          <p:nvPr/>
        </p:nvCxnSpPr>
        <p:spPr>
          <a:xfrm flipH="1">
            <a:off x="3650673" y="3819394"/>
            <a:ext cx="3656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DDE0F8E-BF78-874B-BB9D-62665822FBBE}"/>
              </a:ext>
            </a:extLst>
          </p:cNvPr>
          <p:cNvCxnSpPr>
            <a:cxnSpLocks/>
          </p:cNvCxnSpPr>
          <p:nvPr/>
        </p:nvCxnSpPr>
        <p:spPr>
          <a:xfrm flipH="1">
            <a:off x="2070100" y="4333372"/>
            <a:ext cx="55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062AF8D-4FB7-9E95-DC08-8E638EDF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42" y="515135"/>
            <a:ext cx="7809603" cy="618631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E2A2775-86F2-81F1-C5B9-64E001A7189A}"/>
              </a:ext>
            </a:extLst>
          </p:cNvPr>
          <p:cNvGrpSpPr>
            <a:grpSpLocks noChangeAspect="1"/>
          </p:cNvGrpSpPr>
          <p:nvPr/>
        </p:nvGrpSpPr>
        <p:grpSpPr>
          <a:xfrm>
            <a:off x="7782390" y="603805"/>
            <a:ext cx="622924" cy="4141815"/>
            <a:chOff x="10166776" y="603805"/>
            <a:chExt cx="915451" cy="608682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114FB34-06CE-B118-42B0-F9FCC4CF2023}"/>
                </a:ext>
              </a:extLst>
            </p:cNvPr>
            <p:cNvGrpSpPr/>
            <p:nvPr/>
          </p:nvGrpSpPr>
          <p:grpSpPr>
            <a:xfrm>
              <a:off x="10166776" y="603805"/>
              <a:ext cx="913525" cy="5054755"/>
              <a:chOff x="395915" y="603805"/>
              <a:chExt cx="913525" cy="5054755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24A9527-878E-BEF6-3C49-486ACAE7E80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95915" y="1059543"/>
                <a:ext cx="913525" cy="4599017"/>
                <a:chOff x="395915" y="521126"/>
                <a:chExt cx="1000138" cy="5035065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387E2F4C-4B5A-5C68-7B81-560826B2608D}"/>
                    </a:ext>
                  </a:extLst>
                </p:cNvPr>
                <p:cNvGrpSpPr/>
                <p:nvPr/>
              </p:nvGrpSpPr>
              <p:grpSpPr>
                <a:xfrm>
                  <a:off x="395916" y="1019893"/>
                  <a:ext cx="1000137" cy="4536298"/>
                  <a:chOff x="395916" y="839778"/>
                  <a:chExt cx="1000138" cy="4536298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7E667E3D-8C4E-FCE4-9B2A-745BA20A683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95916" y="3740726"/>
                    <a:ext cx="1000138" cy="1635350"/>
                    <a:chOff x="520606" y="1611816"/>
                    <a:chExt cx="1111343" cy="1817184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C300B7F1-DD51-1F3E-6CEC-72357EF85C2A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20606" y="1611816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47" name="Picture 46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FE3310B6-2122-1AF2-5587-4F3CB8319C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48" name="Picture 47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85FC68D2-921F-20B5-6B75-40C64AED1A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41" name="Group 40">
                      <a:extLst>
                        <a:ext uri="{FF2B5EF4-FFF2-40B4-BE49-F238E27FC236}">
                          <a16:creationId xmlns:a16="http://schemas.microsoft.com/office/drawing/2014/main" id="{6308F01F-FB1E-EBB8-D863-FA661686C129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2249991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45" name="Picture 44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DCF62876-F762-8471-A5FB-871BFB4CF7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46" name="Picture 45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F9924D84-B008-FAFE-E105-FEA8D5D1F7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1E133B48-9172-348A-22DD-AD4B4F05F0E5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2899042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43" name="Picture 42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D4E6C4E7-2E83-B01F-FBAA-29DC904F04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44" name="Picture 43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C48B545F-7512-4E10-89FE-98A5AC0827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A1982A7A-98F6-C7ED-7EBE-7D61D9F953A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95916" y="839778"/>
                    <a:ext cx="1000138" cy="2803559"/>
                    <a:chOff x="520606" y="1611816"/>
                    <a:chExt cx="1111343" cy="3115286"/>
                  </a:xfrm>
                </p:grpSpPr>
                <p:grpSp>
                  <p:nvGrpSpPr>
                    <p:cNvPr id="25" name="Group 24">
                      <a:extLst>
                        <a:ext uri="{FF2B5EF4-FFF2-40B4-BE49-F238E27FC236}">
                          <a16:creationId xmlns:a16="http://schemas.microsoft.com/office/drawing/2014/main" id="{14835916-0CF6-5EC3-6EF5-A4FC3CB4FA06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20606" y="1611816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38" name="Picture 37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BA21405D-5246-7F16-DC90-087CC87E30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39" name="Picture 38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E59F24C3-BF41-DFFA-7BBE-633C5C425E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B2B14F17-93E8-B82E-28E0-8F06E8FB48F4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2249991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36" name="Picture 35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7AC6118A-8C48-B3C8-0D3F-CF20D2C4C2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37" name="Picture 36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79C7CFE3-9E56-F028-E350-8E95D0547A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27" name="Group 26">
                      <a:extLst>
                        <a:ext uri="{FF2B5EF4-FFF2-40B4-BE49-F238E27FC236}">
                          <a16:creationId xmlns:a16="http://schemas.microsoft.com/office/drawing/2014/main" id="{D2A990D6-70BD-3C8E-7353-901776D7583C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2899042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34" name="Picture 33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119D4EC1-1517-48F0-8366-2651A0EF62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35" name="Picture 34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73658C65-E830-FE51-834F-1743F323B7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CD595178-414E-3108-E605-2F7A39B4353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3548093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32" name="Picture 31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3DAF3800-821B-F9F2-62BC-529A2F2787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33" name="Picture 32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F1330520-4C0B-5019-AE9D-FFC124CCF1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29" name="Group 28">
                      <a:extLst>
                        <a:ext uri="{FF2B5EF4-FFF2-40B4-BE49-F238E27FC236}">
                          <a16:creationId xmlns:a16="http://schemas.microsoft.com/office/drawing/2014/main" id="{CBFA03D1-67CE-2CB2-491B-C43A871132B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4197144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30" name="Picture 29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93E93132-0889-60AC-A4B0-7B069597B6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31" name="Picture 30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F4666BAC-6B90-A5DA-9995-491AF358BA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</p:grpSp>
            <p:pic>
              <p:nvPicPr>
                <p:cNvPr id="21" name="Picture 20" descr="Hippo Facts, History, Useful Information and Amazing Pictures">
                  <a:extLst>
                    <a:ext uri="{FF2B5EF4-FFF2-40B4-BE49-F238E27FC236}">
                      <a16:creationId xmlns:a16="http://schemas.microsoft.com/office/drawing/2014/main" id="{0C094AE0-F2D5-9922-3C0C-92F86B0C2C2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441" r="24800"/>
                <a:stretch/>
              </p:blipFill>
              <p:spPr bwMode="auto">
                <a:xfrm>
                  <a:off x="395915" y="521126"/>
                  <a:ext cx="492211" cy="4769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1" descr="Hippo Facts, History, Useful Information and Amazing Pictures">
                  <a:extLst>
                    <a:ext uri="{FF2B5EF4-FFF2-40B4-BE49-F238E27FC236}">
                      <a16:creationId xmlns:a16="http://schemas.microsoft.com/office/drawing/2014/main" id="{D5276D30-90F7-3882-8FDA-ADCB036DB9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441" r="24800"/>
                <a:stretch/>
              </p:blipFill>
              <p:spPr bwMode="auto">
                <a:xfrm>
                  <a:off x="888126" y="521126"/>
                  <a:ext cx="492211" cy="4769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9" name="Picture 18" descr="Hippo Facts, History, Useful Information and Amazing Pictures">
                <a:extLst>
                  <a:ext uri="{FF2B5EF4-FFF2-40B4-BE49-F238E27FC236}">
                    <a16:creationId xmlns:a16="http://schemas.microsoft.com/office/drawing/2014/main" id="{6A495E99-4299-0D70-212D-8F6B42A810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41" r="24800"/>
              <a:stretch/>
            </p:blipFill>
            <p:spPr bwMode="auto">
              <a:xfrm>
                <a:off x="410271" y="603805"/>
                <a:ext cx="449585" cy="435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" name="Picture 13" descr="Hippo Facts, History, Useful Information and Amazing Pictures">
              <a:extLst>
                <a:ext uri="{FF2B5EF4-FFF2-40B4-BE49-F238E27FC236}">
                  <a16:creationId xmlns:a16="http://schemas.microsoft.com/office/drawing/2014/main" id="{CDFD1B1D-AD43-0474-F486-DD9019D299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1" r="24800"/>
            <a:stretch/>
          </p:blipFill>
          <p:spPr bwMode="auto">
            <a:xfrm>
              <a:off x="10183057" y="5721488"/>
              <a:ext cx="449585" cy="43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Hippo Facts, History, Useful Information and Amazing Pictures">
              <a:extLst>
                <a:ext uri="{FF2B5EF4-FFF2-40B4-BE49-F238E27FC236}">
                  <a16:creationId xmlns:a16="http://schemas.microsoft.com/office/drawing/2014/main" id="{51061FAC-9B82-6613-7F0E-697E7D27AD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1" r="24800"/>
            <a:stretch/>
          </p:blipFill>
          <p:spPr bwMode="auto">
            <a:xfrm>
              <a:off x="10632642" y="5721488"/>
              <a:ext cx="449585" cy="43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Hippo Facts, History, Useful Information and Amazing Pictures">
              <a:extLst>
                <a:ext uri="{FF2B5EF4-FFF2-40B4-BE49-F238E27FC236}">
                  <a16:creationId xmlns:a16="http://schemas.microsoft.com/office/drawing/2014/main" id="{53BE968F-744F-E581-8AA6-D33F791446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1" r="24800"/>
            <a:stretch/>
          </p:blipFill>
          <p:spPr bwMode="auto">
            <a:xfrm>
              <a:off x="10183057" y="6255008"/>
              <a:ext cx="449585" cy="43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Hippo Facts, History, Useful Information and Amazing Pictures">
              <a:extLst>
                <a:ext uri="{FF2B5EF4-FFF2-40B4-BE49-F238E27FC236}">
                  <a16:creationId xmlns:a16="http://schemas.microsoft.com/office/drawing/2014/main" id="{5AE27852-808E-9C97-3826-C034E98B37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1" r="24800"/>
            <a:stretch/>
          </p:blipFill>
          <p:spPr bwMode="auto">
            <a:xfrm>
              <a:off x="10632642" y="6255008"/>
              <a:ext cx="449585" cy="43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166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C17354-5AD5-ADE9-E069-8244DAFAC62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Chancel, 2022: Per-capita budgets needed to avoid 2 degrees warming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25E9B49-C07E-E031-5C2F-352DE822A532}"/>
              </a:ext>
            </a:extLst>
          </p:cNvPr>
          <p:cNvCxnSpPr>
            <a:cxnSpLocks/>
          </p:cNvCxnSpPr>
          <p:nvPr/>
        </p:nvCxnSpPr>
        <p:spPr>
          <a:xfrm flipH="1">
            <a:off x="3650673" y="3819394"/>
            <a:ext cx="3656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DDE0F8E-BF78-874B-BB9D-62665822FBBE}"/>
              </a:ext>
            </a:extLst>
          </p:cNvPr>
          <p:cNvCxnSpPr>
            <a:cxnSpLocks/>
          </p:cNvCxnSpPr>
          <p:nvPr/>
        </p:nvCxnSpPr>
        <p:spPr>
          <a:xfrm flipH="1">
            <a:off x="2070100" y="4333372"/>
            <a:ext cx="55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062AF8D-4FB7-9E95-DC08-8E638EDF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42" y="515135"/>
            <a:ext cx="7809603" cy="618631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C871BF7-F1D9-67B9-26BC-218689C8AA63}"/>
              </a:ext>
            </a:extLst>
          </p:cNvPr>
          <p:cNvGrpSpPr/>
          <p:nvPr/>
        </p:nvGrpSpPr>
        <p:grpSpPr>
          <a:xfrm>
            <a:off x="8722810" y="872332"/>
            <a:ext cx="3291712" cy="2835797"/>
            <a:chOff x="7824486" y="891251"/>
            <a:chExt cx="5568773" cy="2835797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E26E61FA-6C6C-9B46-75F9-880DF03A9006}"/>
                </a:ext>
              </a:extLst>
            </p:cNvPr>
            <p:cNvSpPr/>
            <p:nvPr/>
          </p:nvSpPr>
          <p:spPr>
            <a:xfrm>
              <a:off x="7824486" y="891251"/>
              <a:ext cx="243068" cy="2835797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9F1B5B-B192-ECF2-096F-F76BCAAB69DF}"/>
                </a:ext>
              </a:extLst>
            </p:cNvPr>
            <p:cNvSpPr txBox="1"/>
            <p:nvPr/>
          </p:nvSpPr>
          <p:spPr>
            <a:xfrm>
              <a:off x="8067554" y="2073958"/>
              <a:ext cx="53257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16 </a:t>
              </a:r>
              <a:r>
                <a:rPr lang="en-US" sz="2000" dirty="0" err="1"/>
                <a:t>GtC</a:t>
              </a:r>
              <a:r>
                <a:rPr lang="en-US" sz="2000" dirty="0"/>
                <a:t>/</a:t>
              </a:r>
              <a:r>
                <a:rPr lang="en-US" sz="2000" dirty="0" err="1"/>
                <a:t>yr</a:t>
              </a:r>
              <a:endParaRPr lang="en-US" sz="20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29D3E61-8FD6-DC49-45EB-AA5FDB10BD8E}"/>
              </a:ext>
            </a:extLst>
          </p:cNvPr>
          <p:cNvGrpSpPr>
            <a:grpSpLocks noChangeAspect="1"/>
          </p:cNvGrpSpPr>
          <p:nvPr/>
        </p:nvGrpSpPr>
        <p:grpSpPr>
          <a:xfrm>
            <a:off x="7782390" y="603805"/>
            <a:ext cx="622924" cy="4141815"/>
            <a:chOff x="10166776" y="603805"/>
            <a:chExt cx="915451" cy="60868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7B2393-EDA9-2487-CFA4-C4F6D858F91D}"/>
                </a:ext>
              </a:extLst>
            </p:cNvPr>
            <p:cNvGrpSpPr/>
            <p:nvPr/>
          </p:nvGrpSpPr>
          <p:grpSpPr>
            <a:xfrm>
              <a:off x="10166776" y="603805"/>
              <a:ext cx="913525" cy="5054755"/>
              <a:chOff x="395915" y="603805"/>
              <a:chExt cx="913525" cy="505475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93706F4-82F6-F442-53B5-934C0B07559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95915" y="1059543"/>
                <a:ext cx="913525" cy="4599017"/>
                <a:chOff x="395915" y="521126"/>
                <a:chExt cx="1000138" cy="5035065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9516E134-6E92-9D6B-C277-0F513F1F1D88}"/>
                    </a:ext>
                  </a:extLst>
                </p:cNvPr>
                <p:cNvGrpSpPr/>
                <p:nvPr/>
              </p:nvGrpSpPr>
              <p:grpSpPr>
                <a:xfrm>
                  <a:off x="395916" y="1019893"/>
                  <a:ext cx="1000137" cy="4536298"/>
                  <a:chOff x="395916" y="839778"/>
                  <a:chExt cx="1000138" cy="4536298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5D1EDDEF-1135-129B-0F7B-23D5C7A2A6D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95916" y="3740726"/>
                    <a:ext cx="1000138" cy="1635350"/>
                    <a:chOff x="520606" y="1611816"/>
                    <a:chExt cx="1111343" cy="1817184"/>
                  </a:xfrm>
                </p:grpSpPr>
                <p:grpSp>
                  <p:nvGrpSpPr>
                    <p:cNvPr id="37" name="Group 36">
                      <a:extLst>
                        <a:ext uri="{FF2B5EF4-FFF2-40B4-BE49-F238E27FC236}">
                          <a16:creationId xmlns:a16="http://schemas.microsoft.com/office/drawing/2014/main" id="{15255150-D3D3-EE56-C217-9A53C6CFDC97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20606" y="1611816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44" name="Picture 43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1841AE0C-D760-AB23-995D-200BFF5230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45" name="Picture 44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C34E4B80-8D25-F9AB-17E1-C42DA08AF9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38" name="Group 37">
                      <a:extLst>
                        <a:ext uri="{FF2B5EF4-FFF2-40B4-BE49-F238E27FC236}">
                          <a16:creationId xmlns:a16="http://schemas.microsoft.com/office/drawing/2014/main" id="{D701B186-064B-037B-F4F1-43E98C4BE1B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2249991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42" name="Picture 41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8746FFCC-8BDB-0FFB-82BA-0ABEDA3A4B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43" name="Picture 42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D885B7BD-8450-701D-0D7D-09A6240BBC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39" name="Group 38">
                      <a:extLst>
                        <a:ext uri="{FF2B5EF4-FFF2-40B4-BE49-F238E27FC236}">
                          <a16:creationId xmlns:a16="http://schemas.microsoft.com/office/drawing/2014/main" id="{8C67E0E7-AB61-A8B9-EC6A-D379260F998E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2899042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40" name="Picture 39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718C1D33-E28A-B0F3-E3D8-FA761F9279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41" name="Picture 40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D7C5F76C-1F46-AA0C-F7A7-F5E4646CD3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9E76282D-7629-A096-7A97-D817725DCA1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95916" y="839778"/>
                    <a:ext cx="1000138" cy="2803559"/>
                    <a:chOff x="520606" y="1611816"/>
                    <a:chExt cx="1111343" cy="3115286"/>
                  </a:xfrm>
                </p:grpSpPr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4703122C-FFE0-0D2F-5C41-F69C051EF909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20606" y="1611816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35" name="Picture 34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FA8B45B2-64BD-2AB1-D888-4B4F4A53B2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36" name="Picture 35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676C92D8-827E-860C-FA79-D8DDCB24DA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AFEC7C89-B9C3-87BD-7DC1-446387286080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2249991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33" name="Picture 32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44920404-10A4-A898-52BB-90049B2358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34" name="Picture 33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D3208C8A-DEF3-20B1-DCD0-48491E2C42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C194A724-DC6E-F72E-D398-86C17EBB5383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2899042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31" name="Picture 30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8C6A3936-684C-D8D6-A630-29B61EB8CE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32" name="Picture 31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7AD98787-7E98-F475-D900-574B97F99D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25" name="Group 24">
                      <a:extLst>
                        <a:ext uri="{FF2B5EF4-FFF2-40B4-BE49-F238E27FC236}">
                          <a16:creationId xmlns:a16="http://schemas.microsoft.com/office/drawing/2014/main" id="{0FE582A2-7A2E-77C6-D9DA-66D8106C7B67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3548093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29" name="Picture 28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4B9C02C4-E64A-9FBF-636F-09FEC368E8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30" name="Picture 29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14259873-80BD-CC9B-F237-907FA5033E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BDE60574-1FC7-1A27-DEAE-F80956F405F9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4197144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27" name="Picture 26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A081C574-DE79-82B5-1653-2C90F23752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8" name="Picture 27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62D15B6C-5584-8EC2-6CC2-7231046D9E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</p:grpSp>
            <p:pic>
              <p:nvPicPr>
                <p:cNvPr id="18" name="Picture 17" descr="Hippo Facts, History, Useful Information and Amazing Pictures">
                  <a:extLst>
                    <a:ext uri="{FF2B5EF4-FFF2-40B4-BE49-F238E27FC236}">
                      <a16:creationId xmlns:a16="http://schemas.microsoft.com/office/drawing/2014/main" id="{B585C65C-A8CF-9451-9634-429FD7B3BC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441" r="24800"/>
                <a:stretch/>
              </p:blipFill>
              <p:spPr bwMode="auto">
                <a:xfrm>
                  <a:off x="395915" y="521126"/>
                  <a:ext cx="492211" cy="4769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18" descr="Hippo Facts, History, Useful Information and Amazing Pictures">
                  <a:extLst>
                    <a:ext uri="{FF2B5EF4-FFF2-40B4-BE49-F238E27FC236}">
                      <a16:creationId xmlns:a16="http://schemas.microsoft.com/office/drawing/2014/main" id="{86830C90-A1B3-9D96-2189-3E938085C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441" r="24800"/>
                <a:stretch/>
              </p:blipFill>
              <p:spPr bwMode="auto">
                <a:xfrm>
                  <a:off x="888126" y="521126"/>
                  <a:ext cx="492211" cy="4769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6" name="Picture 15" descr="Hippo Facts, History, Useful Information and Amazing Pictures">
                <a:extLst>
                  <a:ext uri="{FF2B5EF4-FFF2-40B4-BE49-F238E27FC236}">
                    <a16:creationId xmlns:a16="http://schemas.microsoft.com/office/drawing/2014/main" id="{30012DE2-6F5C-ACB5-D721-8745AAC0DB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41" r="24800"/>
              <a:stretch/>
            </p:blipFill>
            <p:spPr bwMode="auto">
              <a:xfrm>
                <a:off x="410271" y="603805"/>
                <a:ext cx="449585" cy="435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" name="Picture 7" descr="Hippo Facts, History, Useful Information and Amazing Pictures">
              <a:extLst>
                <a:ext uri="{FF2B5EF4-FFF2-40B4-BE49-F238E27FC236}">
                  <a16:creationId xmlns:a16="http://schemas.microsoft.com/office/drawing/2014/main" id="{A0A3231B-E396-AC29-8DC6-D47D09E5EE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1" r="24800"/>
            <a:stretch/>
          </p:blipFill>
          <p:spPr bwMode="auto">
            <a:xfrm>
              <a:off x="10183057" y="5721488"/>
              <a:ext cx="449585" cy="43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Hippo Facts, History, Useful Information and Amazing Pictures">
              <a:extLst>
                <a:ext uri="{FF2B5EF4-FFF2-40B4-BE49-F238E27FC236}">
                  <a16:creationId xmlns:a16="http://schemas.microsoft.com/office/drawing/2014/main" id="{1B334924-2248-7155-2F43-E357725E1E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1" r="24800"/>
            <a:stretch/>
          </p:blipFill>
          <p:spPr bwMode="auto">
            <a:xfrm>
              <a:off x="10632642" y="5721488"/>
              <a:ext cx="449585" cy="43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Hippo Facts, History, Useful Information and Amazing Pictures">
              <a:extLst>
                <a:ext uri="{FF2B5EF4-FFF2-40B4-BE49-F238E27FC236}">
                  <a16:creationId xmlns:a16="http://schemas.microsoft.com/office/drawing/2014/main" id="{FEE6C5BF-8750-B150-7651-CBC01CA113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1" r="24800"/>
            <a:stretch/>
          </p:blipFill>
          <p:spPr bwMode="auto">
            <a:xfrm>
              <a:off x="10183057" y="6255008"/>
              <a:ext cx="449585" cy="43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Hippo Facts, History, Useful Information and Amazing Pictures">
              <a:extLst>
                <a:ext uri="{FF2B5EF4-FFF2-40B4-BE49-F238E27FC236}">
                  <a16:creationId xmlns:a16="http://schemas.microsoft.com/office/drawing/2014/main" id="{7426AD5B-7072-DE12-B043-B57DE9B6F0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1" r="24800"/>
            <a:stretch/>
          </p:blipFill>
          <p:spPr bwMode="auto">
            <a:xfrm>
              <a:off x="10632642" y="6255008"/>
              <a:ext cx="449585" cy="43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707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02656BF-F040-78AA-E954-8F3C56D44CAB}"/>
              </a:ext>
            </a:extLst>
          </p:cNvPr>
          <p:cNvSpPr txBox="1"/>
          <p:nvPr/>
        </p:nvSpPr>
        <p:spPr>
          <a:xfrm>
            <a:off x="0" y="1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“Carbon Privilege” would seem to be an appropriate term for this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16F685-9183-0932-9823-BBFA41DAA87B}"/>
              </a:ext>
            </a:extLst>
          </p:cNvPr>
          <p:cNvGrpSpPr/>
          <p:nvPr/>
        </p:nvGrpSpPr>
        <p:grpSpPr>
          <a:xfrm>
            <a:off x="277090" y="628307"/>
            <a:ext cx="6041311" cy="4317509"/>
            <a:chOff x="6095998" y="1270245"/>
            <a:chExt cx="6041311" cy="4317509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B296BD1-7573-6BF5-1C06-833303AD5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98" y="1925125"/>
              <a:ext cx="6041311" cy="366262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D399BC9-C9C4-70AB-04B7-9A73BFAF52C1}"/>
                </a:ext>
              </a:extLst>
            </p:cNvPr>
            <p:cNvSpPr txBox="1"/>
            <p:nvPr/>
          </p:nvSpPr>
          <p:spPr>
            <a:xfrm>
              <a:off x="7428854" y="1270245"/>
              <a:ext cx="256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Dictionary.com</a:t>
              </a:r>
              <a:endParaRPr lang="en-US" sz="24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D3D7BC2-C3C9-1230-DFE6-346DDE73471C}"/>
              </a:ext>
            </a:extLst>
          </p:cNvPr>
          <p:cNvGrpSpPr>
            <a:grpSpLocks noChangeAspect="1"/>
          </p:cNvGrpSpPr>
          <p:nvPr/>
        </p:nvGrpSpPr>
        <p:grpSpPr>
          <a:xfrm>
            <a:off x="6543674" y="1599043"/>
            <a:ext cx="5371236" cy="3074171"/>
            <a:chOff x="2112822" y="4138748"/>
            <a:chExt cx="6056019" cy="34660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094E0DB-FC3F-4B94-2A7D-7478B82ED09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36933" y="4138748"/>
              <a:ext cx="5786927" cy="2394137"/>
              <a:chOff x="268649" y="3401299"/>
              <a:chExt cx="7304493" cy="302197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B8B1CD5-D069-492B-E28C-4D3D62A228AC}"/>
                  </a:ext>
                </a:extLst>
              </p:cNvPr>
              <p:cNvGrpSpPr/>
              <p:nvPr/>
            </p:nvGrpSpPr>
            <p:grpSpPr>
              <a:xfrm>
                <a:off x="278971" y="3401299"/>
                <a:ext cx="7291575" cy="275652"/>
                <a:chOff x="294469" y="3401299"/>
                <a:chExt cx="7291575" cy="275652"/>
              </a:xfrm>
            </p:grpSpPr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607EBFC3-E798-4371-F90E-F759151B637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94469" y="3404985"/>
                  <a:ext cx="3606972" cy="271966"/>
                  <a:chOff x="898902" y="3410569"/>
                  <a:chExt cx="6215302" cy="468635"/>
                </a:xfrm>
              </p:grpSpPr>
              <p:grpSp>
                <p:nvGrpSpPr>
                  <p:cNvPr id="238" name="Group 237">
                    <a:extLst>
                      <a:ext uri="{FF2B5EF4-FFF2-40B4-BE49-F238E27FC236}">
                        <a16:creationId xmlns:a16="http://schemas.microsoft.com/office/drawing/2014/main" id="{1B78FC5F-8605-7AE5-62A5-F30B8B2556E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898902" y="3415562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251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F10EBEAB-4729-977B-9944-E9E5CB94E9E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52" name="Picture 251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6DE650EB-A615-4644-8705-E28D8C908E4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53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9B6B9CBF-812F-6093-8E69-F22CB89B80B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39" name="Group 238">
                    <a:extLst>
                      <a:ext uri="{FF2B5EF4-FFF2-40B4-BE49-F238E27FC236}">
                        <a16:creationId xmlns:a16="http://schemas.microsoft.com/office/drawing/2014/main" id="{62AF09E3-E1DB-B460-99A1-30E3144C465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422551" y="3413502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248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DAC0A57F-FD73-8D75-B77C-E77AA30F18F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49" name="Picture 248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FE4B4960-6EC0-14FE-EFE9-9FA0F4277A0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50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57C87077-BF02-7005-88D6-479B9E3C60C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40" name="Group 239">
                    <a:extLst>
                      <a:ext uri="{FF2B5EF4-FFF2-40B4-BE49-F238E27FC236}">
                        <a16:creationId xmlns:a16="http://schemas.microsoft.com/office/drawing/2014/main" id="{7DA5E644-A028-32BA-08EA-C02AE93521C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4019831" y="3410569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245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B8244BFF-EE27-B3F9-0CF0-91B7A1275DA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46" name="Picture 245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A9029607-2D80-78DA-487A-666A4210BBF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47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84BB39A2-DF73-7230-C4C5-B822FF72447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41" name="Group 240">
                    <a:extLst>
                      <a:ext uri="{FF2B5EF4-FFF2-40B4-BE49-F238E27FC236}">
                        <a16:creationId xmlns:a16="http://schemas.microsoft.com/office/drawing/2014/main" id="{244BB6AC-BB89-C5B3-0772-33D4182208C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5626366" y="3410569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242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12E06506-C65E-2270-E211-0013DEFA25B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43" name="Picture 24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250CD911-167D-9780-3E43-115AD404B73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44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14664BEE-BEB5-C5CC-8C4A-DAA9E51DDA8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0D5C66C5-7E6E-D730-3FA8-548CBA3FA54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979072" y="3401299"/>
                  <a:ext cx="3606972" cy="271966"/>
                  <a:chOff x="898902" y="3410569"/>
                  <a:chExt cx="6215302" cy="468635"/>
                </a:xfrm>
              </p:grpSpPr>
              <p:grpSp>
                <p:nvGrpSpPr>
                  <p:cNvPr id="222" name="Group 221">
                    <a:extLst>
                      <a:ext uri="{FF2B5EF4-FFF2-40B4-BE49-F238E27FC236}">
                        <a16:creationId xmlns:a16="http://schemas.microsoft.com/office/drawing/2014/main" id="{5A6C5424-A5D2-112E-A977-5FD51175080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898902" y="3415562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235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77E681AB-DBBA-E86D-2DFB-ED67E6B78FE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36" name="Picture 235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A45FCFFB-EE56-C2EF-AEB1-7D0DD1299B0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37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6CBC522B-3694-265A-519D-B5C439637B1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23" name="Group 222">
                    <a:extLst>
                      <a:ext uri="{FF2B5EF4-FFF2-40B4-BE49-F238E27FC236}">
                        <a16:creationId xmlns:a16="http://schemas.microsoft.com/office/drawing/2014/main" id="{A0789A4B-22BC-B397-F08D-1355AB9F506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422551" y="3413502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232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97ED0E11-B6C3-D18F-7551-4216818BE90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33" name="Picture 23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538E6033-B2B9-4377-2755-087937E1505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34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E6735DD6-C7A8-618C-990A-51EAC865306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24" name="Group 223">
                    <a:extLst>
                      <a:ext uri="{FF2B5EF4-FFF2-40B4-BE49-F238E27FC236}">
                        <a16:creationId xmlns:a16="http://schemas.microsoft.com/office/drawing/2014/main" id="{143357B6-A31E-A07A-3631-E8BBAC064D9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4019831" y="3410569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229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B7C578D1-EA07-045C-66D9-C21B5D235ED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30" name="Picture 229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5D8FA43E-1F89-1700-8519-8E3B527C929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31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1EF8E492-D0C1-60E7-5DC3-A3B1A00028D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25" name="Group 224">
                    <a:extLst>
                      <a:ext uri="{FF2B5EF4-FFF2-40B4-BE49-F238E27FC236}">
                        <a16:creationId xmlns:a16="http://schemas.microsoft.com/office/drawing/2014/main" id="{21A9C9E7-9CAD-D90A-12B7-CBE063E343A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5626366" y="3410569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226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31098971-70A1-026E-9B32-40C749C3B97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27" name="Picture 226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7291134C-9DA7-A880-9CD6-0DFFD94629B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28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68039DE3-6020-2B31-D3D1-CFBF4E0C1FA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1555345-829B-2A4C-0956-69A40EBF6CD6}"/>
                  </a:ext>
                </a:extLst>
              </p:cNvPr>
              <p:cNvGrpSpPr/>
              <p:nvPr/>
            </p:nvGrpSpPr>
            <p:grpSpPr>
              <a:xfrm>
                <a:off x="278971" y="3866788"/>
                <a:ext cx="7291575" cy="275652"/>
                <a:chOff x="294469" y="3401299"/>
                <a:chExt cx="7291575" cy="275652"/>
              </a:xfrm>
            </p:grpSpPr>
            <p:grpSp>
              <p:nvGrpSpPr>
                <p:cNvPr id="186" name="Group 185">
                  <a:extLst>
                    <a:ext uri="{FF2B5EF4-FFF2-40B4-BE49-F238E27FC236}">
                      <a16:creationId xmlns:a16="http://schemas.microsoft.com/office/drawing/2014/main" id="{31A8F673-6C53-5628-5F76-11666371BAE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94469" y="3404985"/>
                  <a:ext cx="3606972" cy="271966"/>
                  <a:chOff x="898902" y="3410569"/>
                  <a:chExt cx="6215302" cy="468635"/>
                </a:xfrm>
              </p:grpSpPr>
              <p:grpSp>
                <p:nvGrpSpPr>
                  <p:cNvPr id="204" name="Group 203">
                    <a:extLst>
                      <a:ext uri="{FF2B5EF4-FFF2-40B4-BE49-F238E27FC236}">
                        <a16:creationId xmlns:a16="http://schemas.microsoft.com/office/drawing/2014/main" id="{D19AA109-BDD6-1DA4-4606-2BF189931FF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898902" y="3415562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217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BE5B4051-93A6-27F9-3C0E-0240879D43F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18" name="Picture 217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D4FED9F5-362C-BFDC-4D45-D5B908632C1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19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3749A58A-68E8-8176-C7B1-E7008867211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05" name="Group 204">
                    <a:extLst>
                      <a:ext uri="{FF2B5EF4-FFF2-40B4-BE49-F238E27FC236}">
                        <a16:creationId xmlns:a16="http://schemas.microsoft.com/office/drawing/2014/main" id="{DA0F6506-B44E-4A80-D346-CF7535C10B5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422551" y="3413502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214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05487F58-D0DA-9F86-BD0A-4AD018AB432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15" name="Picture 214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8569AEEB-CCFF-B219-0B96-D0F562C9E69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16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82A5592C-9B37-7ECF-8CD0-EF8BCE67333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06" name="Group 205">
                    <a:extLst>
                      <a:ext uri="{FF2B5EF4-FFF2-40B4-BE49-F238E27FC236}">
                        <a16:creationId xmlns:a16="http://schemas.microsoft.com/office/drawing/2014/main" id="{32A2DBA0-AB85-E183-B585-2C94F75E1A0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4019831" y="3410569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211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A85400F9-2FC6-9659-3DF9-549FBBF987C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12" name="Picture 211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ED524FFC-E993-6DF6-137F-DC52F71BDFD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13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4C35D4F9-AA1C-D7A8-119A-36C0D833760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07" name="Group 206">
                    <a:extLst>
                      <a:ext uri="{FF2B5EF4-FFF2-40B4-BE49-F238E27FC236}">
                        <a16:creationId xmlns:a16="http://schemas.microsoft.com/office/drawing/2014/main" id="{FBA2A8FE-9E7C-D6D2-7145-F5B46F3138C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5626366" y="3410569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208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D47F759D-664A-436D-900F-30EF5138FD7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9" name="Picture 208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8CB33CAD-E71A-7167-5749-7685E0BD026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10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E5818F0D-7115-A472-5ABA-645E3AF90BC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BCDE3B64-CF9C-9294-E48F-BBD668C160B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979072" y="3401299"/>
                  <a:ext cx="3606972" cy="271966"/>
                  <a:chOff x="898902" y="3410569"/>
                  <a:chExt cx="6215302" cy="468635"/>
                </a:xfrm>
              </p:grpSpPr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3D7D3DAB-5923-0428-9384-0DB63E35C2C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898902" y="3415562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201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0CBA7F70-F35A-7E75-858F-1BB7C22B592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2" name="Picture 201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906A1C2B-D8F4-B139-AA3F-77A13D68055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3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B4F56DE2-F029-1C0E-C1B8-00D5DA89E64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8724777F-1EB5-375F-9442-ACDB90B0C14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422551" y="3413502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198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7834CFB3-27B3-28FD-9D13-6BE2D179DCF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99" name="Picture 198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81892024-C839-907A-DE7F-746A6DEF9DE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0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4686E891-A326-E192-4EDC-BD12C3D2248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FFDE261B-BA8C-AC54-E403-9649AF0097C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4019831" y="3410569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195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369751DB-379C-2DAB-5D97-E11E4B796D2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96" name="Picture 195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E48C0C8F-0D7F-62CE-25C4-C403A90B6C2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97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4800F778-4725-FA4B-A9E9-AF9741E6A44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91" name="Group 190">
                    <a:extLst>
                      <a:ext uri="{FF2B5EF4-FFF2-40B4-BE49-F238E27FC236}">
                        <a16:creationId xmlns:a16="http://schemas.microsoft.com/office/drawing/2014/main" id="{ABDF3C2E-11F0-510F-0645-16AD990D483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5626366" y="3410569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192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5D1763C8-E899-A5FB-7142-A5A04D6431C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93" name="Picture 19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BB6E56FB-D68A-3B5D-C946-EB816E33C30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94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79859A0C-6126-BF2B-0AA6-894B5430D43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553E021-6F70-DB8D-22A6-8922729A46E6}"/>
                  </a:ext>
                </a:extLst>
              </p:cNvPr>
              <p:cNvGrpSpPr/>
              <p:nvPr/>
            </p:nvGrpSpPr>
            <p:grpSpPr>
              <a:xfrm>
                <a:off x="276389" y="4344653"/>
                <a:ext cx="7291575" cy="275652"/>
                <a:chOff x="294469" y="3401299"/>
                <a:chExt cx="7291575" cy="275652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2FAD9AE2-ACE9-6CE4-EF70-5269ACDA785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94469" y="3404985"/>
                  <a:ext cx="3606972" cy="271966"/>
                  <a:chOff x="898902" y="3410569"/>
                  <a:chExt cx="6215302" cy="468635"/>
                </a:xfrm>
              </p:grpSpPr>
              <p:grpSp>
                <p:nvGrpSpPr>
                  <p:cNvPr id="170" name="Group 169">
                    <a:extLst>
                      <a:ext uri="{FF2B5EF4-FFF2-40B4-BE49-F238E27FC236}">
                        <a16:creationId xmlns:a16="http://schemas.microsoft.com/office/drawing/2014/main" id="{7A13C071-9165-AC5F-B0AB-C4EB25C4F7E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898902" y="3415562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183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C97F5EBD-E94E-352B-AF4A-BE949F112C9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84" name="Picture 183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F37A49CD-8064-203B-F220-67B4E5E1DCC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85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6560FC19-C519-655D-0672-C35005C82C1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71" name="Group 170">
                    <a:extLst>
                      <a:ext uri="{FF2B5EF4-FFF2-40B4-BE49-F238E27FC236}">
                        <a16:creationId xmlns:a16="http://schemas.microsoft.com/office/drawing/2014/main" id="{EF81EEC4-06AA-6EC2-81CD-FA3BC693D30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422551" y="3413502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180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5D82E65B-6647-5B6B-4C85-5CD74EEF10F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81" name="Picture 180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CDE97028-0612-8582-4BCA-578D0FFB02F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82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54086907-129E-43F1-0874-A89DC2C7008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72" name="Group 171">
                    <a:extLst>
                      <a:ext uri="{FF2B5EF4-FFF2-40B4-BE49-F238E27FC236}">
                        <a16:creationId xmlns:a16="http://schemas.microsoft.com/office/drawing/2014/main" id="{5AE317C6-3572-2C20-E2F2-FCABA2F9D8E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4019830" y="3410569"/>
                    <a:ext cx="1487838" cy="463642"/>
                    <a:chOff x="5610385" y="4876927"/>
                    <a:chExt cx="2860431" cy="891370"/>
                  </a:xfrm>
                </p:grpSpPr>
                <p:pic>
                  <p:nvPicPr>
                    <p:cNvPr id="177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C71C4FF1-2E90-C9CB-7B33-6E10DC341C5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78" name="Picture 177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FD4850C7-1C52-7266-7183-808994C8105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79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03E48C35-90B1-291F-BE45-9BB4BBB306F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5" y="4876927"/>
                      <a:ext cx="917240" cy="888758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9F8A621F-D327-64D7-F95C-6DBB17F5C2F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5626366" y="3410569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174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D76EC9BA-7945-01C4-09F4-02FB7E24871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75" name="Picture 174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E5C3F535-6D18-D115-3E2E-3E7F8E9839F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76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15C42FF9-50EA-3A7A-1F5F-E8A317B3DC8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A92F7302-7557-AD0F-DA3F-32231C5A39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979072" y="3401299"/>
                  <a:ext cx="3606972" cy="271966"/>
                  <a:chOff x="898902" y="3410569"/>
                  <a:chExt cx="6215302" cy="468635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C9EECDD1-1872-95F5-14C8-0FDD18435DF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898902" y="3415562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167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38C17656-4204-0D6E-06EA-D29F72539D6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68" name="Picture 167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B7C0AD28-B4D4-69BB-0868-98C9EC2AB58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69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D3A36099-1A92-4045-D3F9-A4DC4FE75A1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7639FB73-1827-A834-205C-7DB2D1C5848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422551" y="3413502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164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C5904598-E31E-CB08-40FD-5E1D6F6C105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65" name="Picture 164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C89AA9BE-9117-95FE-3D1F-754D5DB535F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66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9005C16C-FF8B-D63C-F042-0FB34AD873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56" name="Group 155">
                    <a:extLst>
                      <a:ext uri="{FF2B5EF4-FFF2-40B4-BE49-F238E27FC236}">
                        <a16:creationId xmlns:a16="http://schemas.microsoft.com/office/drawing/2014/main" id="{22AF99B9-D0B5-9754-4DEE-9B1F3F542A3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4019831" y="3410569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161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4FC19A07-ED72-279E-AAD2-5AA767773AA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62" name="Picture 161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91DA4D32-2E52-6883-8CE5-221C1079C4D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63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052410F1-A834-D990-B58F-249C3EE7D6F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57" name="Group 156">
                    <a:extLst>
                      <a:ext uri="{FF2B5EF4-FFF2-40B4-BE49-F238E27FC236}">
                        <a16:creationId xmlns:a16="http://schemas.microsoft.com/office/drawing/2014/main" id="{3AF75217-36AE-61C8-E62C-A4AA06A1B3E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5626366" y="3410569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158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CB06086B-93A4-EC3A-3611-F73F45B2FEB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59" name="Picture 158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F37EB2BD-EE37-0036-AB4F-82F5B758380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60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5B9152CE-238B-236E-9D57-300812C92F7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3BBEBAD-8891-83AC-2C98-41A872512A83}"/>
                  </a:ext>
                </a:extLst>
              </p:cNvPr>
              <p:cNvGrpSpPr/>
              <p:nvPr/>
            </p:nvGrpSpPr>
            <p:grpSpPr>
              <a:xfrm>
                <a:off x="273809" y="4807019"/>
                <a:ext cx="7291575" cy="275652"/>
                <a:chOff x="294469" y="3401299"/>
                <a:chExt cx="7291575" cy="275652"/>
              </a:xfrm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B97BB622-C9C1-6D66-D2C1-5871DB26E5F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94469" y="3404985"/>
                  <a:ext cx="3606972" cy="271966"/>
                  <a:chOff x="898902" y="3410569"/>
                  <a:chExt cx="6215302" cy="468635"/>
                </a:xfrm>
              </p:grpSpPr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F56D7124-8EC7-4707-E27C-D7D050C38B9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898902" y="3415562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149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4F1FDAF3-056B-7E55-E8EC-581B069B15E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50" name="Picture 149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2CDAE646-82AC-2711-41C3-B8AC502CB6D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51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38F89230-EA56-1E52-6115-8BDD6387ED5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18AF0524-D428-5879-9A42-D20B09F0C322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422551" y="3413502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146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72A85555-228C-8AB8-5FFB-391928C3FDE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47" name="Picture 146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15BC2830-939E-703A-A81A-695A7A5FA12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48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F8F67AC3-3248-8A9D-DD0C-60E7D6B1F6A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F15757B9-0CA0-D42F-C3B0-157A53FE07D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4019831" y="3410569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143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C65B33A1-A473-874F-CFC5-CF1ACEE385D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44" name="Picture 143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167F0A37-E3EC-DEA4-E85E-7DD954ABF06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45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45E31BD3-B85F-3CE2-77FA-8005ADEA4D6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FCE74DE6-61F6-5673-E58E-C4147581BB4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5626366" y="3410569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140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C2C3FD0D-B116-EEC8-5784-ACDF37DB439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41" name="Picture 140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51824F26-2CC8-BC5A-1473-C18CC955CD4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42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A243E923-AFCE-484E-1154-64E979133DD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3998B070-A544-70CF-48B3-8D72A20930E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979072" y="3401299"/>
                  <a:ext cx="3606972" cy="271966"/>
                  <a:chOff x="898902" y="3410569"/>
                  <a:chExt cx="6215302" cy="468635"/>
                </a:xfrm>
              </p:grpSpPr>
              <p:grpSp>
                <p:nvGrpSpPr>
                  <p:cNvPr id="120" name="Group 119">
                    <a:extLst>
                      <a:ext uri="{FF2B5EF4-FFF2-40B4-BE49-F238E27FC236}">
                        <a16:creationId xmlns:a16="http://schemas.microsoft.com/office/drawing/2014/main" id="{86DA8144-167D-DFE7-E9DE-6A753D32C26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898902" y="3415562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133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E1879760-932F-BDE4-C2D1-AFAC0EE989C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34" name="Picture 133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B944D26A-B1DF-BF3A-6F2D-2FC71478ACB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35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E9B96090-2D59-7957-B887-350E1804334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21CD6A68-CE21-FE46-2072-FD0B6111AFF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422551" y="3413502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130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49961E98-1662-9010-3622-6406953C2D5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31" name="Picture 130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B68EBAFA-AF38-62CF-DE10-F5E46BB79DE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32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D807E6C9-F4B6-C9E1-69DC-DCBBC14FECE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AE819FA8-F1DC-6A6E-BC79-2EF9A62106E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4019831" y="3410569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127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05B467DB-2EC1-FDC6-B63B-CD705F97B1B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28" name="Picture 127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DFFF9DFC-295A-772B-0178-56E694C6878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29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8575B7FD-2A65-94F7-BC0B-1A427DC882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5E99D450-F410-490C-F79F-E5D17DADBBB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5626366" y="3410569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124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2945E91C-A0CD-6F06-83A9-B51B8BAB7DC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25" name="Picture 124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1D69A7A2-D8E4-28E4-3214-B416F7C62AD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26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4C223803-8AA9-0436-F793-7320BF3F798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A42E497-E389-5F6B-1B10-39D628FA12B1}"/>
                  </a:ext>
                </a:extLst>
              </p:cNvPr>
              <p:cNvGrpSpPr/>
              <p:nvPr/>
            </p:nvGrpSpPr>
            <p:grpSpPr>
              <a:xfrm>
                <a:off x="271229" y="5253887"/>
                <a:ext cx="7291575" cy="275652"/>
                <a:chOff x="294469" y="3401299"/>
                <a:chExt cx="7291575" cy="27565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DD03EC4-F4C7-1608-652C-063069FDE6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94469" y="3404985"/>
                  <a:ext cx="3606972" cy="271966"/>
                  <a:chOff x="898902" y="3410569"/>
                  <a:chExt cx="6215302" cy="468635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8BC91884-0CE3-D961-DA01-1B2B8F259B6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898902" y="3415562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115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EE52FB78-F6E5-595E-E512-746368EAD30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16" name="Picture 115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D47435A5-81C2-60DA-F8CE-828420A4A2F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17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A8134854-47AD-7278-02B7-789E6252B35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15A046AF-3861-020C-95A1-4B813CD7E44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422551" y="3413502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112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64DD79C6-B28B-1982-A55A-093015AAE1D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13" name="Picture 11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88453B48-8DEB-E004-E1BF-BA05C3CB5E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14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E90D054F-9574-5742-D749-3F727FC9A8B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F3E63E91-A03A-26F8-873F-113103EBCEA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4019831" y="3410569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109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302D9D7D-E638-266A-C0DF-15E3CEB7116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10" name="Picture 109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2EE8A1CC-4D42-F588-0B22-59B838D5B01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11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4D70A917-D86E-0F8F-3DB2-4C8AC25CDFD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05" name="Group 104">
                    <a:extLst>
                      <a:ext uri="{FF2B5EF4-FFF2-40B4-BE49-F238E27FC236}">
                        <a16:creationId xmlns:a16="http://schemas.microsoft.com/office/drawing/2014/main" id="{3694AE10-4532-5EA7-57E2-4F6E4BD8C50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5626366" y="3410569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106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CFFF6F6D-201D-0B36-FC24-C7237A0ACEC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7" name="Picture 106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F726204F-88CB-058F-3985-368858ED231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8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C0F308F4-453C-C613-3818-EA3603187E2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CBAC37A5-1789-7B38-8E3C-961E2A5ACDC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979072" y="3401299"/>
                  <a:ext cx="3606972" cy="271966"/>
                  <a:chOff x="898902" y="3410569"/>
                  <a:chExt cx="6215302" cy="468635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C2C6056A-2121-E385-5FAC-9F05A5A1F2C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898902" y="3415562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99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99BAE38F-7BE2-D298-BA3D-C999CA7E7EE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0" name="Picture 99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D87B2FD5-DEDA-985B-AEF6-3D88824F2B7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1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B460512F-986D-26B5-A19E-BF47E5BF676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7662230E-08E9-2DF1-4B6C-D5BF2821703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422551" y="3413502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96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C083FBD4-2A6D-E1EB-21E0-C0AD801E28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97" name="Picture 96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167D66C2-7356-AE13-EE7C-FEE87E2D490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98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B056F0C6-3E28-6CC3-C865-A0FCCBCC586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C11F9ECD-542A-49C9-1C1E-0BB0D4A4E62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4019831" y="3410569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93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19A9A6FE-325F-2EDE-4C41-671F16800FD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94" name="Picture 93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2597679A-FCA4-5038-0D4E-2DDFE651F35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95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E52B2B75-2E1C-5F60-3090-48C7F2E2B29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24A9FC35-9D83-9D4A-9BB6-917BF03EE282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5626366" y="3410569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90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E4FB2941-0989-5CAA-6BD4-0B8A67490BE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91" name="Picture 90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56A559BA-180E-7C18-D802-58D9AF1809F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92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D3A2DCAB-DA81-F812-447F-F69DAC7B82E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E1B3D84-ECBD-93D5-B714-0A1F59AB039C}"/>
                  </a:ext>
                </a:extLst>
              </p:cNvPr>
              <p:cNvGrpSpPr/>
              <p:nvPr/>
            </p:nvGrpSpPr>
            <p:grpSpPr>
              <a:xfrm>
                <a:off x="268649" y="5700756"/>
                <a:ext cx="7291575" cy="275652"/>
                <a:chOff x="294469" y="3401299"/>
                <a:chExt cx="7291575" cy="275652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CBCE894B-CEC7-504F-D8AB-1649128E807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94469" y="3404985"/>
                  <a:ext cx="3606972" cy="271966"/>
                  <a:chOff x="898902" y="3410569"/>
                  <a:chExt cx="6215302" cy="468635"/>
                </a:xfrm>
              </p:grpSpPr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377C8689-5E18-53C3-E06D-2BBCC00A061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898902" y="3415562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81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E35308AE-DDBE-5DB9-C689-3B7B0A503A5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82" name="Picture 81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26F937D0-958A-5240-19AD-0979FC7F5C7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83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85EC12F1-D4F1-3BAF-7CAE-E8E3D549D8D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A7FF7B72-0D1D-3353-9827-29FB1697089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422551" y="3413502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78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AF0CF136-B0E0-5592-BFE0-33E235E786D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79" name="Picture 78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856D99CE-A94C-5326-3E1C-A4E6723C3B5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80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B1BD8AF7-C71A-F7C8-4F0F-E474E0AD03A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0FFC45EB-DCC5-0801-7D26-20F488C98B7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4019831" y="3410569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75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26186355-B781-2219-0E3F-D8225637D4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76" name="Picture 75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5129EA5C-B947-15D8-94E8-E19B1996B26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77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9F11D05C-BC25-B162-8892-A32E8B294AF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1A86B0EE-1909-AE35-860A-A0AEAD0B5062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5626366" y="3410569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72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3FB96B2E-777F-E3D3-FC08-13DC4FBD4FD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73" name="Picture 7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27850385-26D3-F529-839D-F7FDAF3F393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74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81E5D28D-2D77-7C5B-15EE-B99B422E040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4CC0D3AB-7167-2232-8F8A-D7DFBB0EB10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979072" y="3401299"/>
                  <a:ext cx="3606972" cy="271966"/>
                  <a:chOff x="898902" y="3410569"/>
                  <a:chExt cx="6215302" cy="468635"/>
                </a:xfrm>
              </p:grpSpPr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A4BE1A23-E0FB-CF7B-19A5-54380FFD216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898902" y="3415562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65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6563E707-3CFB-302D-7957-A3F9EEBDF3A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66" name="Picture 65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8823D04A-F56F-84B1-A828-CAA42EC507B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67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2DAD533D-28A5-2158-3694-2C292F3DC1C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B61F6D12-1A1B-80D4-E192-E63714F8A6E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422551" y="3413502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62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3A2AA548-B864-37B9-8ED1-954E341FBB6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63" name="Picture 6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CF15B595-85AA-C4E9-A248-9E2F94A3DEA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64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A8522E45-6AF3-F647-E941-6F53D8FC79E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670DE464-923B-0F74-2B6F-AABEEEEA75B2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4019831" y="3410569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59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AAB79937-6554-B48F-C9F5-F27B1E381C7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60" name="Picture 59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95A9BA03-4858-7BF5-C75E-FCF0A857E49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61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649ECE72-E44E-A4BB-5909-F7D1343FEFC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6F031231-2D22-AA5C-6806-928F099E562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5626366" y="3410569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56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8D295DBC-6634-6C5A-C51F-DE8B9B5E606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57" name="Picture 56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8910AB7D-127D-BE64-E53D-8A353EFC602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58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DEDB0E2E-8839-E627-F3C5-95BD58AB992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82D1DC1-32AB-75AF-1720-1722C47802F9}"/>
                  </a:ext>
                </a:extLst>
              </p:cNvPr>
              <p:cNvGrpSpPr/>
              <p:nvPr/>
            </p:nvGrpSpPr>
            <p:grpSpPr>
              <a:xfrm>
                <a:off x="281567" y="6147623"/>
                <a:ext cx="7291575" cy="275652"/>
                <a:chOff x="294469" y="3401299"/>
                <a:chExt cx="7291575" cy="275652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EA95809D-8252-EE16-5DCF-98EE9F07118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94469" y="3404985"/>
                  <a:ext cx="3606972" cy="271966"/>
                  <a:chOff x="898902" y="3410569"/>
                  <a:chExt cx="6215302" cy="468635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91A508BB-B5D3-B5CF-AC5D-554B315B8C72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898902" y="3415562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45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4C68592B-5CA3-9A82-1649-7F9CEFA53F6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6" name="Picture 45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EA0609E8-BEA8-A849-FE46-A40138E7376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7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E5FD041A-12E4-6701-E8D7-1A9D9926AA1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0224271A-6EB9-B464-2349-8B5520EBAB0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422551" y="3413502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42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9F6E3178-5002-1AA4-29C1-E3E91A68282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3" name="Picture 4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1556B78C-BE35-3F61-C189-D3D2898E70A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4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3DF9F172-1165-C68C-BF7E-F3AD181F8CB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37795948-7E29-F905-F745-CFD83E941B3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4019831" y="3410569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39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8C992FCE-DDAA-918C-D520-CABDFCF803A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0" name="Picture 39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975E9D88-D0D9-CBF4-459E-020586879CC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1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C2091D66-B414-C6DD-B840-185F4A545D8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1D170999-6E67-F6D1-5F6E-02F04111A1F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5626366" y="3410569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36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4AE8ADEF-F8D8-CB66-D815-556B0F9DA51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37" name="Picture 36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FA6EB3AC-BFA7-F667-4C40-701E52150EF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38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9A5858E8-4511-2835-AF5F-94036F384B0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EE0E24C-87C4-B8EE-5C93-D03AE2A2A56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979072" y="3401299"/>
                  <a:ext cx="3606972" cy="271966"/>
                  <a:chOff x="898902" y="3410569"/>
                  <a:chExt cx="6215302" cy="468635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53ED3392-5A06-9CDC-9271-88491C10071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898902" y="3415562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29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75AD0880-F7DA-F964-ED31-1610F953805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30" name="Picture 29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E4DD9EFF-CC49-E45C-7869-85E51FB2411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31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B6E5F2FF-75C1-7A58-E608-CA0CCEAB1F5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8CF4C719-4893-624E-226E-C4F5A35035E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422551" y="3413502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26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2CF9C609-121A-DFB1-34EB-93B4201D30A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7" name="Picture 26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6D575639-542B-B51F-E264-F5F7528744E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8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EA563227-83DF-5CFF-DEE8-32F8F84787C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89FEDFE4-8ED6-1FF1-4B9C-959FE00D9DB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4019831" y="3410569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23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1AE2DF9C-7E9D-C98B-843A-0297B09AC58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4" name="Picture 23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2C9E45EE-3149-50BE-496E-E604FB20507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5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B7671C2E-AD40-3169-295D-D6C279CAC34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F599651A-19C1-E5FC-6E72-9A5D2494F97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5626366" y="3410569"/>
                    <a:ext cx="1487838" cy="463642"/>
                    <a:chOff x="5610386" y="4876927"/>
                    <a:chExt cx="2860430" cy="891370"/>
                  </a:xfrm>
                </p:grpSpPr>
                <p:pic>
                  <p:nvPicPr>
                    <p:cNvPr id="20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D17461F1-553A-EB90-B3DA-20F36CFEAF8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6596472" y="4879538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1" name="Picture 20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E204FAD9-4FFD-B817-10B8-25B32DE0803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7553577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2" name="Picture 2" descr="Hippo Facts, History, Useful Information and Amazing Pictures">
                      <a:extLst>
                        <a:ext uri="{FF2B5EF4-FFF2-40B4-BE49-F238E27FC236}">
                          <a16:creationId xmlns:a16="http://schemas.microsoft.com/office/drawing/2014/main" id="{68EB1BE6-D1AF-7825-8C21-CAB90D53B3C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441" r="24800"/>
                    <a:stretch/>
                  </p:blipFill>
                  <p:spPr bwMode="auto">
                    <a:xfrm>
                      <a:off x="5610386" y="4876927"/>
                      <a:ext cx="917239" cy="888759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C00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84ED70-F914-B2EB-F059-2B745BF43813}"/>
                </a:ext>
              </a:extLst>
            </p:cNvPr>
            <p:cNvSpPr txBox="1"/>
            <p:nvPr/>
          </p:nvSpPr>
          <p:spPr>
            <a:xfrm>
              <a:off x="2112822" y="6667905"/>
              <a:ext cx="6056019" cy="93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My lifetime carbon emissions due to flying.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71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C17354-5AD5-ADE9-E069-8244DAFAC62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Chancel, 2022: Per-capita budgets needed to avoid 2 degrees warming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25E9B49-C07E-E031-5C2F-352DE822A532}"/>
              </a:ext>
            </a:extLst>
          </p:cNvPr>
          <p:cNvCxnSpPr>
            <a:cxnSpLocks/>
          </p:cNvCxnSpPr>
          <p:nvPr/>
        </p:nvCxnSpPr>
        <p:spPr>
          <a:xfrm flipH="1">
            <a:off x="3650673" y="3819394"/>
            <a:ext cx="3656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DDE0F8E-BF78-874B-BB9D-62665822FBBE}"/>
              </a:ext>
            </a:extLst>
          </p:cNvPr>
          <p:cNvCxnSpPr>
            <a:cxnSpLocks/>
          </p:cNvCxnSpPr>
          <p:nvPr/>
        </p:nvCxnSpPr>
        <p:spPr>
          <a:xfrm flipH="1">
            <a:off x="2070100" y="4333372"/>
            <a:ext cx="55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062AF8D-4FB7-9E95-DC08-8E638EDF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42" y="515135"/>
            <a:ext cx="7809603" cy="618631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C871BF7-F1D9-67B9-26BC-218689C8AA63}"/>
              </a:ext>
            </a:extLst>
          </p:cNvPr>
          <p:cNvGrpSpPr/>
          <p:nvPr/>
        </p:nvGrpSpPr>
        <p:grpSpPr>
          <a:xfrm>
            <a:off x="8722810" y="872332"/>
            <a:ext cx="3291712" cy="2835797"/>
            <a:chOff x="7824486" y="891251"/>
            <a:chExt cx="5568773" cy="2835797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E26E61FA-6C6C-9B46-75F9-880DF03A9006}"/>
                </a:ext>
              </a:extLst>
            </p:cNvPr>
            <p:cNvSpPr/>
            <p:nvPr/>
          </p:nvSpPr>
          <p:spPr>
            <a:xfrm>
              <a:off x="7824486" y="891251"/>
              <a:ext cx="243068" cy="2835797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9F1B5B-B192-ECF2-096F-F76BCAAB69DF}"/>
                </a:ext>
              </a:extLst>
            </p:cNvPr>
            <p:cNvSpPr txBox="1"/>
            <p:nvPr/>
          </p:nvSpPr>
          <p:spPr>
            <a:xfrm>
              <a:off x="8067554" y="2073958"/>
              <a:ext cx="53257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Carbon Privilege </a:t>
              </a:r>
              <a:r>
                <a:rPr lang="en-US" sz="2000" b="1" dirty="0"/>
                <a:t>= </a:t>
              </a:r>
              <a:r>
                <a:rPr lang="en-US" sz="2000" dirty="0"/>
                <a:t>16 </a:t>
              </a:r>
              <a:r>
                <a:rPr lang="en-US" sz="2000" dirty="0" err="1"/>
                <a:t>GtC</a:t>
              </a:r>
              <a:r>
                <a:rPr lang="en-US" sz="2000" dirty="0"/>
                <a:t>/</a:t>
              </a:r>
              <a:r>
                <a:rPr lang="en-US" sz="2000" dirty="0" err="1"/>
                <a:t>yr</a:t>
              </a:r>
              <a:endParaRPr lang="en-US" sz="20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29D3E61-8FD6-DC49-45EB-AA5FDB10BD8E}"/>
              </a:ext>
            </a:extLst>
          </p:cNvPr>
          <p:cNvGrpSpPr>
            <a:grpSpLocks noChangeAspect="1"/>
          </p:cNvGrpSpPr>
          <p:nvPr/>
        </p:nvGrpSpPr>
        <p:grpSpPr>
          <a:xfrm>
            <a:off x="7782390" y="603805"/>
            <a:ext cx="622924" cy="4141815"/>
            <a:chOff x="10166776" y="603805"/>
            <a:chExt cx="915451" cy="60868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7B2393-EDA9-2487-CFA4-C4F6D858F91D}"/>
                </a:ext>
              </a:extLst>
            </p:cNvPr>
            <p:cNvGrpSpPr/>
            <p:nvPr/>
          </p:nvGrpSpPr>
          <p:grpSpPr>
            <a:xfrm>
              <a:off x="10166776" y="603805"/>
              <a:ext cx="913525" cy="5054755"/>
              <a:chOff x="395915" y="603805"/>
              <a:chExt cx="913525" cy="505475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93706F4-82F6-F442-53B5-934C0B07559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95915" y="1059543"/>
                <a:ext cx="913525" cy="4599017"/>
                <a:chOff x="395915" y="521126"/>
                <a:chExt cx="1000138" cy="5035065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9516E134-6E92-9D6B-C277-0F513F1F1D88}"/>
                    </a:ext>
                  </a:extLst>
                </p:cNvPr>
                <p:cNvGrpSpPr/>
                <p:nvPr/>
              </p:nvGrpSpPr>
              <p:grpSpPr>
                <a:xfrm>
                  <a:off x="395916" y="1019893"/>
                  <a:ext cx="1000137" cy="4536298"/>
                  <a:chOff x="395916" y="839778"/>
                  <a:chExt cx="1000138" cy="4536298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5D1EDDEF-1135-129B-0F7B-23D5C7A2A6D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95916" y="3740726"/>
                    <a:ext cx="1000138" cy="1635350"/>
                    <a:chOff x="520606" y="1611816"/>
                    <a:chExt cx="1111343" cy="1817184"/>
                  </a:xfrm>
                </p:grpSpPr>
                <p:grpSp>
                  <p:nvGrpSpPr>
                    <p:cNvPr id="37" name="Group 36">
                      <a:extLst>
                        <a:ext uri="{FF2B5EF4-FFF2-40B4-BE49-F238E27FC236}">
                          <a16:creationId xmlns:a16="http://schemas.microsoft.com/office/drawing/2014/main" id="{15255150-D3D3-EE56-C217-9A53C6CFDC97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20606" y="1611816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44" name="Picture 43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1841AE0C-D760-AB23-995D-200BFF5230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45" name="Picture 44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C34E4B80-8D25-F9AB-17E1-C42DA08AF9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38" name="Group 37">
                      <a:extLst>
                        <a:ext uri="{FF2B5EF4-FFF2-40B4-BE49-F238E27FC236}">
                          <a16:creationId xmlns:a16="http://schemas.microsoft.com/office/drawing/2014/main" id="{D701B186-064B-037B-F4F1-43E98C4BE1B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2249991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42" name="Picture 41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8746FFCC-8BDB-0FFB-82BA-0ABEDA3A4B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43" name="Picture 42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D885B7BD-8450-701D-0D7D-09A6240BBC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39" name="Group 38">
                      <a:extLst>
                        <a:ext uri="{FF2B5EF4-FFF2-40B4-BE49-F238E27FC236}">
                          <a16:creationId xmlns:a16="http://schemas.microsoft.com/office/drawing/2014/main" id="{8C67E0E7-AB61-A8B9-EC6A-D379260F998E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2899042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40" name="Picture 39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718C1D33-E28A-B0F3-E3D8-FA761F9279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41" name="Picture 40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D7C5F76C-1F46-AA0C-F7A7-F5E4646CD3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9E76282D-7629-A096-7A97-D817725DCA1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95916" y="839778"/>
                    <a:ext cx="1000138" cy="2803559"/>
                    <a:chOff x="520606" y="1611816"/>
                    <a:chExt cx="1111343" cy="3115286"/>
                  </a:xfrm>
                </p:grpSpPr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4703122C-FFE0-0D2F-5C41-F69C051EF909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20606" y="1611816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35" name="Picture 34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FA8B45B2-64BD-2AB1-D888-4B4F4A53B2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36" name="Picture 35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676C92D8-827E-860C-FA79-D8DDCB24DA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AFEC7C89-B9C3-87BD-7DC1-446387286080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2249991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33" name="Picture 32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44920404-10A4-A898-52BB-90049B2358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34" name="Picture 33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D3208C8A-DEF3-20B1-DCD0-48491E2C42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C194A724-DC6E-F72E-D398-86C17EBB5383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2899042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31" name="Picture 30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8C6A3936-684C-D8D6-A630-29B61EB8CE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32" name="Picture 31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7AD98787-7E98-F475-D900-574B97F99D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25" name="Group 24">
                      <a:extLst>
                        <a:ext uri="{FF2B5EF4-FFF2-40B4-BE49-F238E27FC236}">
                          <a16:creationId xmlns:a16="http://schemas.microsoft.com/office/drawing/2014/main" id="{0FE582A2-7A2E-77C6-D9DA-66D8106C7B67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3548093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29" name="Picture 28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4B9C02C4-E64A-9FBF-636F-09FEC368E8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30" name="Picture 29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14259873-80BD-CC9B-F237-907FA5033E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BDE60574-1FC7-1A27-DEAE-F80956F405F9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4197144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27" name="Picture 26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A081C574-DE79-82B5-1653-2C90F23752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8" name="Picture 27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62D15B6C-5584-8EC2-6CC2-7231046D9E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</p:grpSp>
            <p:pic>
              <p:nvPicPr>
                <p:cNvPr id="18" name="Picture 17" descr="Hippo Facts, History, Useful Information and Amazing Pictures">
                  <a:extLst>
                    <a:ext uri="{FF2B5EF4-FFF2-40B4-BE49-F238E27FC236}">
                      <a16:creationId xmlns:a16="http://schemas.microsoft.com/office/drawing/2014/main" id="{B585C65C-A8CF-9451-9634-429FD7B3BC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441" r="24800"/>
                <a:stretch/>
              </p:blipFill>
              <p:spPr bwMode="auto">
                <a:xfrm>
                  <a:off x="395915" y="521126"/>
                  <a:ext cx="492211" cy="4769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18" descr="Hippo Facts, History, Useful Information and Amazing Pictures">
                  <a:extLst>
                    <a:ext uri="{FF2B5EF4-FFF2-40B4-BE49-F238E27FC236}">
                      <a16:creationId xmlns:a16="http://schemas.microsoft.com/office/drawing/2014/main" id="{86830C90-A1B3-9D96-2189-3E938085C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441" r="24800"/>
                <a:stretch/>
              </p:blipFill>
              <p:spPr bwMode="auto">
                <a:xfrm>
                  <a:off x="888126" y="521126"/>
                  <a:ext cx="492211" cy="4769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6" name="Picture 15" descr="Hippo Facts, History, Useful Information and Amazing Pictures">
                <a:extLst>
                  <a:ext uri="{FF2B5EF4-FFF2-40B4-BE49-F238E27FC236}">
                    <a16:creationId xmlns:a16="http://schemas.microsoft.com/office/drawing/2014/main" id="{30012DE2-6F5C-ACB5-D721-8745AAC0DB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41" r="24800"/>
              <a:stretch/>
            </p:blipFill>
            <p:spPr bwMode="auto">
              <a:xfrm>
                <a:off x="410271" y="603805"/>
                <a:ext cx="449585" cy="435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" name="Picture 7" descr="Hippo Facts, History, Useful Information and Amazing Pictures">
              <a:extLst>
                <a:ext uri="{FF2B5EF4-FFF2-40B4-BE49-F238E27FC236}">
                  <a16:creationId xmlns:a16="http://schemas.microsoft.com/office/drawing/2014/main" id="{A0A3231B-E396-AC29-8DC6-D47D09E5EE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1" r="24800"/>
            <a:stretch/>
          </p:blipFill>
          <p:spPr bwMode="auto">
            <a:xfrm>
              <a:off x="10183057" y="5721488"/>
              <a:ext cx="449585" cy="43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Hippo Facts, History, Useful Information and Amazing Pictures">
              <a:extLst>
                <a:ext uri="{FF2B5EF4-FFF2-40B4-BE49-F238E27FC236}">
                  <a16:creationId xmlns:a16="http://schemas.microsoft.com/office/drawing/2014/main" id="{1B334924-2248-7155-2F43-E357725E1E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1" r="24800"/>
            <a:stretch/>
          </p:blipFill>
          <p:spPr bwMode="auto">
            <a:xfrm>
              <a:off x="10632642" y="5721488"/>
              <a:ext cx="449585" cy="43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Hippo Facts, History, Useful Information and Amazing Pictures">
              <a:extLst>
                <a:ext uri="{FF2B5EF4-FFF2-40B4-BE49-F238E27FC236}">
                  <a16:creationId xmlns:a16="http://schemas.microsoft.com/office/drawing/2014/main" id="{FEE6C5BF-8750-B150-7651-CBC01CA113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1" r="24800"/>
            <a:stretch/>
          </p:blipFill>
          <p:spPr bwMode="auto">
            <a:xfrm>
              <a:off x="10183057" y="6255008"/>
              <a:ext cx="449585" cy="43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Hippo Facts, History, Useful Information and Amazing Pictures">
              <a:extLst>
                <a:ext uri="{FF2B5EF4-FFF2-40B4-BE49-F238E27FC236}">
                  <a16:creationId xmlns:a16="http://schemas.microsoft.com/office/drawing/2014/main" id="{7426AD5B-7072-DE12-B043-B57DE9B6F0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1" r="24800"/>
            <a:stretch/>
          </p:blipFill>
          <p:spPr bwMode="auto">
            <a:xfrm>
              <a:off x="10632642" y="6255008"/>
              <a:ext cx="449585" cy="43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433E783-735B-2238-A310-E17DEB2514EF}"/>
              </a:ext>
            </a:extLst>
          </p:cNvPr>
          <p:cNvCxnSpPr/>
          <p:nvPr/>
        </p:nvCxnSpPr>
        <p:spPr>
          <a:xfrm>
            <a:off x="4282633" y="3819394"/>
            <a:ext cx="6030410" cy="0"/>
          </a:xfrm>
          <a:prstGeom prst="line">
            <a:avLst/>
          </a:prstGeom>
          <a:ln w="50800">
            <a:solidFill>
              <a:schemeClr val="tx1">
                <a:alpha val="46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2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C17354-5AD5-ADE9-E069-8244DAFAC62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 “what if I cut back?” perspective on our agency</a:t>
            </a:r>
            <a:endParaRPr lang="en-US" sz="2400" b="1" i="1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25E9B49-C07E-E031-5C2F-352DE822A532}"/>
              </a:ext>
            </a:extLst>
          </p:cNvPr>
          <p:cNvCxnSpPr>
            <a:cxnSpLocks/>
          </p:cNvCxnSpPr>
          <p:nvPr/>
        </p:nvCxnSpPr>
        <p:spPr>
          <a:xfrm flipH="1">
            <a:off x="3511773" y="3819394"/>
            <a:ext cx="3656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DDE0F8E-BF78-874B-BB9D-62665822FBBE}"/>
              </a:ext>
            </a:extLst>
          </p:cNvPr>
          <p:cNvCxnSpPr>
            <a:cxnSpLocks/>
          </p:cNvCxnSpPr>
          <p:nvPr/>
        </p:nvCxnSpPr>
        <p:spPr>
          <a:xfrm flipH="1">
            <a:off x="1931200" y="4333372"/>
            <a:ext cx="55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062AF8D-4FB7-9E95-DC08-8E638EDF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42" y="515135"/>
            <a:ext cx="7809603" cy="6186314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AC4959EE-D3B9-4270-4C2C-B01377D484CF}"/>
              </a:ext>
            </a:extLst>
          </p:cNvPr>
          <p:cNvGrpSpPr>
            <a:grpSpLocks noChangeAspect="1"/>
          </p:cNvGrpSpPr>
          <p:nvPr/>
        </p:nvGrpSpPr>
        <p:grpSpPr>
          <a:xfrm>
            <a:off x="7782390" y="603805"/>
            <a:ext cx="622924" cy="4141815"/>
            <a:chOff x="10166776" y="603805"/>
            <a:chExt cx="915451" cy="608682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BF8E386-F789-2880-FBDE-8C0E0045F1CE}"/>
                </a:ext>
              </a:extLst>
            </p:cNvPr>
            <p:cNvGrpSpPr/>
            <p:nvPr/>
          </p:nvGrpSpPr>
          <p:grpSpPr>
            <a:xfrm>
              <a:off x="10166776" y="603805"/>
              <a:ext cx="913525" cy="5054755"/>
              <a:chOff x="395915" y="603805"/>
              <a:chExt cx="913525" cy="5054755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B65C1D5-AC55-87E4-5D3C-471A3369E66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95915" y="1059543"/>
                <a:ext cx="913525" cy="4599017"/>
                <a:chOff x="395915" y="521126"/>
                <a:chExt cx="1000138" cy="5035065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A2842109-A65E-64C0-0A28-2FA342741520}"/>
                    </a:ext>
                  </a:extLst>
                </p:cNvPr>
                <p:cNvGrpSpPr/>
                <p:nvPr/>
              </p:nvGrpSpPr>
              <p:grpSpPr>
                <a:xfrm>
                  <a:off x="395916" y="1019893"/>
                  <a:ext cx="1000137" cy="4536298"/>
                  <a:chOff x="395916" y="839778"/>
                  <a:chExt cx="1000138" cy="4536298"/>
                </a:xfrm>
              </p:grpSpPr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CAE53525-9AF7-2246-D4C0-BE6483C282C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95916" y="3740726"/>
                    <a:ext cx="1000138" cy="1635350"/>
                    <a:chOff x="520606" y="1611816"/>
                    <a:chExt cx="1111343" cy="1817184"/>
                  </a:xfrm>
                </p:grpSpPr>
                <p:grpSp>
                  <p:nvGrpSpPr>
                    <p:cNvPr id="67" name="Group 66">
                      <a:extLst>
                        <a:ext uri="{FF2B5EF4-FFF2-40B4-BE49-F238E27FC236}">
                          <a16:creationId xmlns:a16="http://schemas.microsoft.com/office/drawing/2014/main" id="{C1C539DC-298D-79B2-4680-7B491F74486C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20606" y="1611816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80" name="Picture 79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91CD1384-BF86-0439-76CC-DCD058BB33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81" name="Picture 80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60C3D77C-FBA3-564E-5432-BDAB1DFC6B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68" name="Group 67">
                      <a:extLst>
                        <a:ext uri="{FF2B5EF4-FFF2-40B4-BE49-F238E27FC236}">
                          <a16:creationId xmlns:a16="http://schemas.microsoft.com/office/drawing/2014/main" id="{1AF1AC88-C5C0-177A-2D5E-347AEE89FE23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2249991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78" name="Picture 77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45A9E7BF-057D-B887-518F-18DF0DD95B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79" name="Picture 78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252C787A-8BAE-9730-B212-F742DB7C98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69" name="Group 68">
                      <a:extLst>
                        <a:ext uri="{FF2B5EF4-FFF2-40B4-BE49-F238E27FC236}">
                          <a16:creationId xmlns:a16="http://schemas.microsoft.com/office/drawing/2014/main" id="{F710D1DB-1CAA-7EB5-C626-85F9A0F1CD1E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2899042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76" name="Picture 75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97577D45-CA98-C50E-FDD2-58F11ABC7D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77" name="Picture 76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016DDD3B-986F-E85F-F29F-FAB95A9093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4CD2EF1A-3FDC-5483-447A-6E771C16B0B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95916" y="839778"/>
                    <a:ext cx="1000138" cy="2803559"/>
                    <a:chOff x="520606" y="1611816"/>
                    <a:chExt cx="1111343" cy="3115286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1DCE49FD-9B0B-48DD-524E-54FCAFB48609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20606" y="1611816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65" name="Picture 64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1517B4F5-4C99-824C-1B5B-71D15AF218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66" name="Picture 65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1463C11F-EC56-5339-C232-20B6017EF4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B1D2584D-AA91-9861-A9D2-2C4F01CBA2FC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2249991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63" name="Picture 62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AF3F91DA-90F8-7027-8F29-5B2654E207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64" name="Picture 63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342F6B3D-23A3-E4ED-892E-00655D5452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A26D7D27-823D-655C-BFA6-5E7363DCC5C5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2899042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61" name="Picture 60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083421B5-C921-C987-302A-7DDC7E1D7F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62" name="Picture 61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FF3E27AB-D296-3CF6-FEED-12A4103F5E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C0E85859-287D-8F27-DBF9-64884025AC96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3548093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59" name="Picture 58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2109E5D7-0100-11F2-0E88-D9AC85FC79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60" name="Picture 59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9D4D7F7C-BC22-C828-78C9-0E5E4C85F8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56" name="Group 55">
                      <a:extLst>
                        <a:ext uri="{FF2B5EF4-FFF2-40B4-BE49-F238E27FC236}">
                          <a16:creationId xmlns:a16="http://schemas.microsoft.com/office/drawing/2014/main" id="{96156A04-CFA6-1102-AFF5-BB6B8DBA8ECD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4197144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57" name="Picture 56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6A599699-6EAC-B420-91DC-3328AEA40E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58" name="Picture 57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2DAA68DA-35D6-B831-BB60-CBF1CE7341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</p:grpSp>
            <p:pic>
              <p:nvPicPr>
                <p:cNvPr id="48" name="Picture 47" descr="Hippo Facts, History, Useful Information and Amazing Pictures">
                  <a:extLst>
                    <a:ext uri="{FF2B5EF4-FFF2-40B4-BE49-F238E27FC236}">
                      <a16:creationId xmlns:a16="http://schemas.microsoft.com/office/drawing/2014/main" id="{2295B0BD-A02C-5138-E7B9-27DA0AF4B4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441" r="24800"/>
                <a:stretch/>
              </p:blipFill>
              <p:spPr bwMode="auto">
                <a:xfrm>
                  <a:off x="395915" y="521126"/>
                  <a:ext cx="492211" cy="4769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48" descr="Hippo Facts, History, Useful Information and Amazing Pictures">
                  <a:extLst>
                    <a:ext uri="{FF2B5EF4-FFF2-40B4-BE49-F238E27FC236}">
                      <a16:creationId xmlns:a16="http://schemas.microsoft.com/office/drawing/2014/main" id="{3A615A1A-5EDE-647E-B0B4-AB54234728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441" r="24800"/>
                <a:stretch/>
              </p:blipFill>
              <p:spPr bwMode="auto">
                <a:xfrm>
                  <a:off x="888126" y="521126"/>
                  <a:ext cx="492211" cy="4769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46" name="Picture 45" descr="Hippo Facts, History, Useful Information and Amazing Pictures">
                <a:extLst>
                  <a:ext uri="{FF2B5EF4-FFF2-40B4-BE49-F238E27FC236}">
                    <a16:creationId xmlns:a16="http://schemas.microsoft.com/office/drawing/2014/main" id="{15143AF8-D67C-1A9D-6E17-716520877E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41" r="24800"/>
              <a:stretch/>
            </p:blipFill>
            <p:spPr bwMode="auto">
              <a:xfrm>
                <a:off x="410271" y="603805"/>
                <a:ext cx="449585" cy="435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2" name="Picture 81" descr="Hippo Facts, History, Useful Information and Amazing Pictures">
              <a:extLst>
                <a:ext uri="{FF2B5EF4-FFF2-40B4-BE49-F238E27FC236}">
                  <a16:creationId xmlns:a16="http://schemas.microsoft.com/office/drawing/2014/main" id="{197E3235-A026-2329-6D74-DDD944F47D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1" r="24800"/>
            <a:stretch/>
          </p:blipFill>
          <p:spPr bwMode="auto">
            <a:xfrm>
              <a:off x="10183057" y="5721488"/>
              <a:ext cx="449585" cy="43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Hippo Facts, History, Useful Information and Amazing Pictures">
              <a:extLst>
                <a:ext uri="{FF2B5EF4-FFF2-40B4-BE49-F238E27FC236}">
                  <a16:creationId xmlns:a16="http://schemas.microsoft.com/office/drawing/2014/main" id="{7BD9503A-FDFA-94F5-BDD0-B29360C09F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1" r="24800"/>
            <a:stretch/>
          </p:blipFill>
          <p:spPr bwMode="auto">
            <a:xfrm>
              <a:off x="10632642" y="5721488"/>
              <a:ext cx="449585" cy="43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83" descr="Hippo Facts, History, Useful Information and Amazing Pictures">
              <a:extLst>
                <a:ext uri="{FF2B5EF4-FFF2-40B4-BE49-F238E27FC236}">
                  <a16:creationId xmlns:a16="http://schemas.microsoft.com/office/drawing/2014/main" id="{BC93E5CA-D261-0949-1957-D9BCEA8DBE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1" r="24800"/>
            <a:stretch/>
          </p:blipFill>
          <p:spPr bwMode="auto">
            <a:xfrm>
              <a:off x="10183057" y="6255008"/>
              <a:ext cx="449585" cy="43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84" descr="Hippo Facts, History, Useful Information and Amazing Pictures">
              <a:extLst>
                <a:ext uri="{FF2B5EF4-FFF2-40B4-BE49-F238E27FC236}">
                  <a16:creationId xmlns:a16="http://schemas.microsoft.com/office/drawing/2014/main" id="{95C5F254-4EB7-86E7-8556-D24FAC9B8D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1" r="24800"/>
            <a:stretch/>
          </p:blipFill>
          <p:spPr bwMode="auto">
            <a:xfrm>
              <a:off x="10632642" y="6255008"/>
              <a:ext cx="449585" cy="43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A3F9ACE-594E-B19A-D83D-49006B542B6A}"/>
              </a:ext>
            </a:extLst>
          </p:cNvPr>
          <p:cNvGrpSpPr/>
          <p:nvPr/>
        </p:nvGrpSpPr>
        <p:grpSpPr>
          <a:xfrm>
            <a:off x="8449236" y="901218"/>
            <a:ext cx="3688109" cy="727986"/>
            <a:chOff x="9191185" y="1098442"/>
            <a:chExt cx="2619578" cy="727986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B3F7ABA-EB5C-C88A-E080-CB2D5661B3AC}"/>
                </a:ext>
              </a:extLst>
            </p:cNvPr>
            <p:cNvSpPr/>
            <p:nvPr/>
          </p:nvSpPr>
          <p:spPr>
            <a:xfrm>
              <a:off x="9191185" y="1098442"/>
              <a:ext cx="304800" cy="727986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B42A2D-4D40-AD2C-5A98-58B5ADAA0AD9}"/>
                </a:ext>
              </a:extLst>
            </p:cNvPr>
            <p:cNvSpPr txBox="1"/>
            <p:nvPr/>
          </p:nvSpPr>
          <p:spPr>
            <a:xfrm>
              <a:off x="9465732" y="1199904"/>
              <a:ext cx="23450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Cut back on Flying (1/5)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3B6176-FCE5-3A83-4943-9BBA32C8205D}"/>
              </a:ext>
            </a:extLst>
          </p:cNvPr>
          <p:cNvGrpSpPr/>
          <p:nvPr/>
        </p:nvGrpSpPr>
        <p:grpSpPr>
          <a:xfrm>
            <a:off x="8472392" y="1713107"/>
            <a:ext cx="3664953" cy="701331"/>
            <a:chOff x="8611292" y="1713107"/>
            <a:chExt cx="3664953" cy="701331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29852669-BDA0-C50E-3A21-2F382BD8ACA7}"/>
                </a:ext>
              </a:extLst>
            </p:cNvPr>
            <p:cNvSpPr/>
            <p:nvPr/>
          </p:nvSpPr>
          <p:spPr>
            <a:xfrm>
              <a:off x="8611292" y="1713107"/>
              <a:ext cx="429128" cy="701331"/>
            </a:xfrm>
            <a:prstGeom prst="downArrow">
              <a:avLst/>
            </a:prstGeom>
            <a:solidFill>
              <a:srgbClr val="FF8A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CFF776-F844-FC2C-8045-7B5A890CA4B1}"/>
                </a:ext>
              </a:extLst>
            </p:cNvPr>
            <p:cNvSpPr txBox="1"/>
            <p:nvPr/>
          </p:nvSpPr>
          <p:spPr>
            <a:xfrm>
              <a:off x="8917287" y="1748966"/>
              <a:ext cx="33589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Cut back on driving (1/5)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4AE496-B0C6-D97D-9B6D-5141241B088F}"/>
              </a:ext>
            </a:extLst>
          </p:cNvPr>
          <p:cNvGrpSpPr/>
          <p:nvPr/>
        </p:nvGrpSpPr>
        <p:grpSpPr>
          <a:xfrm>
            <a:off x="8530265" y="2345631"/>
            <a:ext cx="3607080" cy="461665"/>
            <a:chOff x="8669165" y="2345631"/>
            <a:chExt cx="3607080" cy="461665"/>
          </a:xfrm>
        </p:grpSpPr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8086B52E-8B76-32D8-0C87-1BC0CF33F125}"/>
                </a:ext>
              </a:extLst>
            </p:cNvPr>
            <p:cNvSpPr/>
            <p:nvPr/>
          </p:nvSpPr>
          <p:spPr>
            <a:xfrm>
              <a:off x="8669165" y="2490422"/>
              <a:ext cx="321229" cy="173468"/>
            </a:xfrm>
            <a:prstGeom prst="downArrow">
              <a:avLst/>
            </a:prstGeom>
            <a:solidFill>
              <a:srgbClr val="943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A194C2-9B61-68F3-C565-A97CC897BC8F}"/>
                </a:ext>
              </a:extLst>
            </p:cNvPr>
            <p:cNvSpPr txBox="1"/>
            <p:nvPr/>
          </p:nvSpPr>
          <p:spPr>
            <a:xfrm>
              <a:off x="8917287" y="2345631"/>
              <a:ext cx="33589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Eat less beef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F8B29E-A86A-C70D-48E8-04E61391E9DD}"/>
              </a:ext>
            </a:extLst>
          </p:cNvPr>
          <p:cNvCxnSpPr/>
          <p:nvPr/>
        </p:nvCxnSpPr>
        <p:spPr>
          <a:xfrm>
            <a:off x="4282633" y="3819394"/>
            <a:ext cx="6030410" cy="0"/>
          </a:xfrm>
          <a:prstGeom prst="line">
            <a:avLst/>
          </a:prstGeom>
          <a:ln w="50800">
            <a:solidFill>
              <a:schemeClr val="tx1">
                <a:alpha val="46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44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C17354-5AD5-ADE9-E069-8244DAFAC62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An “abolitionist” perspective on our agency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25E9B49-C07E-E031-5C2F-352DE822A532}"/>
              </a:ext>
            </a:extLst>
          </p:cNvPr>
          <p:cNvCxnSpPr>
            <a:cxnSpLocks/>
          </p:cNvCxnSpPr>
          <p:nvPr/>
        </p:nvCxnSpPr>
        <p:spPr>
          <a:xfrm flipH="1">
            <a:off x="3511773" y="3819394"/>
            <a:ext cx="3656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DDE0F8E-BF78-874B-BB9D-62665822FBBE}"/>
              </a:ext>
            </a:extLst>
          </p:cNvPr>
          <p:cNvCxnSpPr>
            <a:cxnSpLocks/>
          </p:cNvCxnSpPr>
          <p:nvPr/>
        </p:nvCxnSpPr>
        <p:spPr>
          <a:xfrm flipH="1">
            <a:off x="1931200" y="4333372"/>
            <a:ext cx="55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062AF8D-4FB7-9E95-DC08-8E638EDF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42" y="515135"/>
            <a:ext cx="7809603" cy="6186314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AC4959EE-D3B9-4270-4C2C-B01377D484CF}"/>
              </a:ext>
            </a:extLst>
          </p:cNvPr>
          <p:cNvGrpSpPr>
            <a:grpSpLocks noChangeAspect="1"/>
          </p:cNvGrpSpPr>
          <p:nvPr/>
        </p:nvGrpSpPr>
        <p:grpSpPr>
          <a:xfrm>
            <a:off x="7782390" y="603805"/>
            <a:ext cx="622924" cy="4141815"/>
            <a:chOff x="10166776" y="603805"/>
            <a:chExt cx="915451" cy="608682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BF8E386-F789-2880-FBDE-8C0E0045F1CE}"/>
                </a:ext>
              </a:extLst>
            </p:cNvPr>
            <p:cNvGrpSpPr/>
            <p:nvPr/>
          </p:nvGrpSpPr>
          <p:grpSpPr>
            <a:xfrm>
              <a:off x="10166776" y="603805"/>
              <a:ext cx="913525" cy="5054755"/>
              <a:chOff x="395915" y="603805"/>
              <a:chExt cx="913525" cy="5054755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B65C1D5-AC55-87E4-5D3C-471A3369E66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95915" y="1059543"/>
                <a:ext cx="913525" cy="4599017"/>
                <a:chOff x="395915" y="521126"/>
                <a:chExt cx="1000138" cy="5035065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A2842109-A65E-64C0-0A28-2FA342741520}"/>
                    </a:ext>
                  </a:extLst>
                </p:cNvPr>
                <p:cNvGrpSpPr/>
                <p:nvPr/>
              </p:nvGrpSpPr>
              <p:grpSpPr>
                <a:xfrm>
                  <a:off x="395916" y="1019893"/>
                  <a:ext cx="1000137" cy="4536298"/>
                  <a:chOff x="395916" y="839778"/>
                  <a:chExt cx="1000138" cy="4536298"/>
                </a:xfrm>
              </p:grpSpPr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CAE53525-9AF7-2246-D4C0-BE6483C282C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95916" y="3740726"/>
                    <a:ext cx="1000138" cy="1635350"/>
                    <a:chOff x="520606" y="1611816"/>
                    <a:chExt cx="1111343" cy="1817184"/>
                  </a:xfrm>
                </p:grpSpPr>
                <p:grpSp>
                  <p:nvGrpSpPr>
                    <p:cNvPr id="67" name="Group 66">
                      <a:extLst>
                        <a:ext uri="{FF2B5EF4-FFF2-40B4-BE49-F238E27FC236}">
                          <a16:creationId xmlns:a16="http://schemas.microsoft.com/office/drawing/2014/main" id="{C1C539DC-298D-79B2-4680-7B491F74486C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20606" y="1611816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80" name="Picture 79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91CD1384-BF86-0439-76CC-DCD058BB33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81" name="Picture 80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60C3D77C-FBA3-564E-5432-BDAB1DFC6B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68" name="Group 67">
                      <a:extLst>
                        <a:ext uri="{FF2B5EF4-FFF2-40B4-BE49-F238E27FC236}">
                          <a16:creationId xmlns:a16="http://schemas.microsoft.com/office/drawing/2014/main" id="{1AF1AC88-C5C0-177A-2D5E-347AEE89FE23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2249991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78" name="Picture 77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45A9E7BF-057D-B887-518F-18DF0DD95B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79" name="Picture 78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252C787A-8BAE-9730-B212-F742DB7C98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69" name="Group 68">
                      <a:extLst>
                        <a:ext uri="{FF2B5EF4-FFF2-40B4-BE49-F238E27FC236}">
                          <a16:creationId xmlns:a16="http://schemas.microsoft.com/office/drawing/2014/main" id="{F710D1DB-1CAA-7EB5-C626-85F9A0F1CD1E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2899042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76" name="Picture 75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97577D45-CA98-C50E-FDD2-58F11ABC7D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77" name="Picture 76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016DDD3B-986F-E85F-F29F-FAB95A9093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4CD2EF1A-3FDC-5483-447A-6E771C16B0B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95916" y="839778"/>
                    <a:ext cx="1000138" cy="2803559"/>
                    <a:chOff x="520606" y="1611816"/>
                    <a:chExt cx="1111343" cy="3115286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1DCE49FD-9B0B-48DD-524E-54FCAFB48609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20606" y="1611816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65" name="Picture 64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1517B4F5-4C99-824C-1B5B-71D15AF218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66" name="Picture 65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1463C11F-EC56-5339-C232-20B6017EF4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B1D2584D-AA91-9861-A9D2-2C4F01CBA2FC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2249991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63" name="Picture 62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AF3F91DA-90F8-7027-8F29-5B2654E207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64" name="Picture 63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342F6B3D-23A3-E4ED-892E-00655D5452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A26D7D27-823D-655C-BFA6-5E7363DCC5C5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2899042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61" name="Picture 60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083421B5-C921-C987-302A-7DDC7E1D7F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62" name="Picture 61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FF3E27AB-D296-3CF6-FEED-12A4103F5E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C0E85859-287D-8F27-DBF9-64884025AC96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3548093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59" name="Picture 58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2109E5D7-0100-11F2-0E88-D9AC85FC79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60" name="Picture 59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9D4D7F7C-BC22-C828-78C9-0E5E4C85F8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56" name="Group 55">
                      <a:extLst>
                        <a:ext uri="{FF2B5EF4-FFF2-40B4-BE49-F238E27FC236}">
                          <a16:creationId xmlns:a16="http://schemas.microsoft.com/office/drawing/2014/main" id="{96156A04-CFA6-1102-AFF5-BB6B8DBA8ECD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4197144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57" name="Picture 56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6A599699-6EAC-B420-91DC-3328AEA40E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58" name="Picture 57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2DAA68DA-35D6-B831-BB60-CBF1CE7341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</p:grpSp>
            <p:pic>
              <p:nvPicPr>
                <p:cNvPr id="48" name="Picture 47" descr="Hippo Facts, History, Useful Information and Amazing Pictures">
                  <a:extLst>
                    <a:ext uri="{FF2B5EF4-FFF2-40B4-BE49-F238E27FC236}">
                      <a16:creationId xmlns:a16="http://schemas.microsoft.com/office/drawing/2014/main" id="{2295B0BD-A02C-5138-E7B9-27DA0AF4B4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441" r="24800"/>
                <a:stretch/>
              </p:blipFill>
              <p:spPr bwMode="auto">
                <a:xfrm>
                  <a:off x="395915" y="521126"/>
                  <a:ext cx="492211" cy="4769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48" descr="Hippo Facts, History, Useful Information and Amazing Pictures">
                  <a:extLst>
                    <a:ext uri="{FF2B5EF4-FFF2-40B4-BE49-F238E27FC236}">
                      <a16:creationId xmlns:a16="http://schemas.microsoft.com/office/drawing/2014/main" id="{3A615A1A-5EDE-647E-B0B4-AB54234728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441" r="24800"/>
                <a:stretch/>
              </p:blipFill>
              <p:spPr bwMode="auto">
                <a:xfrm>
                  <a:off x="888126" y="521126"/>
                  <a:ext cx="492211" cy="4769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46" name="Picture 45" descr="Hippo Facts, History, Useful Information and Amazing Pictures">
                <a:extLst>
                  <a:ext uri="{FF2B5EF4-FFF2-40B4-BE49-F238E27FC236}">
                    <a16:creationId xmlns:a16="http://schemas.microsoft.com/office/drawing/2014/main" id="{15143AF8-D67C-1A9D-6E17-716520877E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41" r="24800"/>
              <a:stretch/>
            </p:blipFill>
            <p:spPr bwMode="auto">
              <a:xfrm>
                <a:off x="410271" y="603805"/>
                <a:ext cx="449585" cy="435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2" name="Picture 81" descr="Hippo Facts, History, Useful Information and Amazing Pictures">
              <a:extLst>
                <a:ext uri="{FF2B5EF4-FFF2-40B4-BE49-F238E27FC236}">
                  <a16:creationId xmlns:a16="http://schemas.microsoft.com/office/drawing/2014/main" id="{197E3235-A026-2329-6D74-DDD944F47D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1" r="24800"/>
            <a:stretch/>
          </p:blipFill>
          <p:spPr bwMode="auto">
            <a:xfrm>
              <a:off x="10183057" y="5721488"/>
              <a:ext cx="449585" cy="43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Hippo Facts, History, Useful Information and Amazing Pictures">
              <a:extLst>
                <a:ext uri="{FF2B5EF4-FFF2-40B4-BE49-F238E27FC236}">
                  <a16:creationId xmlns:a16="http://schemas.microsoft.com/office/drawing/2014/main" id="{7BD9503A-FDFA-94F5-BDD0-B29360C09F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1" r="24800"/>
            <a:stretch/>
          </p:blipFill>
          <p:spPr bwMode="auto">
            <a:xfrm>
              <a:off x="10632642" y="5721488"/>
              <a:ext cx="449585" cy="43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83" descr="Hippo Facts, History, Useful Information and Amazing Pictures">
              <a:extLst>
                <a:ext uri="{FF2B5EF4-FFF2-40B4-BE49-F238E27FC236}">
                  <a16:creationId xmlns:a16="http://schemas.microsoft.com/office/drawing/2014/main" id="{BC93E5CA-D261-0949-1957-D9BCEA8DBE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1" r="24800"/>
            <a:stretch/>
          </p:blipFill>
          <p:spPr bwMode="auto">
            <a:xfrm>
              <a:off x="10183057" y="6255008"/>
              <a:ext cx="449585" cy="43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84" descr="Hippo Facts, History, Useful Information and Amazing Pictures">
              <a:extLst>
                <a:ext uri="{FF2B5EF4-FFF2-40B4-BE49-F238E27FC236}">
                  <a16:creationId xmlns:a16="http://schemas.microsoft.com/office/drawing/2014/main" id="{95C5F254-4EB7-86E7-8556-D24FAC9B8D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1" r="24800"/>
            <a:stretch/>
          </p:blipFill>
          <p:spPr bwMode="auto">
            <a:xfrm>
              <a:off x="10632642" y="6255008"/>
              <a:ext cx="449585" cy="43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A3F9ACE-594E-B19A-D83D-49006B542B6A}"/>
              </a:ext>
            </a:extLst>
          </p:cNvPr>
          <p:cNvGrpSpPr/>
          <p:nvPr/>
        </p:nvGrpSpPr>
        <p:grpSpPr>
          <a:xfrm>
            <a:off x="8484166" y="3028903"/>
            <a:ext cx="3299062" cy="727986"/>
            <a:chOff x="9191185" y="1098442"/>
            <a:chExt cx="2343247" cy="727986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B3F7ABA-EB5C-C88A-E080-CB2D5661B3AC}"/>
                </a:ext>
              </a:extLst>
            </p:cNvPr>
            <p:cNvSpPr/>
            <p:nvPr/>
          </p:nvSpPr>
          <p:spPr>
            <a:xfrm rot="10800000">
              <a:off x="9191185" y="1098442"/>
              <a:ext cx="304800" cy="727986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B42A2D-4D40-AD2C-5A98-58B5ADAA0AD9}"/>
                </a:ext>
              </a:extLst>
            </p:cNvPr>
            <p:cNvSpPr txBox="1"/>
            <p:nvPr/>
          </p:nvSpPr>
          <p:spPr>
            <a:xfrm>
              <a:off x="9435887" y="1231602"/>
              <a:ext cx="2098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Why should fly? (1/5)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3B6176-FCE5-3A83-4943-9BBA32C8205D}"/>
              </a:ext>
            </a:extLst>
          </p:cNvPr>
          <p:cNvGrpSpPr/>
          <p:nvPr/>
        </p:nvGrpSpPr>
        <p:grpSpPr>
          <a:xfrm>
            <a:off x="8484166" y="2306415"/>
            <a:ext cx="3513727" cy="701331"/>
            <a:chOff x="8611292" y="1713107"/>
            <a:chExt cx="3513727" cy="701331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29852669-BDA0-C50E-3A21-2F382BD8ACA7}"/>
                </a:ext>
              </a:extLst>
            </p:cNvPr>
            <p:cNvSpPr/>
            <p:nvPr/>
          </p:nvSpPr>
          <p:spPr>
            <a:xfrm rot="10800000">
              <a:off x="8611292" y="1713107"/>
              <a:ext cx="429128" cy="701331"/>
            </a:xfrm>
            <a:prstGeom prst="downArrow">
              <a:avLst/>
            </a:prstGeom>
            <a:solidFill>
              <a:srgbClr val="FF8A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CFF776-F844-FC2C-8045-7B5A890CA4B1}"/>
                </a:ext>
              </a:extLst>
            </p:cNvPr>
            <p:cNvSpPr txBox="1"/>
            <p:nvPr/>
          </p:nvSpPr>
          <p:spPr>
            <a:xfrm>
              <a:off x="9016405" y="1818514"/>
              <a:ext cx="3108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Let’s zoom (1/5)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4AE496-B0C6-D97D-9B6D-5141241B088F}"/>
              </a:ext>
            </a:extLst>
          </p:cNvPr>
          <p:cNvGrpSpPr/>
          <p:nvPr/>
        </p:nvGrpSpPr>
        <p:grpSpPr>
          <a:xfrm>
            <a:off x="8532653" y="1930582"/>
            <a:ext cx="3715584" cy="461665"/>
            <a:chOff x="8669165" y="2345631"/>
            <a:chExt cx="3715584" cy="461665"/>
          </a:xfrm>
        </p:grpSpPr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8086B52E-8B76-32D8-0C87-1BC0CF33F125}"/>
                </a:ext>
              </a:extLst>
            </p:cNvPr>
            <p:cNvSpPr/>
            <p:nvPr/>
          </p:nvSpPr>
          <p:spPr>
            <a:xfrm rot="10800000">
              <a:off x="8669165" y="2490422"/>
              <a:ext cx="321229" cy="173468"/>
            </a:xfrm>
            <a:prstGeom prst="downArrow">
              <a:avLst/>
            </a:prstGeom>
            <a:solidFill>
              <a:srgbClr val="943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A194C2-9B61-68F3-C565-A97CC897BC8F}"/>
                </a:ext>
              </a:extLst>
            </p:cNvPr>
            <p:cNvSpPr txBox="1"/>
            <p:nvPr/>
          </p:nvSpPr>
          <p:spPr>
            <a:xfrm>
              <a:off x="9025791" y="2345631"/>
              <a:ext cx="33589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Don’t even like beef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F8B29E-A86A-C70D-48E8-04E61391E9DD}"/>
              </a:ext>
            </a:extLst>
          </p:cNvPr>
          <p:cNvCxnSpPr/>
          <p:nvPr/>
        </p:nvCxnSpPr>
        <p:spPr>
          <a:xfrm>
            <a:off x="4282633" y="3819394"/>
            <a:ext cx="6030410" cy="0"/>
          </a:xfrm>
          <a:prstGeom prst="line">
            <a:avLst/>
          </a:prstGeom>
          <a:ln w="50800">
            <a:solidFill>
              <a:schemeClr val="tx1">
                <a:alpha val="46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75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C17354-5AD5-ADE9-E069-8244DAFAC62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What’s stopping us from exercising our climate mitigation agency?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25E9B49-C07E-E031-5C2F-352DE822A532}"/>
              </a:ext>
            </a:extLst>
          </p:cNvPr>
          <p:cNvCxnSpPr>
            <a:cxnSpLocks/>
          </p:cNvCxnSpPr>
          <p:nvPr/>
        </p:nvCxnSpPr>
        <p:spPr>
          <a:xfrm flipH="1">
            <a:off x="3511773" y="3819394"/>
            <a:ext cx="3656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DDE0F8E-BF78-874B-BB9D-62665822FBBE}"/>
              </a:ext>
            </a:extLst>
          </p:cNvPr>
          <p:cNvCxnSpPr>
            <a:cxnSpLocks/>
          </p:cNvCxnSpPr>
          <p:nvPr/>
        </p:nvCxnSpPr>
        <p:spPr>
          <a:xfrm flipH="1">
            <a:off x="1931200" y="4333372"/>
            <a:ext cx="55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062AF8D-4FB7-9E95-DC08-8E638EDF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42" y="515135"/>
            <a:ext cx="7809603" cy="6186314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AC4959EE-D3B9-4270-4C2C-B01377D484CF}"/>
              </a:ext>
            </a:extLst>
          </p:cNvPr>
          <p:cNvGrpSpPr>
            <a:grpSpLocks noChangeAspect="1"/>
          </p:cNvGrpSpPr>
          <p:nvPr/>
        </p:nvGrpSpPr>
        <p:grpSpPr>
          <a:xfrm>
            <a:off x="7782390" y="603805"/>
            <a:ext cx="622924" cy="4141815"/>
            <a:chOff x="10166776" y="603805"/>
            <a:chExt cx="915451" cy="608682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BF8E386-F789-2880-FBDE-8C0E0045F1CE}"/>
                </a:ext>
              </a:extLst>
            </p:cNvPr>
            <p:cNvGrpSpPr/>
            <p:nvPr/>
          </p:nvGrpSpPr>
          <p:grpSpPr>
            <a:xfrm>
              <a:off x="10166776" y="603805"/>
              <a:ext cx="913525" cy="5054755"/>
              <a:chOff x="395915" y="603805"/>
              <a:chExt cx="913525" cy="5054755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B65C1D5-AC55-87E4-5D3C-471A3369E66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95915" y="1059543"/>
                <a:ext cx="913525" cy="4599017"/>
                <a:chOff x="395915" y="521126"/>
                <a:chExt cx="1000138" cy="5035065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A2842109-A65E-64C0-0A28-2FA342741520}"/>
                    </a:ext>
                  </a:extLst>
                </p:cNvPr>
                <p:cNvGrpSpPr/>
                <p:nvPr/>
              </p:nvGrpSpPr>
              <p:grpSpPr>
                <a:xfrm>
                  <a:off x="395916" y="1019893"/>
                  <a:ext cx="1000137" cy="4536298"/>
                  <a:chOff x="395916" y="839778"/>
                  <a:chExt cx="1000138" cy="4536298"/>
                </a:xfrm>
              </p:grpSpPr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CAE53525-9AF7-2246-D4C0-BE6483C282C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95916" y="3740726"/>
                    <a:ext cx="1000138" cy="1635350"/>
                    <a:chOff x="520606" y="1611816"/>
                    <a:chExt cx="1111343" cy="1817184"/>
                  </a:xfrm>
                </p:grpSpPr>
                <p:grpSp>
                  <p:nvGrpSpPr>
                    <p:cNvPr id="67" name="Group 66">
                      <a:extLst>
                        <a:ext uri="{FF2B5EF4-FFF2-40B4-BE49-F238E27FC236}">
                          <a16:creationId xmlns:a16="http://schemas.microsoft.com/office/drawing/2014/main" id="{C1C539DC-298D-79B2-4680-7B491F74486C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20606" y="1611816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80" name="Picture 79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91CD1384-BF86-0439-76CC-DCD058BB33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81" name="Picture 80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60C3D77C-FBA3-564E-5432-BDAB1DFC6B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68" name="Group 67">
                      <a:extLst>
                        <a:ext uri="{FF2B5EF4-FFF2-40B4-BE49-F238E27FC236}">
                          <a16:creationId xmlns:a16="http://schemas.microsoft.com/office/drawing/2014/main" id="{1AF1AC88-C5C0-177A-2D5E-347AEE89FE23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2249991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78" name="Picture 77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45A9E7BF-057D-B887-518F-18DF0DD95B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79" name="Picture 78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252C787A-8BAE-9730-B212-F742DB7C98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69" name="Group 68">
                      <a:extLst>
                        <a:ext uri="{FF2B5EF4-FFF2-40B4-BE49-F238E27FC236}">
                          <a16:creationId xmlns:a16="http://schemas.microsoft.com/office/drawing/2014/main" id="{F710D1DB-1CAA-7EB5-C626-85F9A0F1CD1E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2899042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76" name="Picture 75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97577D45-CA98-C50E-FDD2-58F11ABC7D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77" name="Picture 76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016DDD3B-986F-E85F-F29F-FAB95A9093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4CD2EF1A-3FDC-5483-447A-6E771C16B0B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95916" y="839778"/>
                    <a:ext cx="1000138" cy="2803559"/>
                    <a:chOff x="520606" y="1611816"/>
                    <a:chExt cx="1111343" cy="3115286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1DCE49FD-9B0B-48DD-524E-54FCAFB48609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20606" y="1611816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65" name="Picture 64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1517B4F5-4C99-824C-1B5B-71D15AF218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66" name="Picture 65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1463C11F-EC56-5339-C232-20B6017EF4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B1D2584D-AA91-9861-A9D2-2C4F01CBA2FC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2249991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63" name="Picture 62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AF3F91DA-90F8-7027-8F29-5B2654E207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64" name="Picture 63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342F6B3D-23A3-E4ED-892E-00655D5452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A26D7D27-823D-655C-BFA6-5E7363DCC5C5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2899042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61" name="Picture 60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083421B5-C921-C987-302A-7DDC7E1D7F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62" name="Picture 61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FF3E27AB-D296-3CF6-FEED-12A4103F5E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C0E85859-287D-8F27-DBF9-64884025AC96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3548093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59" name="Picture 58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2109E5D7-0100-11F2-0E88-D9AC85FC79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60" name="Picture 59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9D4D7F7C-BC22-C828-78C9-0E5E4C85F8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56" name="Group 55">
                      <a:extLst>
                        <a:ext uri="{FF2B5EF4-FFF2-40B4-BE49-F238E27FC236}">
                          <a16:creationId xmlns:a16="http://schemas.microsoft.com/office/drawing/2014/main" id="{96156A04-CFA6-1102-AFF5-BB6B8DBA8ECD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8069" y="4197144"/>
                      <a:ext cx="1093880" cy="529958"/>
                      <a:chOff x="286512" y="706056"/>
                      <a:chExt cx="1689940" cy="818734"/>
                    </a:xfrm>
                  </p:grpSpPr>
                  <p:pic>
                    <p:nvPicPr>
                      <p:cNvPr id="57" name="Picture 56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6A599699-6EAC-B420-91DC-3328AEA40E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28651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58" name="Picture 57" descr="Hippo Facts, History, Useful Information and Amazing Pictures">
                        <a:extLst>
                          <a:ext uri="{FF2B5EF4-FFF2-40B4-BE49-F238E27FC236}">
                            <a16:creationId xmlns:a16="http://schemas.microsoft.com/office/drawing/2014/main" id="{2DAA68DA-35D6-B831-BB60-CBF1CE7341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1" r="24800"/>
                      <a:stretch/>
                    </p:blipFill>
                    <p:spPr bwMode="auto">
                      <a:xfrm>
                        <a:off x="1131482" y="706056"/>
                        <a:ext cx="844970" cy="81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</p:grpSp>
            <p:pic>
              <p:nvPicPr>
                <p:cNvPr id="48" name="Picture 47" descr="Hippo Facts, History, Useful Information and Amazing Pictures">
                  <a:extLst>
                    <a:ext uri="{FF2B5EF4-FFF2-40B4-BE49-F238E27FC236}">
                      <a16:creationId xmlns:a16="http://schemas.microsoft.com/office/drawing/2014/main" id="{2295B0BD-A02C-5138-E7B9-27DA0AF4B4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441" r="24800"/>
                <a:stretch/>
              </p:blipFill>
              <p:spPr bwMode="auto">
                <a:xfrm>
                  <a:off x="395915" y="521126"/>
                  <a:ext cx="492211" cy="4769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48" descr="Hippo Facts, History, Useful Information and Amazing Pictures">
                  <a:extLst>
                    <a:ext uri="{FF2B5EF4-FFF2-40B4-BE49-F238E27FC236}">
                      <a16:creationId xmlns:a16="http://schemas.microsoft.com/office/drawing/2014/main" id="{3A615A1A-5EDE-647E-B0B4-AB54234728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441" r="24800"/>
                <a:stretch/>
              </p:blipFill>
              <p:spPr bwMode="auto">
                <a:xfrm>
                  <a:off x="888126" y="521126"/>
                  <a:ext cx="492211" cy="4769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46" name="Picture 45" descr="Hippo Facts, History, Useful Information and Amazing Pictures">
                <a:extLst>
                  <a:ext uri="{FF2B5EF4-FFF2-40B4-BE49-F238E27FC236}">
                    <a16:creationId xmlns:a16="http://schemas.microsoft.com/office/drawing/2014/main" id="{15143AF8-D67C-1A9D-6E17-716520877E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41" r="24800"/>
              <a:stretch/>
            </p:blipFill>
            <p:spPr bwMode="auto">
              <a:xfrm>
                <a:off x="410271" y="603805"/>
                <a:ext cx="449585" cy="435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2" name="Picture 81" descr="Hippo Facts, History, Useful Information and Amazing Pictures">
              <a:extLst>
                <a:ext uri="{FF2B5EF4-FFF2-40B4-BE49-F238E27FC236}">
                  <a16:creationId xmlns:a16="http://schemas.microsoft.com/office/drawing/2014/main" id="{197E3235-A026-2329-6D74-DDD944F47D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1" r="24800"/>
            <a:stretch/>
          </p:blipFill>
          <p:spPr bwMode="auto">
            <a:xfrm>
              <a:off x="10183057" y="5721488"/>
              <a:ext cx="449585" cy="43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Hippo Facts, History, Useful Information and Amazing Pictures">
              <a:extLst>
                <a:ext uri="{FF2B5EF4-FFF2-40B4-BE49-F238E27FC236}">
                  <a16:creationId xmlns:a16="http://schemas.microsoft.com/office/drawing/2014/main" id="{7BD9503A-FDFA-94F5-BDD0-B29360C09F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1" r="24800"/>
            <a:stretch/>
          </p:blipFill>
          <p:spPr bwMode="auto">
            <a:xfrm>
              <a:off x="10632642" y="5721488"/>
              <a:ext cx="449585" cy="43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83" descr="Hippo Facts, History, Useful Information and Amazing Pictures">
              <a:extLst>
                <a:ext uri="{FF2B5EF4-FFF2-40B4-BE49-F238E27FC236}">
                  <a16:creationId xmlns:a16="http://schemas.microsoft.com/office/drawing/2014/main" id="{BC93E5CA-D261-0949-1957-D9BCEA8DBE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1" r="24800"/>
            <a:stretch/>
          </p:blipFill>
          <p:spPr bwMode="auto">
            <a:xfrm>
              <a:off x="10183057" y="6255008"/>
              <a:ext cx="449585" cy="43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84" descr="Hippo Facts, History, Useful Information and Amazing Pictures">
              <a:extLst>
                <a:ext uri="{FF2B5EF4-FFF2-40B4-BE49-F238E27FC236}">
                  <a16:creationId xmlns:a16="http://schemas.microsoft.com/office/drawing/2014/main" id="{95C5F254-4EB7-86E7-8556-D24FAC9B8D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1" r="24800"/>
            <a:stretch/>
          </p:blipFill>
          <p:spPr bwMode="auto">
            <a:xfrm>
              <a:off x="10632642" y="6255008"/>
              <a:ext cx="449585" cy="43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A3F9ACE-594E-B19A-D83D-49006B542B6A}"/>
              </a:ext>
            </a:extLst>
          </p:cNvPr>
          <p:cNvGrpSpPr/>
          <p:nvPr/>
        </p:nvGrpSpPr>
        <p:grpSpPr>
          <a:xfrm>
            <a:off x="8484166" y="3028903"/>
            <a:ext cx="3299062" cy="727986"/>
            <a:chOff x="9191185" y="1098442"/>
            <a:chExt cx="2343247" cy="727986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B3F7ABA-EB5C-C88A-E080-CB2D5661B3AC}"/>
                </a:ext>
              </a:extLst>
            </p:cNvPr>
            <p:cNvSpPr/>
            <p:nvPr/>
          </p:nvSpPr>
          <p:spPr>
            <a:xfrm rot="10800000">
              <a:off x="9191185" y="1098442"/>
              <a:ext cx="304800" cy="727986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B42A2D-4D40-AD2C-5A98-58B5ADAA0AD9}"/>
                </a:ext>
              </a:extLst>
            </p:cNvPr>
            <p:cNvSpPr txBox="1"/>
            <p:nvPr/>
          </p:nvSpPr>
          <p:spPr>
            <a:xfrm>
              <a:off x="9435887" y="1231602"/>
              <a:ext cx="2098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Why should fly? (1/5)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3B6176-FCE5-3A83-4943-9BBA32C8205D}"/>
              </a:ext>
            </a:extLst>
          </p:cNvPr>
          <p:cNvGrpSpPr/>
          <p:nvPr/>
        </p:nvGrpSpPr>
        <p:grpSpPr>
          <a:xfrm>
            <a:off x="8484166" y="2306415"/>
            <a:ext cx="3513727" cy="701331"/>
            <a:chOff x="8611292" y="1713107"/>
            <a:chExt cx="3513727" cy="701331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29852669-BDA0-C50E-3A21-2F382BD8ACA7}"/>
                </a:ext>
              </a:extLst>
            </p:cNvPr>
            <p:cNvSpPr/>
            <p:nvPr/>
          </p:nvSpPr>
          <p:spPr>
            <a:xfrm rot="10800000">
              <a:off x="8611292" y="1713107"/>
              <a:ext cx="429128" cy="701331"/>
            </a:xfrm>
            <a:prstGeom prst="downArrow">
              <a:avLst/>
            </a:prstGeom>
            <a:solidFill>
              <a:srgbClr val="FF8A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CFF776-F844-FC2C-8045-7B5A890CA4B1}"/>
                </a:ext>
              </a:extLst>
            </p:cNvPr>
            <p:cNvSpPr txBox="1"/>
            <p:nvPr/>
          </p:nvSpPr>
          <p:spPr>
            <a:xfrm>
              <a:off x="9016405" y="1818514"/>
              <a:ext cx="3108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Let’s zoom (1/5)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4AE496-B0C6-D97D-9B6D-5141241B088F}"/>
              </a:ext>
            </a:extLst>
          </p:cNvPr>
          <p:cNvGrpSpPr/>
          <p:nvPr/>
        </p:nvGrpSpPr>
        <p:grpSpPr>
          <a:xfrm>
            <a:off x="8532653" y="1930582"/>
            <a:ext cx="3715584" cy="461665"/>
            <a:chOff x="8669165" y="2345631"/>
            <a:chExt cx="3715584" cy="461665"/>
          </a:xfrm>
        </p:grpSpPr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8086B52E-8B76-32D8-0C87-1BC0CF33F125}"/>
                </a:ext>
              </a:extLst>
            </p:cNvPr>
            <p:cNvSpPr/>
            <p:nvPr/>
          </p:nvSpPr>
          <p:spPr>
            <a:xfrm rot="10800000">
              <a:off x="8669165" y="2490422"/>
              <a:ext cx="321229" cy="173468"/>
            </a:xfrm>
            <a:prstGeom prst="downArrow">
              <a:avLst/>
            </a:prstGeom>
            <a:solidFill>
              <a:srgbClr val="943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A194C2-9B61-68F3-C565-A97CC897BC8F}"/>
                </a:ext>
              </a:extLst>
            </p:cNvPr>
            <p:cNvSpPr txBox="1"/>
            <p:nvPr/>
          </p:nvSpPr>
          <p:spPr>
            <a:xfrm>
              <a:off x="9025791" y="2345631"/>
              <a:ext cx="33589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Don’t even like beef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F8B29E-A86A-C70D-48E8-04E61391E9DD}"/>
              </a:ext>
            </a:extLst>
          </p:cNvPr>
          <p:cNvCxnSpPr/>
          <p:nvPr/>
        </p:nvCxnSpPr>
        <p:spPr>
          <a:xfrm>
            <a:off x="4282633" y="3819394"/>
            <a:ext cx="6030410" cy="0"/>
          </a:xfrm>
          <a:prstGeom prst="line">
            <a:avLst/>
          </a:prstGeom>
          <a:ln w="50800">
            <a:solidFill>
              <a:schemeClr val="tx1">
                <a:alpha val="46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AE1BAC7-66B4-8970-247E-7F1CBC774681}"/>
              </a:ext>
            </a:extLst>
          </p:cNvPr>
          <p:cNvSpPr txBox="1"/>
          <p:nvPr/>
        </p:nvSpPr>
        <p:spPr>
          <a:xfrm>
            <a:off x="8573335" y="4883287"/>
            <a:ext cx="34652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Maybe we don’t know how to talk about it effectively.</a:t>
            </a:r>
          </a:p>
        </p:txBody>
      </p:sp>
    </p:spTree>
    <p:extLst>
      <p:ext uri="{BB962C8B-B14F-4D97-AF65-F5344CB8AC3E}">
        <p14:creationId xmlns:p14="http://schemas.microsoft.com/office/powerpoint/2010/main" val="29510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49E1BE-9A23-5AAF-1960-36372C265F2D}"/>
              </a:ext>
            </a:extLst>
          </p:cNvPr>
          <p:cNvSpPr txBox="1"/>
          <p:nvPr/>
        </p:nvSpPr>
        <p:spPr>
          <a:xfrm>
            <a:off x="12028" y="0"/>
            <a:ext cx="1217997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Schrepfer’s</a:t>
            </a:r>
            <a:r>
              <a:rPr lang="en-US" sz="2400" b="1" dirty="0"/>
              <a:t> power analysis method of analyzing of claims</a:t>
            </a:r>
            <a:endParaRPr lang="en-US" sz="24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9757E-329D-0CFA-C76E-088FF87F24BC}"/>
              </a:ext>
            </a:extLst>
          </p:cNvPr>
          <p:cNvSpPr txBox="1"/>
          <p:nvPr/>
        </p:nvSpPr>
        <p:spPr>
          <a:xfrm>
            <a:off x="1111170" y="995423"/>
            <a:ext cx="99195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Ask three questions: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does it function? (Or: What is its goal?)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Who does it benefit?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Where is the power?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/>
              <a:t>Example … in this course … </a:t>
            </a:r>
          </a:p>
        </p:txBody>
      </p:sp>
    </p:spTree>
    <p:extLst>
      <p:ext uri="{BB962C8B-B14F-4D97-AF65-F5344CB8AC3E}">
        <p14:creationId xmlns:p14="http://schemas.microsoft.com/office/powerpoint/2010/main" val="308099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380</Words>
  <Application>Microsoft Macintosh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qualitative picture: Earth’s surface temperature is a function of energy flows</dc:title>
  <dc:creator>Steven</dc:creator>
  <cp:lastModifiedBy>Steven</cp:lastModifiedBy>
  <cp:revision>162</cp:revision>
  <cp:lastPrinted>2020-02-04T19:15:02Z</cp:lastPrinted>
  <dcterms:created xsi:type="dcterms:W3CDTF">2020-01-23T15:38:57Z</dcterms:created>
  <dcterms:modified xsi:type="dcterms:W3CDTF">2024-10-08T19:23:22Z</dcterms:modified>
</cp:coreProperties>
</file>