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1870" r:id="rId2"/>
    <p:sldId id="198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34"/>
  </p:normalViewPr>
  <p:slideViewPr>
    <p:cSldViewPr snapToGrid="0">
      <p:cViewPr varScale="1">
        <p:scale>
          <a:sx n="105" d="100"/>
          <a:sy n="105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FFF9A-ED12-3C49-8719-B78D8EE025D2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27A55-C807-2B4B-9ADB-2501F55E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2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9E6-8CFA-B642-ACE3-E8D0350845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1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9E6-8CFA-B642-ACE3-E8D0350845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1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7F82-642D-822A-B9D2-FCF6EC7C4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31A13-FAA7-2361-FDFB-F9D28C48B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EE282-9A6B-D1BF-8198-327B0B93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6B5C-3CFF-2149-9CF1-CFA14DAA359A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403EE-0F06-7110-7A6C-F0F6F310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633FB-37E3-5A0D-8E04-DE72E9D33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570B-D079-C548-9E03-8F2FE46E9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4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EC94-8AA7-E135-91BC-AE002D61C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08956-CC47-37B0-4D1E-17DA1584B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E6002-3412-2A7C-55DC-956B4507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6B5C-3CFF-2149-9CF1-CFA14DAA359A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1B81E-C5A1-49B9-338B-D551F28E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07DC6-B58E-9AFC-EED0-7080E434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570B-D079-C548-9E03-8F2FE46E9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1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6BC6A7-FCDA-1071-A032-D91C22278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DEFED-7007-85F9-C458-56847BC73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82820-C183-A480-1A92-77F8F68E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6B5C-3CFF-2149-9CF1-CFA14DAA359A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A9E8A-DFB1-D067-0A5D-1662117C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ECA73-2BCC-BA27-D98F-BFE30F6C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570B-D079-C548-9E03-8F2FE46E9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3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2534C-12F3-E9D9-2CF1-CD439A640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F5712-FACD-33C3-0323-3B6C36061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7075C-69F1-2F37-285C-1918AD302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6B5C-3CFF-2149-9CF1-CFA14DAA359A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E25A3-EC37-4B63-428E-17244122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60B54-4E07-D397-D3D7-41906CC8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570B-D079-C548-9E03-8F2FE46E9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6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81B3E-0A90-E737-0DC8-EEF0A1757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4F5C4-77CA-6CDD-11E3-6180F7BA5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90D9B-AFC9-BFE0-7158-D4DAD9BF0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6B5C-3CFF-2149-9CF1-CFA14DAA359A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D23EA-0418-1EF6-CF7F-6BF38ECC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7BF71-3319-6ADF-1EA1-9D5E57BF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570B-D079-C548-9E03-8F2FE46E9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6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5537F-DF54-493A-FF51-C9D60B67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D367C-A251-EC02-5DC6-CBECB61B5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1B143-B755-6C94-1AAD-FBEAF234E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60330-0AB8-796B-9096-A02962B6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6B5C-3CFF-2149-9CF1-CFA14DAA359A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C6A70-6238-D7B6-0B38-AC830AA91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EBA8C-94CA-8E2B-373D-F314DF6CB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570B-D079-C548-9E03-8F2FE46E9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62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1717-3155-5FA5-BDCB-FB5B742D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98B60-77A0-8297-92E1-88D4891A6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55786-04AF-A8F3-295D-17883D96F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85D2B5-612F-B827-54C2-5A28D4E97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B95C3A-F4CD-5B0A-6933-3F1F4D4A2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F08BE8-66B4-2481-A36B-DA095DDC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6B5C-3CFF-2149-9CF1-CFA14DAA359A}" type="datetimeFigureOut">
              <a:rPr lang="en-US" smtClean="0"/>
              <a:t>9/17/24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88951D-FC98-B5B2-18A0-AD368729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5E6A25-79B9-1E38-7781-46415A31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570B-D079-C548-9E03-8F2FE46E9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9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B712-A824-6130-2179-1E766116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64314D-9529-7E4F-BBCE-5132BA54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6B5C-3CFF-2149-9CF1-CFA14DAA359A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E441E-6825-DC2B-AD24-E3CEBF328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376659-88D0-71A2-A6E9-5C6FDAE6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570B-D079-C548-9E03-8F2FE46E9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0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151F67-C1A9-ECEF-5A2A-37DAB79D8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6B5C-3CFF-2149-9CF1-CFA14DAA359A}" type="datetimeFigureOut">
              <a:rPr lang="en-US" smtClean="0"/>
              <a:t>9/17/24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8F742C-9D98-809D-2BC0-0B478F781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1AE74-66F7-EF09-6F06-C69BD8177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570B-D079-C548-9E03-8F2FE46E9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4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941A-DF9F-C5A0-CD40-816820CE9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B123-9863-0599-9C33-A516E3806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B0DA2-9087-4751-1838-BC96EC472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E27AA-18E9-6E34-BF92-596A4FBCB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6B5C-3CFF-2149-9CF1-CFA14DAA359A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EE7D6-5A02-5C61-5A2F-EE3E000E8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382F6-A2BA-C63E-21DC-0D8D81AA6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570B-D079-C548-9E03-8F2FE46E9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0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9ED3-BFBF-DB69-495D-72FC4882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3AEEF3-AE0F-EE04-3545-2256C60F8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E09EC-0D08-C573-425F-CE5805B88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E9759-B626-503F-6017-B649B46A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6B5C-3CFF-2149-9CF1-CFA14DAA359A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D1C8C-15FE-E942-B210-A0C736C6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8E8D2-51E4-7779-A198-10F16028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570B-D079-C548-9E03-8F2FE46E9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4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9BD84-7217-2E06-647C-85BF7F4E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97F00-E882-2EDB-EDE5-C291B51FA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0A9B4-BB59-CCE1-26E1-5C0AEF3C9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36B5C-3CFF-2149-9CF1-CFA14DAA359A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3B493-BE9C-510A-7916-DEA0128CA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502D4-2E8F-B790-7E11-4388DA2BF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1570B-D079-C548-9E03-8F2FE46E9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3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x1SgmFa0r04" TargetMode="External"/><Relationship Id="rId5" Type="http://schemas.openxmlformats.org/officeDocument/2006/relationships/hyperlink" Target="https://earthobservatory.nasa.gov/features/CarbonCycle" TargetMode="Externa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x1SgmFa0r04" TargetMode="External"/><Relationship Id="rId5" Type="http://schemas.openxmlformats.org/officeDocument/2006/relationships/hyperlink" Target="https://earthobservatory.nasa.gov/features/CarbonCycle" TargetMode="Externa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952" cy="457200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2400" b="1" dirty="0">
                <a:latin typeface="+mn-lt"/>
              </a:rPr>
              <a:t>The fate of anthropogenic atmospheric carbon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812034-D6FE-B248-BCE7-D0B07A486364}"/>
                  </a:ext>
                </a:extLst>
              </p:cNvPr>
              <p:cNvSpPr txBox="1"/>
              <p:nvPr/>
            </p:nvSpPr>
            <p:spPr>
              <a:xfrm>
                <a:off x="6674784" y="1008713"/>
                <a:ext cx="5517216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dirty="0">
                    <a:solidFill>
                      <a:srgbClr val="FFC000"/>
                    </a:solidFill>
                  </a:rPr>
                  <a:t>natural flux</a:t>
                </a:r>
                <a:r>
                  <a:rPr lang="en-US" sz="2400" dirty="0"/>
                  <a:t> is big compared to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anthropogenic part</a:t>
                </a:r>
                <a:r>
                  <a:rPr lang="en-US" sz="2400" dirty="0"/>
                  <a:t>. But where does all that carbon go?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Oceans absorb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𝟐𝟓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FF0000"/>
                    </a:solidFill>
                  </a:rPr>
                  <a:t>2/9</a:t>
                </a:r>
                <a:r>
                  <a:rPr lang="en-US" sz="2400" dirty="0"/>
                  <a:t>) of anthropogenic CO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emitted each year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Land absorbs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𝟐𝟓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of it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remaining airborne fraction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sz="2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2400" dirty="0"/>
                  <a:t> stays in the air much longer – it keeps getting absorbed by oceans, but at a slower rate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dirty="0"/>
                  <a:t>That </a:t>
                </a:r>
                <a:r>
                  <a:rPr lang="en-US" sz="2400" dirty="0">
                    <a:solidFill>
                      <a:srgbClr val="FF0000"/>
                    </a:solidFill>
                  </a:rPr>
                  <a:t>9 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GtC</a:t>
                </a:r>
                <a:r>
                  <a:rPr lang="en-US" sz="2400" dirty="0">
                    <a:solidFill>
                      <a:srgbClr val="FF0000"/>
                    </a:solidFill>
                  </a:rPr>
                  <a:t>/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yr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figure is old – by 2018 it had risen to </a:t>
                </a:r>
                <a:r>
                  <a:rPr lang="en-US" sz="2400" dirty="0">
                    <a:solidFill>
                      <a:srgbClr val="FF0000"/>
                    </a:solidFill>
                  </a:rPr>
                  <a:t>12.4</a:t>
                </a:r>
                <a:r>
                  <a:rPr lang="en-US" sz="2400" dirty="0"/>
                  <a:t>, by 2020 it was up to </a:t>
                </a:r>
                <a:r>
                  <a:rPr lang="en-US" sz="2400" dirty="0">
                    <a:solidFill>
                      <a:srgbClr val="FF0000"/>
                    </a:solidFill>
                  </a:rPr>
                  <a:t>12.9</a:t>
                </a:r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812034-D6FE-B248-BCE7-D0B07A486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784" y="1008713"/>
                <a:ext cx="5517216" cy="5262979"/>
              </a:xfrm>
              <a:prstGeom prst="rect">
                <a:avLst/>
              </a:prstGeom>
              <a:blipFill>
                <a:blip r:embed="rId3"/>
                <a:stretch>
                  <a:fillRect l="-1835" t="-964" r="-688" b="-1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Draft diagram of the carbon cycle.">
            <a:extLst>
              <a:ext uri="{FF2B5EF4-FFF2-40B4-BE49-F238E27FC236}">
                <a16:creationId xmlns:a16="http://schemas.microsoft.com/office/drawing/2014/main" id="{8800096A-EADF-AA4F-B7F3-72BA48DA1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73" y="1402429"/>
            <a:ext cx="6143043" cy="409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F5725B-B4BD-0D46-9145-F8B91328E94E}"/>
              </a:ext>
            </a:extLst>
          </p:cNvPr>
          <p:cNvSpPr/>
          <p:nvPr/>
        </p:nvSpPr>
        <p:spPr>
          <a:xfrm>
            <a:off x="578784" y="5724484"/>
            <a:ext cx="55172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https://earthobservatory.nasa.gov/features/CarbonCycle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0:00 / 3:10 NASA | A Year in the Life of Earth's CO2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2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952" cy="457200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2400" b="1" dirty="0" err="1">
                <a:latin typeface="+mn-lt"/>
              </a:rPr>
              <a:t>Gobal</a:t>
            </a:r>
            <a:r>
              <a:rPr lang="en-US" sz="2400" b="1" dirty="0">
                <a:latin typeface="+mn-lt"/>
              </a:rPr>
              <a:t> carbon fluxes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812034-D6FE-B248-BCE7-D0B07A486364}"/>
                  </a:ext>
                </a:extLst>
              </p:cNvPr>
              <p:cNvSpPr txBox="1"/>
              <p:nvPr/>
            </p:nvSpPr>
            <p:spPr>
              <a:xfrm>
                <a:off x="6674784" y="1720840"/>
                <a:ext cx="551721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dirty="0">
                    <a:solidFill>
                      <a:srgbClr val="FFC000"/>
                    </a:solidFill>
                  </a:rPr>
                  <a:t>natural flux</a:t>
                </a:r>
                <a:r>
                  <a:rPr lang="en-US" sz="2400" dirty="0"/>
                  <a:t> was big compared to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anthropogenic part</a:t>
                </a:r>
                <a:r>
                  <a:rPr lang="en-US" sz="2400" dirty="0"/>
                  <a:t>. But where did all that carbon go?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Oceans absorbed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𝟐𝟓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FF0000"/>
                    </a:solidFill>
                  </a:rPr>
                  <a:t>2/9</a:t>
                </a:r>
                <a:r>
                  <a:rPr lang="en-US" sz="2400" dirty="0"/>
                  <a:t>) of anthropogenic CO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emitted each year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Land absorbed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𝟐𝟓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of it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remaining airborne fraction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sz="2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2400" dirty="0"/>
                  <a:t> accumulated in the air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812034-D6FE-B248-BCE7-D0B07A486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784" y="1720840"/>
                <a:ext cx="5517216" cy="3416320"/>
              </a:xfrm>
              <a:prstGeom prst="rect">
                <a:avLst/>
              </a:prstGeom>
              <a:blipFill>
                <a:blip r:embed="rId3"/>
                <a:stretch>
                  <a:fillRect l="-1835" t="-1481" r="-229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Draft diagram of the carbon cycle.">
            <a:extLst>
              <a:ext uri="{FF2B5EF4-FFF2-40B4-BE49-F238E27FC236}">
                <a16:creationId xmlns:a16="http://schemas.microsoft.com/office/drawing/2014/main" id="{8800096A-EADF-AA4F-B7F3-72BA48DA1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73" y="1402429"/>
            <a:ext cx="6143043" cy="409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F5725B-B4BD-0D46-9145-F8B91328E94E}"/>
              </a:ext>
            </a:extLst>
          </p:cNvPr>
          <p:cNvSpPr/>
          <p:nvPr/>
        </p:nvSpPr>
        <p:spPr>
          <a:xfrm>
            <a:off x="578784" y="5724484"/>
            <a:ext cx="55172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https://earthobservatory.nasa.gov/features/CarbonCycle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0:00 / 3:10 NASA | A Year in the Life of Earth's CO2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332422-B29E-FC4B-926F-6EA36125F19B}"/>
              </a:ext>
            </a:extLst>
          </p:cNvPr>
          <p:cNvSpPr txBox="1"/>
          <p:nvPr/>
        </p:nvSpPr>
        <p:spPr>
          <a:xfrm>
            <a:off x="233373" y="755904"/>
            <a:ext cx="4241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Global carbon fluxes, year 2003</a:t>
            </a:r>
          </a:p>
        </p:txBody>
      </p:sp>
    </p:spTree>
    <p:extLst>
      <p:ext uri="{BB962C8B-B14F-4D97-AF65-F5344CB8AC3E}">
        <p14:creationId xmlns:p14="http://schemas.microsoft.com/office/powerpoint/2010/main" val="1239474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Macintosh PowerPoint</Application>
  <PresentationFormat>Widescreen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The fate of anthropogenic atmospheric carbon</vt:lpstr>
      <vt:lpstr>Gobal carbon fluxes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fate of anthropogenic atmospheric carbon</dc:title>
  <dc:creator>Steven</dc:creator>
  <cp:lastModifiedBy>Steven</cp:lastModifiedBy>
  <cp:revision>1</cp:revision>
  <dcterms:created xsi:type="dcterms:W3CDTF">2024-09-18T01:30:12Z</dcterms:created>
  <dcterms:modified xsi:type="dcterms:W3CDTF">2024-09-18T01:30:46Z</dcterms:modified>
</cp:coreProperties>
</file>