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howGuide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4CFE-6060-472C-1EA9-B9F3E8667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97E3-D8E6-E565-5824-81D3B2B4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9FFB-3621-192F-3318-621B79E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B2DA-9688-8BE6-0DB1-DE4C42E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7A24-01F9-E50D-FB07-B88C86DF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82D-4824-5AE3-0E29-22735565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10361-0DB4-9324-78B3-C5FE12D4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0496-9D88-7A23-C3F3-7AA68200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732B-F16C-2083-02F5-0466D57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4900-86CA-1459-AE6D-D699F98D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F3F31-676D-24E7-E270-DD3CEB2F9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C3749-4AD2-4C92-47B9-7EE95D2B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FF90-8713-9A61-3300-92F0E011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5512-D5BB-9996-8C79-F7A3884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59AB-2507-2550-539F-F16F486A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E501-1508-8947-C631-7B13AC1B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EA4E-E4BC-A723-B52B-42700B1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FA35-779E-9B30-9D95-95D98A26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B9EB-D08A-79CE-0718-7F4CF65D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B8D3-2FAF-B2E7-98B0-A5B9A3C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B291-07C0-4BE3-E728-FF8DDAF1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571C-C421-641C-3B49-EBC066EE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E279-E561-7E46-101F-F4C78FD6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297-84D1-CAFD-816A-390D31A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9989-43F9-5153-9A45-7C112CCA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CCF-0EAA-60D8-1638-C2F8A19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FD90-479D-35EC-D635-E4E8378E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1D8DD-EA50-41F8-59B3-972FAD67D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AD30-BEAB-8903-5281-B382C502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AB90D-EA78-8D93-CD44-952BDC45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01C0-2E47-151D-45B5-332E3E60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F3CD-B0FA-BF10-58FF-91F7AA9A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63C8-3F94-5045-F7BC-BE397877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24BD7-D927-EDF3-239F-04BF94BA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B79E3-B730-5EA3-958B-1AE30BE8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988CE-45E0-466B-78B3-17A60E0D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8C7D4-12CA-4C0E-06D0-05EAFD97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00E41-03DC-6CB9-F549-0BF9B9E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B687D-6F6F-5052-D56D-FD500960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A545-A393-3962-87A1-DA919992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17B57-0A0C-4E01-5449-8F821BD6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244F1-BA1D-DBBD-015C-D847E12D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5394-7E2D-5444-DBB9-6A45485F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0D7B4-4F8B-2A27-25CD-3E71AE56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476BE-CFD1-E8B6-B68E-B9F59A4A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55331-A553-15BC-27D3-A4EDF233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1CA7-038F-2634-2EFB-99A175F2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A4B2-2A55-F05B-BF58-876D9434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823CB-6C5B-30AD-FBF4-0C050BC24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9D5E-1085-6A8E-FFE7-D740A38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5849-E510-04B6-6D00-A6D29E1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C96F2-68BB-1327-2539-1E0A6132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9F9C-D55C-3D0C-875F-D2BA670F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034D4-2FD5-5D75-FF70-D10474B78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CF0D6-D69C-9D30-FB00-66DAAA2F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4BBCE-7F42-3AA3-12B2-1E6C74E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AAEDA-A367-5CD4-65C2-5833A508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BD99-9DAF-2A13-A6DD-932B1BE7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3A1B5-6D9B-B1AA-D09D-C2375DD4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48B5-8329-7469-8039-7815504F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6AEC-8B2C-BD80-0604-F6CE0FB07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F090-70D1-C85B-2B82-9EBB4516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FB76-1A07-0D7A-E092-CA6DC831E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homepages.ed.ac.uk/shs/Climatechange/Climate%20model%20results/Doubling%20Down%20on%20Our%20Faustian%20Bargain%C2%A0_%C2%A0Dr.%20James%20Hansen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 descr="https://upload.wikimedia.org/wikipedia/commons/thumb/b/bb/Radiative-forcings.svg/600px-Radiative-forcings.svg.png">
            <a:extLst>
              <a:ext uri="{FF2B5EF4-FFF2-40B4-BE49-F238E27FC236}">
                <a16:creationId xmlns:a16="http://schemas.microsoft.com/office/drawing/2014/main" id="{494C82C4-7894-0D4D-9893-C51BF1045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9"/>
          <a:stretch/>
        </p:blipFill>
        <p:spPr bwMode="auto">
          <a:xfrm>
            <a:off x="207125" y="1227780"/>
            <a:ext cx="5677690" cy="40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904C8C-197B-BC43-91C3-FF006E280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058" y="-510"/>
                <a:ext cx="12199057" cy="62401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+mn-lt"/>
                  </a:rPr>
                  <a:t>Leveling the playing field: expressing forcings in terms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alt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904C8C-197B-BC43-91C3-FF006E280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058" y="-510"/>
                <a:ext cx="12199057" cy="624017"/>
              </a:xfrm>
              <a:prstGeom prst="rect">
                <a:avLst/>
              </a:prstGeom>
              <a:blipFill>
                <a:blip r:embed="rId3"/>
                <a:stretch>
                  <a:fillRect l="-832" b="-10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AF9CA1B-0414-7141-F68D-88340E54A70C}"/>
              </a:ext>
            </a:extLst>
          </p:cNvPr>
          <p:cNvSpPr txBox="1"/>
          <p:nvPr/>
        </p:nvSpPr>
        <p:spPr>
          <a:xfrm>
            <a:off x="5884815" y="1004797"/>
            <a:ext cx="61966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Forcings of GHGs are all </a:t>
            </a:r>
            <a:r>
              <a:rPr lang="en-US" sz="2400" b="1" dirty="0"/>
              <a:t>positive</a:t>
            </a:r>
            <a:r>
              <a:rPr lang="en-US" sz="2400" dirty="0"/>
              <a:t>, of course. CO</a:t>
            </a:r>
            <a:r>
              <a:rPr lang="en-US" sz="2400" baseline="-25000" dirty="0"/>
              <a:t>2</a:t>
            </a:r>
            <a:r>
              <a:rPr lang="en-US" sz="2400" dirty="0"/>
              <a:t> is a very </a:t>
            </a:r>
            <a:r>
              <a:rPr lang="en-US" sz="2400" b="1" dirty="0"/>
              <a:t>long-lived</a:t>
            </a:r>
            <a:r>
              <a:rPr lang="en-US" sz="2400" dirty="0"/>
              <a:t> forcing (it stays in the atmosphere for 100s of years).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far, the albedo effects have been negative! They’ve been protecting the planet from overheating. Unfortunately, those are all </a:t>
            </a:r>
            <a:r>
              <a:rPr lang="en-US" sz="2400" b="1" dirty="0"/>
              <a:t>short-lived</a:t>
            </a:r>
            <a:r>
              <a:rPr lang="en-US" sz="2400" dirty="0"/>
              <a:t> (a few years) hence Hansen’s </a:t>
            </a:r>
            <a:r>
              <a:rPr lang="en-US" sz="2400" dirty="0">
                <a:hlinkClick r:id="rId4"/>
              </a:rPr>
              <a:t>Faustian Bargain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Either way, the long-term effects of these forcings should be understood in the context of tipping points.</a:t>
            </a:r>
            <a:endParaRPr lang="en-US" sz="2400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81674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20</cp:revision>
  <dcterms:created xsi:type="dcterms:W3CDTF">2023-09-11T02:27:07Z</dcterms:created>
  <dcterms:modified xsi:type="dcterms:W3CDTF">2024-09-07T19:59:19Z</dcterms:modified>
</cp:coreProperties>
</file>