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972" r:id="rId2"/>
    <p:sldId id="1948" r:id="rId3"/>
    <p:sldId id="446" r:id="rId4"/>
    <p:sldId id="1978" r:id="rId5"/>
    <p:sldId id="1980" r:id="rId6"/>
    <p:sldId id="1879" r:id="rId7"/>
    <p:sldId id="1981" r:id="rId8"/>
    <p:sldId id="1982" r:id="rId9"/>
    <p:sldId id="19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6"/>
  </p:normalViewPr>
  <p:slideViewPr>
    <p:cSldViewPr snapToGrid="0" showGuides="1">
      <p:cViewPr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7554-D8C9-2946-999D-26B37241DDB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2A2B0-23A3-9B48-BFC1-0C37D86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385522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D6BC-C008-8095-E352-B82D8034F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4BBE-5C5D-96F6-532F-CDBE2446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7B78-1AD8-3E09-CFE3-DAE38A91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D31F-B177-3864-A6BD-DCBC3F3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D666-CD75-E517-791F-BAA656FF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0634-996D-0C30-7B24-D0249A91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25CE3-486D-9115-FA7F-5B4022DE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E5C8-D18A-8042-348A-06FBA732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81A-6483-EE69-636A-7B082A9C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FD26-3010-8200-08FB-48AE1087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E16A1-8194-7374-BB6E-4E2799C3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07782-A749-FC38-4CD7-468B3AC7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2547-BB4F-80A3-BA3B-39DDAAA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5AFA-8B27-3480-53CA-28847DED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0ACC-C0A0-2E7C-B36B-FB85C93C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D99C-8791-DCB4-C720-F8AA781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1CA6-749C-5F79-2E69-F5B50EAF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86A2-179E-D98D-FEB1-8F692FF8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0861-5934-CB58-B9FA-361BC446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C827-10DC-6D6F-51EF-4D7C0C5B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0BDE-22AC-AC03-E3B2-3022517F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B21D-067C-6DE6-F0E2-009A5095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9EBF-050C-897A-A389-B11BFB5B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1A86-DD8D-1BFB-AB12-2230F88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BDFD-4273-DF4B-EEEC-44C8B8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B7A-89DF-F6B3-471B-0208B97B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A4D4-5EF5-73D8-47F5-306F6312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B0FB6-2F73-88FE-096F-33F19ACFC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FC6C-58B6-7EA1-596E-9D7CA10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151D-E1C5-DDB1-A578-1EE4E1B8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F63CF-FEA8-AA79-6EF9-CAE7CA3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A97C-D59D-21DC-222E-59292B36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2F3A-6809-1F28-2433-10D724A8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AD942-1AA6-535D-C581-BA21C86C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20C61-A191-19C3-C15B-1518B02B4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8B300-35B8-7BB2-AC55-1986AA385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92C43-F42B-5CC1-436C-D49C5E35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7B994-D043-4C40-BA7F-23D3FDB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54C83-8381-4CAB-6026-01B953ED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9DF8-B868-9F6F-16B3-CA9E2E16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F02DD-D52B-D05D-2A58-74C68CD6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BA64E-ABA7-880D-70A5-52903516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9F3F9-2647-54B2-0EDC-6BF3D02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6E009-1BF6-C615-E4DB-1EBA0142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2C1ED-184E-3AE3-F834-3A86E97D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D7C7F-E664-65A0-1C28-CB03F75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CD3D-762D-68F0-3715-25C56E1A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08E9-16BC-2330-7E04-EBDB9A6E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31F6-0B52-5415-FD28-E2888D84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E588-3F55-AEBE-3985-2053968E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7EF94-F5BC-E0B4-ADE5-901C66CA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C055-A9B4-9C38-BBD3-FF41453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8A68-D60D-325D-829B-9B5542E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4AFEE-E30A-084C-EA66-C9F82851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295BE-4048-9626-02BD-A7184871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86A7-9ECF-7D30-37B2-95F6568D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8B1C-4E6D-C6DB-8C98-48213408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BF528-FFD8-1206-C006-BD1C4BC0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8F28B-7145-7D87-5565-9E7392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B7C4-589B-9FB2-E1A1-59A02682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AF9B-F63C-F8A4-8D79-BA9F45740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7F5-5982-BF42-9A3A-EF3B79F4822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954F-03B1-77BF-DEE6-49555DD1C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257A-4124-773D-F835-3482E7F12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iA788usYNW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E748-9007-0364-F053-BB9B731B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F2F01-754E-A06F-0DDD-349249200532}"/>
              </a:ext>
            </a:extLst>
          </p:cNvPr>
          <p:cNvSpPr txBox="1"/>
          <p:nvPr/>
        </p:nvSpPr>
        <p:spPr>
          <a:xfrm>
            <a:off x="2830189" y="1874520"/>
            <a:ext cx="162758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Earth wobble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BFEEF-F5CC-8AD3-741E-E1C79FA06B1C}"/>
              </a:ext>
            </a:extLst>
          </p:cNvPr>
          <p:cNvSpPr txBox="1"/>
          <p:nvPr/>
        </p:nvSpPr>
        <p:spPr>
          <a:xfrm>
            <a:off x="5213628" y="1781293"/>
            <a:ext cx="162758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Warmer or </a:t>
            </a:r>
          </a:p>
          <a:p>
            <a:r>
              <a:rPr lang="en-US" sz="2400" dirty="0"/>
              <a:t>colder</a:t>
            </a:r>
          </a:p>
        </p:txBody>
      </p:sp>
    </p:spTree>
    <p:extLst>
      <p:ext uri="{BB962C8B-B14F-4D97-AF65-F5344CB8AC3E}">
        <p14:creationId xmlns:p14="http://schemas.microsoft.com/office/powerpoint/2010/main" val="38670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Evidence that 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climate feedbacks work in response to a temperature driver: the Pleistocene “experiment”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1173738" y="78806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pic>
        <p:nvPicPr>
          <p:cNvPr id="2" name="Google Shape;58;p1" descr="Ice_core_researchers_from_AWI_drilling_at_the_EastGRIP_ice_core_site,_Greenland_2.jpg">
            <a:extLst>
              <a:ext uri="{FF2B5EF4-FFF2-40B4-BE49-F238E27FC236}">
                <a16:creationId xmlns:a16="http://schemas.microsoft.com/office/drawing/2014/main" id="{0C6495CD-6BEE-56F8-83FB-7DD5AAE09E2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577247" y="2361897"/>
            <a:ext cx="3514235" cy="265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85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did that wobbling drive the cooling/heating in the first place (i.e., before feedbacks?)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75C0B-7058-F240-A31D-2072A08F3EBC}"/>
              </a:ext>
            </a:extLst>
          </p:cNvPr>
          <p:cNvSpPr txBox="1"/>
          <p:nvPr/>
        </p:nvSpPr>
        <p:spPr>
          <a:xfrm>
            <a:off x="3966875" y="6255261"/>
            <a:ext cx="3523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Merrill video on Milankovich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4A92F8-1470-9A4F-B58E-597137D4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38" y="1001786"/>
            <a:ext cx="8684469" cy="48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0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(and ice/albedo feedback) were like climate power steering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204127" y="85318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456455-74DD-DD69-5C41-A3021ED3C8DE}"/>
              </a:ext>
            </a:extLst>
          </p:cNvPr>
          <p:cNvGrpSpPr/>
          <p:nvPr/>
        </p:nvGrpSpPr>
        <p:grpSpPr>
          <a:xfrm>
            <a:off x="8157091" y="580810"/>
            <a:ext cx="3830782" cy="3015961"/>
            <a:chOff x="8361218" y="1118020"/>
            <a:chExt cx="3830782" cy="3015961"/>
          </a:xfrm>
          <a:solidFill>
            <a:schemeClr val="bg1"/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86671B-2AB7-4B73-3153-9E01D566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218" y="1118020"/>
              <a:ext cx="3830782" cy="301596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B0A5EE-176B-9CB9-A852-689A5A9E9789}"/>
                </a:ext>
              </a:extLst>
            </p:cNvPr>
            <p:cNvSpPr txBox="1"/>
            <p:nvPr/>
          </p:nvSpPr>
          <p:spPr>
            <a:xfrm>
              <a:off x="8535873" y="1617674"/>
              <a:ext cx="916039" cy="52322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Let Earth wobble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014BD4-A9AA-43F5-67DB-E41D191C78D9}"/>
                </a:ext>
              </a:extLst>
            </p:cNvPr>
            <p:cNvSpPr txBox="1"/>
            <p:nvPr/>
          </p:nvSpPr>
          <p:spPr>
            <a:xfrm>
              <a:off x="9877943" y="1633531"/>
              <a:ext cx="916039" cy="46166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Warmer or </a:t>
              </a:r>
            </a:p>
            <a:p>
              <a:r>
                <a:rPr lang="en-US" sz="1200" dirty="0"/>
                <a:t>colder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8608A8-0F3A-F53B-A61E-0EF1F4748A33}"/>
              </a:ext>
            </a:extLst>
          </p:cNvPr>
          <p:cNvSpPr txBox="1"/>
          <p:nvPr/>
        </p:nvSpPr>
        <p:spPr>
          <a:xfrm>
            <a:off x="7972797" y="3760800"/>
            <a:ext cx="41322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timing</a:t>
            </a:r>
            <a:r>
              <a:rPr lang="en-US" sz="2400" dirty="0"/>
              <a:t> is driven by Earth’s wobbling (“</a:t>
            </a:r>
            <a:r>
              <a:rPr lang="en-US" sz="2400" dirty="0" err="1"/>
              <a:t>Milankovič</a:t>
            </a:r>
            <a:r>
              <a:rPr lang="en-US" sz="2400" dirty="0"/>
              <a:t> in the driver’s seat”), but </a:t>
            </a:r>
            <a:r>
              <a:rPr lang="en-US" sz="2400" b="1" dirty="0"/>
              <a:t>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behaved in a way that amplified heating/cooling</a:t>
            </a:r>
            <a:r>
              <a:rPr lang="en-US" sz="2400" dirty="0"/>
              <a:t> (ice/albedo is also an amplifier).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214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(and ice/albedo feedback) were like climate power steering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204127" y="85318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456455-74DD-DD69-5C41-A3021ED3C8DE}"/>
              </a:ext>
            </a:extLst>
          </p:cNvPr>
          <p:cNvGrpSpPr/>
          <p:nvPr/>
        </p:nvGrpSpPr>
        <p:grpSpPr>
          <a:xfrm>
            <a:off x="8157091" y="580810"/>
            <a:ext cx="3830782" cy="3015961"/>
            <a:chOff x="8361218" y="1118020"/>
            <a:chExt cx="3830782" cy="3015961"/>
          </a:xfrm>
          <a:solidFill>
            <a:schemeClr val="bg1"/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86671B-2AB7-4B73-3153-9E01D566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218" y="1118020"/>
              <a:ext cx="3830782" cy="301596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B0A5EE-176B-9CB9-A852-689A5A9E9789}"/>
                </a:ext>
              </a:extLst>
            </p:cNvPr>
            <p:cNvSpPr txBox="1"/>
            <p:nvPr/>
          </p:nvSpPr>
          <p:spPr>
            <a:xfrm>
              <a:off x="8535873" y="1617674"/>
              <a:ext cx="916039" cy="52322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Let Earth wobble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014BD4-A9AA-43F5-67DB-E41D191C78D9}"/>
                </a:ext>
              </a:extLst>
            </p:cNvPr>
            <p:cNvSpPr txBox="1"/>
            <p:nvPr/>
          </p:nvSpPr>
          <p:spPr>
            <a:xfrm>
              <a:off x="9877943" y="1633531"/>
              <a:ext cx="916039" cy="46166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Warmer or </a:t>
              </a:r>
            </a:p>
            <a:p>
              <a:r>
                <a:rPr lang="en-US" sz="1200" dirty="0"/>
                <a:t>colder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8608A8-0F3A-F53B-A61E-0EF1F4748A33}"/>
              </a:ext>
            </a:extLst>
          </p:cNvPr>
          <p:cNvSpPr txBox="1"/>
          <p:nvPr/>
        </p:nvSpPr>
        <p:spPr>
          <a:xfrm>
            <a:off x="7972797" y="3760800"/>
            <a:ext cx="4132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Which raises the question: How strong were those feedback mechanisms?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920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good approximation to Earth’s actual Equilibrium Climate Sensitivity (as opposed to the ECS we got from a GCM) is the slope of temperature as a function of CO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134C06-12DC-1C1F-C4CD-C3F7EFE4BC52}"/>
              </a:ext>
            </a:extLst>
          </p:cNvPr>
          <p:cNvGrpSpPr>
            <a:grpSpLocks noChangeAspect="1"/>
          </p:cNvGrpSpPr>
          <p:nvPr/>
        </p:nvGrpSpPr>
        <p:grpSpPr>
          <a:xfrm>
            <a:off x="245217" y="1134738"/>
            <a:ext cx="9207393" cy="5331375"/>
            <a:chOff x="610977" y="584200"/>
            <a:chExt cx="10834981" cy="6273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93D28A-C48F-1B46-B9AC-91814114A164}"/>
                </a:ext>
              </a:extLst>
            </p:cNvPr>
            <p:cNvSpPr txBox="1"/>
            <p:nvPr/>
          </p:nvSpPr>
          <p:spPr>
            <a:xfrm>
              <a:off x="6779660" y="5997039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12246C-F1E4-9B4D-9BA6-904EDBEA354B}"/>
                </a:ext>
              </a:extLst>
            </p:cNvPr>
            <p:cNvGrpSpPr/>
            <p:nvPr/>
          </p:nvGrpSpPr>
          <p:grpSpPr>
            <a:xfrm>
              <a:off x="610977" y="584200"/>
              <a:ext cx="10834981" cy="6273800"/>
              <a:chOff x="610977" y="584200"/>
              <a:chExt cx="10834981" cy="62738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6E9971-22CA-0545-9B08-B95E1ADA6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519"/>
              <a:stretch/>
            </p:blipFill>
            <p:spPr>
              <a:xfrm>
                <a:off x="746042" y="584200"/>
                <a:ext cx="10699916" cy="62738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61A32B-6EF8-F248-AF60-46981D0CFB52}"/>
                  </a:ext>
                </a:extLst>
              </p:cNvPr>
              <p:cNvSpPr txBox="1"/>
              <p:nvPr/>
            </p:nvSpPr>
            <p:spPr>
              <a:xfrm rot="16200000">
                <a:off x="-965389" y="2693967"/>
                <a:ext cx="36143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 (relative to 1960)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400071-091C-094C-8A43-2155362BB97D}"/>
                </a:ext>
              </a:extLst>
            </p:cNvPr>
            <p:cNvGrpSpPr/>
            <p:nvPr/>
          </p:nvGrpSpPr>
          <p:grpSpPr>
            <a:xfrm>
              <a:off x="1706008" y="1725999"/>
              <a:ext cx="5636790" cy="1592500"/>
              <a:chOff x="1413908" y="1598999"/>
              <a:chExt cx="5636790" cy="1592500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A4CCB3AD-CD51-DC42-B1EF-3AA0552CB60C}"/>
                  </a:ext>
                </a:extLst>
              </p:cNvPr>
              <p:cNvSpPr/>
              <p:nvPr/>
            </p:nvSpPr>
            <p:spPr>
              <a:xfrm rot="5400000">
                <a:off x="3357350" y="1673849"/>
                <a:ext cx="266700" cy="276860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/>
                  <p:nvPr/>
                </p:nvSpPr>
                <p:spPr>
                  <a:xfrm>
                    <a:off x="1413908" y="1598999"/>
                    <a:ext cx="5636790" cy="12228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Over the last million years, the slope was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908" y="1598999"/>
                    <a:ext cx="5636790" cy="1222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16" t="-4819" r="-1323" b="-1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2BEC49-E646-8A46-A544-1E7C55E5C86B}"/>
                </a:ext>
              </a:extLst>
            </p:cNvPr>
            <p:cNvGrpSpPr/>
            <p:nvPr/>
          </p:nvGrpSpPr>
          <p:grpSpPr>
            <a:xfrm>
              <a:off x="4571997" y="4185369"/>
              <a:ext cx="5203205" cy="1592501"/>
              <a:chOff x="1803397" y="1325382"/>
              <a:chExt cx="5203205" cy="1592501"/>
            </a:xfrm>
          </p:grpSpPr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DDACCEE-6974-7E4D-98B1-861D6D92F388}"/>
                  </a:ext>
                </a:extLst>
              </p:cNvPr>
              <p:cNvSpPr/>
              <p:nvPr/>
            </p:nvSpPr>
            <p:spPr>
              <a:xfrm rot="5400000" flipH="1">
                <a:off x="3459344" y="-330563"/>
                <a:ext cx="266701" cy="3578591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397" y="1694990"/>
                    <a:ext cx="5203205" cy="12228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Over the last 150 years, the slope has been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397" y="1694990"/>
                    <a:ext cx="5203205" cy="12228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94" t="-3571" r="-570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60F60-B4D1-2245-8A35-82DB2A86A279}"/>
                </a:ext>
              </a:extLst>
            </p:cNvPr>
            <p:cNvSpPr txBox="1"/>
            <p:nvPr/>
          </p:nvSpPr>
          <p:spPr>
            <a:xfrm>
              <a:off x="7549701" y="6348448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30CDC-CBD7-9CED-A3B9-F19490DF0380}"/>
                  </a:ext>
                </a:extLst>
              </p:cNvPr>
              <p:cNvSpPr txBox="1"/>
              <p:nvPr/>
            </p:nvSpPr>
            <p:spPr>
              <a:xfrm>
                <a:off x="6994002" y="2135533"/>
                <a:ext cx="5033845" cy="10391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most GCMs are predicting a slope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30CDC-CBD7-9CED-A3B9-F19490DF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02" y="2135533"/>
                <a:ext cx="5033845" cy="1039195"/>
              </a:xfrm>
              <a:prstGeom prst="rect">
                <a:avLst/>
              </a:prstGeom>
              <a:blipFill>
                <a:blip r:embed="rId5"/>
                <a:stretch>
                  <a:fillRect l="-1759" t="-35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Focusing on the </a:t>
            </a:r>
            <a:r>
              <a:rPr lang="en-US" sz="2400" b="1" dirty="0" err="1"/>
              <a:t>Eemian</a:t>
            </a:r>
            <a:r>
              <a:rPr lang="en-US" sz="2400" b="1" dirty="0"/>
              <a:t> and afterward, some fun (and useful) facts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204127" y="85318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A5279E-6CAB-1F95-1832-BC3A2F613E84}"/>
              </a:ext>
            </a:extLst>
          </p:cNvPr>
          <p:cNvGrpSpPr/>
          <p:nvPr/>
        </p:nvGrpSpPr>
        <p:grpSpPr>
          <a:xfrm>
            <a:off x="8131582" y="720215"/>
            <a:ext cx="4004219" cy="1389348"/>
            <a:chOff x="7911663" y="633166"/>
            <a:chExt cx="4004219" cy="1389348"/>
          </a:xfrm>
        </p:grpSpPr>
        <p:pic>
          <p:nvPicPr>
            <p:cNvPr id="12" name="Picture 4" descr="West Antarctic Ice Sheet's Collapse Triggers Sea Level Warning">
              <a:extLst>
                <a:ext uri="{FF2B5EF4-FFF2-40B4-BE49-F238E27FC236}">
                  <a16:creationId xmlns:a16="http://schemas.microsoft.com/office/drawing/2014/main" id="{13C0EE12-F6A0-8686-2CAC-E9372ED90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663" y="633166"/>
              <a:ext cx="2467068" cy="138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CA8DD-5BDC-E5EC-E8CE-CE2AA64EAEF1}"/>
                </a:ext>
              </a:extLst>
            </p:cNvPr>
            <p:cNvSpPr txBox="1"/>
            <p:nvPr/>
          </p:nvSpPr>
          <p:spPr>
            <a:xfrm>
              <a:off x="10455129" y="828862"/>
              <a:ext cx="1460753" cy="923330"/>
            </a:xfrm>
            <a:prstGeom prst="rect">
              <a:avLst/>
            </a:prstGeom>
            <a:solidFill>
              <a:srgbClr val="C00000">
                <a:alpha val="34249"/>
              </a:srgb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West Antarctic Ice Sheet (WAIS)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720334-83E9-4825-53D4-27BDBA465A71}"/>
              </a:ext>
            </a:extLst>
          </p:cNvPr>
          <p:cNvSpPr/>
          <p:nvPr/>
        </p:nvSpPr>
        <p:spPr>
          <a:xfrm>
            <a:off x="2691709" y="1776557"/>
            <a:ext cx="487133" cy="3825589"/>
          </a:xfrm>
          <a:prstGeom prst="roundRect">
            <a:avLst/>
          </a:prstGeom>
          <a:solidFill>
            <a:srgbClr val="C0000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D3B56-55BB-6693-7E7F-7E66669B9D82}"/>
              </a:ext>
            </a:extLst>
          </p:cNvPr>
          <p:cNvSpPr txBox="1"/>
          <p:nvPr/>
        </p:nvSpPr>
        <p:spPr>
          <a:xfrm>
            <a:off x="7836306" y="2242531"/>
            <a:ext cx="41322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130,000 years ago – a period called the </a:t>
            </a:r>
            <a:r>
              <a:rPr lang="en-US" sz="2400" b="1" dirty="0" err="1"/>
              <a:t>Eemian</a:t>
            </a:r>
            <a:r>
              <a:rPr lang="en-US" sz="2400" dirty="0"/>
              <a:t> – was pretty hot! Loss of summertime Arctic ice, partial loss of Greenland ice, complete disintegration of the WAIS =&gt; all leading to meters of sea level rise compared to today.</a:t>
            </a:r>
          </a:p>
          <a:p>
            <a:endParaRPr lang="en-US" sz="2400" dirty="0"/>
          </a:p>
          <a:p>
            <a:r>
              <a:rPr lang="en-US" sz="2400" dirty="0"/>
              <a:t>100,000 years ago (or so) – anatomically modern humans spread out from Africa.  </a:t>
            </a:r>
          </a:p>
        </p:txBody>
      </p:sp>
    </p:spTree>
    <p:extLst>
      <p:ext uri="{BB962C8B-B14F-4D97-AF65-F5344CB8AC3E}">
        <p14:creationId xmlns:p14="http://schemas.microsoft.com/office/powerpoint/2010/main" val="263344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(and ice/albedo feedback) were like climate power steering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204127" y="85318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pic>
        <p:nvPicPr>
          <p:cNvPr id="17" name="Picture 6">
            <a:extLst>
              <a:ext uri="{FF2B5EF4-FFF2-40B4-BE49-F238E27FC236}">
                <a16:creationId xmlns:a16="http://schemas.microsoft.com/office/drawing/2014/main" id="{E794356B-C325-0D19-1887-CDE8125A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32" y="555641"/>
            <a:ext cx="2809181" cy="21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720334-83E9-4825-53D4-27BDBA465A71}"/>
              </a:ext>
            </a:extLst>
          </p:cNvPr>
          <p:cNvSpPr/>
          <p:nvPr/>
        </p:nvSpPr>
        <p:spPr>
          <a:xfrm>
            <a:off x="2691709" y="1776557"/>
            <a:ext cx="487133" cy="3825589"/>
          </a:xfrm>
          <a:prstGeom prst="roundRect">
            <a:avLst/>
          </a:prstGeom>
          <a:solidFill>
            <a:srgbClr val="C0000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EA9D70-9E76-3CF0-8E26-2654C1C28449}"/>
              </a:ext>
            </a:extLst>
          </p:cNvPr>
          <p:cNvSpPr/>
          <p:nvPr/>
        </p:nvSpPr>
        <p:spPr>
          <a:xfrm>
            <a:off x="1453019" y="1776557"/>
            <a:ext cx="275199" cy="3825589"/>
          </a:xfrm>
          <a:prstGeom prst="roundRect">
            <a:avLst/>
          </a:prstGeom>
          <a:solidFill>
            <a:srgbClr val="00B05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AD01B3-CF4F-43AB-B20C-BF5E79E0905F}"/>
                  </a:ext>
                </a:extLst>
              </p:cNvPr>
              <p:cNvSpPr txBox="1"/>
              <p:nvPr/>
            </p:nvSpPr>
            <p:spPr>
              <a:xfrm>
                <a:off x="7936514" y="2837800"/>
                <a:ext cx="414998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10,000 years: agriculture is “invented.”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5,000 years: cities, civilization, writing are developed.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150 years ago: start of the industrial revolution =&gt; release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on a global scale.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AD01B3-CF4F-43AB-B20C-BF5E79E0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14" y="2837800"/>
                <a:ext cx="4149980" cy="3416320"/>
              </a:xfrm>
              <a:prstGeom prst="rect">
                <a:avLst/>
              </a:prstGeom>
              <a:blipFill>
                <a:blip r:embed="rId4"/>
                <a:stretch>
                  <a:fillRect l="-2134" t="-1481" r="-915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64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Lessons of the Pleistocene experiment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8249-221C-E102-E751-6EECE37E2FAC}"/>
              </a:ext>
            </a:extLst>
          </p:cNvPr>
          <p:cNvGrpSpPr>
            <a:grpSpLocks noChangeAspect="1"/>
          </p:cNvGrpSpPr>
          <p:nvPr/>
        </p:nvGrpSpPr>
        <p:grpSpPr>
          <a:xfrm>
            <a:off x="1015512" y="503960"/>
            <a:ext cx="10258232" cy="3517718"/>
            <a:chOff x="795593" y="1476371"/>
            <a:chExt cx="11491367" cy="3940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AF0C32-1166-04FF-EBFE-0D1835A3A8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5593" y="2043112"/>
              <a:ext cx="4937172" cy="3373839"/>
              <a:chOff x="8361218" y="1516198"/>
              <a:chExt cx="3830782" cy="2617782"/>
            </a:xfrm>
            <a:solidFill>
              <a:schemeClr val="bg1"/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7618EFF-7318-E76F-B1ED-F67BACE612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202"/>
              <a:stretch/>
            </p:blipFill>
            <p:spPr bwMode="auto">
              <a:xfrm>
                <a:off x="8361218" y="1516198"/>
                <a:ext cx="3830782" cy="261778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2635A1-EE05-6446-7ED4-3BF819989BBA}"/>
                  </a:ext>
                </a:extLst>
              </p:cNvPr>
              <p:cNvSpPr txBox="1"/>
              <p:nvPr/>
            </p:nvSpPr>
            <p:spPr>
              <a:xfrm>
                <a:off x="8535873" y="1617674"/>
                <a:ext cx="916039" cy="52322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Let Earth wobble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90C94D-622B-42F5-CB5C-EF1B152D0A43}"/>
                  </a:ext>
                </a:extLst>
              </p:cNvPr>
              <p:cNvSpPr txBox="1"/>
              <p:nvPr/>
            </p:nvSpPr>
            <p:spPr>
              <a:xfrm>
                <a:off x="9877943" y="1633531"/>
                <a:ext cx="916039" cy="461665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Warmer or </a:t>
                </a:r>
              </a:p>
              <a:p>
                <a:r>
                  <a:rPr lang="en-US" sz="1200" dirty="0"/>
                  <a:t>colder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1D2E32-317C-9FD4-CA8C-05560E4560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39507" y="2043112"/>
              <a:ext cx="4937172" cy="3373840"/>
              <a:chOff x="8361218" y="1516198"/>
              <a:chExt cx="3830782" cy="2617783"/>
            </a:xfrm>
            <a:solidFill>
              <a:schemeClr val="bg1"/>
            </a:solidFill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5790F90-37AC-53EF-D35C-5DEA4CEB5F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202"/>
              <a:stretch/>
            </p:blipFill>
            <p:spPr bwMode="auto">
              <a:xfrm>
                <a:off x="8361218" y="1516198"/>
                <a:ext cx="3830782" cy="261778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12A355-AEEE-5196-9F64-B6A4062C5D0F}"/>
                  </a:ext>
                </a:extLst>
              </p:cNvPr>
              <p:cNvSpPr txBox="1"/>
              <p:nvPr/>
            </p:nvSpPr>
            <p:spPr>
              <a:xfrm>
                <a:off x="9877943" y="1633531"/>
                <a:ext cx="916039" cy="461665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Warmer or </a:t>
                </a:r>
              </a:p>
              <a:p>
                <a:r>
                  <a:rPr lang="en-US" sz="1200" dirty="0"/>
                  <a:t>colder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F004D8-D118-8878-5D1F-62A410CA795A}"/>
                </a:ext>
              </a:extLst>
            </p:cNvPr>
            <p:cNvSpPr txBox="1"/>
            <p:nvPr/>
          </p:nvSpPr>
          <p:spPr>
            <a:xfrm>
              <a:off x="849609" y="1476371"/>
              <a:ext cx="48104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Initiated by </a:t>
              </a:r>
              <a:r>
                <a:rPr lang="en-US" sz="2400" dirty="0" err="1"/>
                <a:t>Milankovič</a:t>
              </a:r>
              <a:r>
                <a:rPr lang="en-US" sz="2400" dirty="0"/>
                <a:t> wobbling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E9AAF5-3561-F101-6F27-E33FEF929A07}"/>
                </a:ext>
              </a:extLst>
            </p:cNvPr>
            <p:cNvSpPr txBox="1"/>
            <p:nvPr/>
          </p:nvSpPr>
          <p:spPr>
            <a:xfrm>
              <a:off x="6229931" y="1476371"/>
              <a:ext cx="60570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Initiated by burning fossil fuels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0354C2-594C-C885-3A10-1FDEF84573A5}"/>
                  </a:ext>
                </a:extLst>
              </p:cNvPr>
              <p:cNvSpPr txBox="1"/>
              <p:nvPr/>
            </p:nvSpPr>
            <p:spPr>
              <a:xfrm>
                <a:off x="484990" y="4226136"/>
                <a:ext cx="11175719" cy="2355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industrial revolution is likely engaging the same “climate power steering” mechanisms that drove the high climate variability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ECS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 of the Pleistocene.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fact that the Pleistocene ECS is so much greater than the GCM-predicted ECS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 suggests that current GCMs are not faithfully representing these feedbacks, therefore under-predicting the eventual climate impacts of anthropogenic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0354C2-594C-C885-3A10-1FDEF8457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0" y="4226136"/>
                <a:ext cx="11175719" cy="2355388"/>
              </a:xfrm>
              <a:prstGeom prst="rect">
                <a:avLst/>
              </a:prstGeom>
              <a:blipFill>
                <a:blip r:embed="rId4"/>
                <a:stretch>
                  <a:fillRect l="-794" t="-2674" r="-567" b="-48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6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519</Words>
  <Application>Microsoft Macintosh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N</cp:lastModifiedBy>
  <cp:revision>48</cp:revision>
  <dcterms:created xsi:type="dcterms:W3CDTF">2023-09-18T10:40:36Z</dcterms:created>
  <dcterms:modified xsi:type="dcterms:W3CDTF">2024-09-30T10:19:23Z</dcterms:modified>
</cp:coreProperties>
</file>